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320" r:id="rId2"/>
    <p:sldId id="360" r:id="rId3"/>
    <p:sldId id="361" r:id="rId4"/>
    <p:sldId id="257" r:id="rId5"/>
    <p:sldId id="258" r:id="rId6"/>
    <p:sldId id="321" r:id="rId7"/>
    <p:sldId id="417" r:id="rId8"/>
    <p:sldId id="416" r:id="rId9"/>
    <p:sldId id="259" r:id="rId10"/>
    <p:sldId id="358" r:id="rId11"/>
    <p:sldId id="359" r:id="rId12"/>
    <p:sldId id="260" r:id="rId13"/>
    <p:sldId id="262" r:id="rId14"/>
    <p:sldId id="32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323" r:id="rId23"/>
    <p:sldId id="274" r:id="rId24"/>
    <p:sldId id="270" r:id="rId25"/>
    <p:sldId id="271" r:id="rId26"/>
    <p:sldId id="324" r:id="rId27"/>
    <p:sldId id="326" r:id="rId28"/>
    <p:sldId id="325" r:id="rId29"/>
    <p:sldId id="356" r:id="rId30"/>
    <p:sldId id="352" r:id="rId31"/>
    <p:sldId id="275" r:id="rId32"/>
    <p:sldId id="330" r:id="rId33"/>
    <p:sldId id="328" r:id="rId34"/>
    <p:sldId id="329" r:id="rId35"/>
    <p:sldId id="276" r:id="rId36"/>
    <p:sldId id="353" r:id="rId37"/>
    <p:sldId id="327" r:id="rId38"/>
    <p:sldId id="354" r:id="rId39"/>
    <p:sldId id="355" r:id="rId40"/>
    <p:sldId id="335" r:id="rId41"/>
    <p:sldId id="336" r:id="rId42"/>
    <p:sldId id="337" r:id="rId43"/>
    <p:sldId id="338" r:id="rId44"/>
    <p:sldId id="339" r:id="rId45"/>
    <p:sldId id="340" r:id="rId46"/>
    <p:sldId id="341" r:id="rId47"/>
    <p:sldId id="342" r:id="rId48"/>
    <p:sldId id="343" r:id="rId49"/>
    <p:sldId id="344" r:id="rId50"/>
    <p:sldId id="345" r:id="rId51"/>
    <p:sldId id="346" r:id="rId52"/>
    <p:sldId id="362" r:id="rId53"/>
    <p:sldId id="363" r:id="rId54"/>
    <p:sldId id="364" r:id="rId55"/>
    <p:sldId id="365" r:id="rId56"/>
    <p:sldId id="366" r:id="rId57"/>
    <p:sldId id="367" r:id="rId58"/>
    <p:sldId id="368" r:id="rId59"/>
    <p:sldId id="369" r:id="rId60"/>
    <p:sldId id="370" r:id="rId61"/>
    <p:sldId id="371" r:id="rId62"/>
    <p:sldId id="372" r:id="rId63"/>
    <p:sldId id="373" r:id="rId64"/>
    <p:sldId id="374" r:id="rId65"/>
    <p:sldId id="375" r:id="rId66"/>
    <p:sldId id="392" r:id="rId67"/>
    <p:sldId id="391" r:id="rId68"/>
    <p:sldId id="377" r:id="rId69"/>
    <p:sldId id="378" r:id="rId70"/>
    <p:sldId id="379" r:id="rId71"/>
    <p:sldId id="380" r:id="rId72"/>
    <p:sldId id="381" r:id="rId73"/>
    <p:sldId id="382" r:id="rId74"/>
    <p:sldId id="383" r:id="rId75"/>
    <p:sldId id="384" r:id="rId76"/>
    <p:sldId id="386" r:id="rId77"/>
    <p:sldId id="387" r:id="rId78"/>
    <p:sldId id="388" r:id="rId79"/>
    <p:sldId id="389" r:id="rId80"/>
    <p:sldId id="390" r:id="rId81"/>
    <p:sldId id="393" r:id="rId82"/>
    <p:sldId id="394" r:id="rId83"/>
    <p:sldId id="395" r:id="rId84"/>
    <p:sldId id="426" r:id="rId85"/>
    <p:sldId id="396" r:id="rId86"/>
    <p:sldId id="397" r:id="rId87"/>
    <p:sldId id="398" r:id="rId88"/>
    <p:sldId id="399" r:id="rId89"/>
    <p:sldId id="400" r:id="rId90"/>
    <p:sldId id="401" r:id="rId91"/>
    <p:sldId id="402" r:id="rId92"/>
    <p:sldId id="404" r:id="rId93"/>
    <p:sldId id="405" r:id="rId94"/>
    <p:sldId id="406" r:id="rId95"/>
    <p:sldId id="407" r:id="rId96"/>
    <p:sldId id="408" r:id="rId97"/>
    <p:sldId id="409" r:id="rId98"/>
    <p:sldId id="410" r:id="rId99"/>
    <p:sldId id="411" r:id="rId100"/>
    <p:sldId id="412" r:id="rId101"/>
    <p:sldId id="414" r:id="rId102"/>
    <p:sldId id="413" r:id="rId103"/>
    <p:sldId id="415" r:id="rId104"/>
    <p:sldId id="418" r:id="rId105"/>
    <p:sldId id="419" r:id="rId106"/>
    <p:sldId id="425" r:id="rId107"/>
    <p:sldId id="422" r:id="rId108"/>
    <p:sldId id="423" r:id="rId109"/>
  </p:sldIdLst>
  <p:sldSz cx="12192000" cy="6858000"/>
  <p:notesSz cx="6858000" cy="9144000"/>
  <p:embeddedFontLst>
    <p:embeddedFont>
      <p:font typeface="더페이스샵 잉크립퀴드체" panose="03050503000000000000" pitchFamily="66" charset="-127"/>
      <p:regular r:id="rId110"/>
    </p:embeddedFont>
    <p:embeddedFont>
      <p:font typeface="배달의민족 도현" panose="020B0600000101010101" pitchFamily="50" charset="-127"/>
      <p:regular r:id="rId111"/>
    </p:embeddedFont>
    <p:embeddedFont>
      <p:font typeface="맑은 고딕" panose="020B0503020000020004" pitchFamily="50" charset="-127"/>
      <p:regular r:id="rId112"/>
      <p:bold r:id="rId1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B44E"/>
    <a:srgbClr val="FF33CC"/>
    <a:srgbClr val="25B04C"/>
    <a:srgbClr val="8B8B8B"/>
    <a:srgbClr val="77CE8F"/>
    <a:srgbClr val="9D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15" autoAdjust="0"/>
    <p:restoredTop sz="94660"/>
  </p:normalViewPr>
  <p:slideViewPr>
    <p:cSldViewPr snapToGrid="0">
      <p:cViewPr varScale="1">
        <p:scale>
          <a:sx n="73" d="100"/>
          <a:sy n="73" d="100"/>
        </p:scale>
        <p:origin x="6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3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4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.fntdata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2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 smtClean="0"/>
              <a:t>판매된 </a:t>
            </a:r>
            <a:r>
              <a:rPr lang="en-US" altLang="ko-KR" dirty="0" smtClean="0"/>
              <a:t>EAT</a:t>
            </a:r>
            <a:r>
              <a:rPr lang="ko-KR" altLang="en-US" dirty="0" smtClean="0"/>
              <a:t>딜 내역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서서갈비 2인 set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4E2-40C9-91AF-8D1A6C19682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서서갈비 2인 set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4E2-40C9-91AF-8D1A6C19682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서서갈비 2인 set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4E2-40C9-91AF-8D1A6C1968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67778944"/>
        <c:axId val="467777696"/>
      </c:lineChart>
      <c:catAx>
        <c:axId val="467778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67777696"/>
        <c:crosses val="autoZero"/>
        <c:auto val="1"/>
        <c:lblAlgn val="ctr"/>
        <c:lblOffset val="100"/>
        <c:noMultiLvlLbl val="0"/>
      </c:catAx>
      <c:valAx>
        <c:axId val="467777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677789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solidFill>
        <a:schemeClr val="bg2">
          <a:lumMod val="50000"/>
        </a:schemeClr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 smtClean="0"/>
              <a:t>예약 현황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서서갈비 2인 set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A8E-402E-B487-FAB1181146F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서서갈비 2인 set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A8E-402E-B487-FAB1181146F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서서갈비 2인 set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A8E-402E-B487-FAB1181146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67778944"/>
        <c:axId val="467777696"/>
      </c:lineChart>
      <c:catAx>
        <c:axId val="467778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67777696"/>
        <c:crosses val="autoZero"/>
        <c:auto val="1"/>
        <c:lblAlgn val="ctr"/>
        <c:lblOffset val="100"/>
        <c:noMultiLvlLbl val="0"/>
      </c:catAx>
      <c:valAx>
        <c:axId val="467777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677789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bg1"/>
    </a:solidFill>
    <a:ln>
      <a:solidFill>
        <a:schemeClr val="bg2">
          <a:lumMod val="50000"/>
        </a:schemeClr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3725D-448B-4EBE-9149-DBF5F1BF426E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B625F-CBF1-4944-8015-09D609C01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766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3725D-448B-4EBE-9149-DBF5F1BF426E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B625F-CBF1-4944-8015-09D609C01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25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3725D-448B-4EBE-9149-DBF5F1BF426E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B625F-CBF1-4944-8015-09D609C01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373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3725D-448B-4EBE-9149-DBF5F1BF426E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B625F-CBF1-4944-8015-09D609C01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914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3725D-448B-4EBE-9149-DBF5F1BF426E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B625F-CBF1-4944-8015-09D609C01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988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3725D-448B-4EBE-9149-DBF5F1BF426E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B625F-CBF1-4944-8015-09D609C01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427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3725D-448B-4EBE-9149-DBF5F1BF426E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B625F-CBF1-4944-8015-09D609C01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3725D-448B-4EBE-9149-DBF5F1BF426E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B625F-CBF1-4944-8015-09D609C01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197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3725D-448B-4EBE-9149-DBF5F1BF426E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B625F-CBF1-4944-8015-09D609C01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582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3725D-448B-4EBE-9149-DBF5F1BF426E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B625F-CBF1-4944-8015-09D609C01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462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3725D-448B-4EBE-9149-DBF5F1BF426E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B625F-CBF1-4944-8015-09D609C01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610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3725D-448B-4EBE-9149-DBF5F1BF426E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CB625F-CBF1-4944-8015-09D609C01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804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6.png"/><Relationship Id="rId7" Type="http://schemas.openxmlformats.org/officeDocument/2006/relationships/image" Target="../media/image9.jpeg"/><Relationship Id="rId12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11" Type="http://schemas.openxmlformats.org/officeDocument/2006/relationships/image" Target="../media/image12.png"/><Relationship Id="rId5" Type="http://schemas.openxmlformats.org/officeDocument/2006/relationships/image" Target="../media/image7.jpeg"/><Relationship Id="rId10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11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3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6.png"/><Relationship Id="rId7" Type="http://schemas.openxmlformats.org/officeDocument/2006/relationships/image" Target="../media/image9.jpeg"/><Relationship Id="rId12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11" Type="http://schemas.openxmlformats.org/officeDocument/2006/relationships/image" Target="../media/image12.png"/><Relationship Id="rId5" Type="http://schemas.openxmlformats.org/officeDocument/2006/relationships/image" Target="../media/image7.jpeg"/><Relationship Id="rId10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6.png"/><Relationship Id="rId7" Type="http://schemas.openxmlformats.org/officeDocument/2006/relationships/image" Target="../media/image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openxmlformats.org/officeDocument/2006/relationships/image" Target="../media/image11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6.png"/><Relationship Id="rId7" Type="http://schemas.openxmlformats.org/officeDocument/2006/relationships/image" Target="../media/image9.jpeg"/><Relationship Id="rId12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11" Type="http://schemas.openxmlformats.org/officeDocument/2006/relationships/image" Target="../media/image12.png"/><Relationship Id="rId5" Type="http://schemas.openxmlformats.org/officeDocument/2006/relationships/image" Target="../media/image7.jpeg"/><Relationship Id="rId10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11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 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로그인 화면</a:t>
              </a:r>
              <a:endParaRPr lang="ko-KR" altLang="en-US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S-PLS-000-001</a:t>
              </a:r>
              <a:endParaRPr lang="ko-KR" altLang="en-US" sz="16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03.22</a:t>
              </a:r>
              <a:endParaRPr lang="ko-KR" altLang="en-US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2944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공통</a:t>
            </a:r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로그인 화면 구성</a:t>
            </a:r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297289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818" y="1478782"/>
            <a:ext cx="3219703" cy="229978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897741" y="3297390"/>
            <a:ext cx="2641600" cy="479504"/>
          </a:xfrm>
          <a:prstGeom prst="rect">
            <a:avLst/>
          </a:prstGeom>
          <a:solidFill>
            <a:schemeClr val="bg1"/>
          </a:solidFill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</a:rPr>
              <a:t>ID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</a:rPr>
              <a:t>를 입력해주세요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</a:rPr>
              <a:t>:)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897741" y="3776894"/>
            <a:ext cx="2641600" cy="479504"/>
          </a:xfrm>
          <a:prstGeom prst="rect">
            <a:avLst/>
          </a:prstGeom>
          <a:solidFill>
            <a:schemeClr val="bg1"/>
          </a:solidFill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</a:rPr>
              <a:t>PW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</a:rPr>
              <a:t>를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</a:rPr>
              <a:t>입력해주세요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:)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741" y="4504288"/>
            <a:ext cx="2641600" cy="466725"/>
          </a:xfrm>
          <a:prstGeom prst="rect">
            <a:avLst/>
          </a:prstGeom>
        </p:spPr>
      </p:pic>
      <p:pic>
        <p:nvPicPr>
          <p:cNvPr id="20" name="그림 19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741" y="4971014"/>
            <a:ext cx="2642400" cy="468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897741" y="5547129"/>
            <a:ext cx="1136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회원가입하기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0" y="1011382"/>
            <a:ext cx="9260378" cy="58466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9910354" y="1726572"/>
            <a:ext cx="21336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아이디 입력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910354" y="2255128"/>
            <a:ext cx="21336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비밀번호 입력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910354" y="2767487"/>
            <a:ext cx="2133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카카오</a:t>
            </a:r>
            <a:r>
              <a:rPr lang="en-US" altLang="ko-KR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네이버 아이디로 로그인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910354" y="3297390"/>
            <a:ext cx="21336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회원가입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910354" y="3786917"/>
            <a:ext cx="21336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ID/PW</a:t>
            </a:r>
            <a:r>
              <a:rPr lang="ko-KR" altLang="en-US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찾기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350429" y="5127088"/>
            <a:ext cx="2751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로그인 화면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: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 로그인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카카오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네이버 아이디로 로그인 가능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회원가입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ID/PW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찾기 가능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3540867" y="3378354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41" name="타원 40"/>
          <p:cNvSpPr/>
          <p:nvPr/>
        </p:nvSpPr>
        <p:spPr>
          <a:xfrm>
            <a:off x="3540866" y="392428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42" name="타원 41"/>
          <p:cNvSpPr/>
          <p:nvPr/>
        </p:nvSpPr>
        <p:spPr>
          <a:xfrm>
            <a:off x="3540865" y="483761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3540864" y="5560474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5310556" y="556304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</a:p>
        </p:txBody>
      </p:sp>
      <p:sp>
        <p:nvSpPr>
          <p:cNvPr id="45" name="타원 44"/>
          <p:cNvSpPr/>
          <p:nvPr/>
        </p:nvSpPr>
        <p:spPr>
          <a:xfrm>
            <a:off x="9541654" y="1755749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46" name="타원 45"/>
          <p:cNvSpPr/>
          <p:nvPr/>
        </p:nvSpPr>
        <p:spPr>
          <a:xfrm>
            <a:off x="9541654" y="2257953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47" name="타원 46"/>
          <p:cNvSpPr/>
          <p:nvPr/>
        </p:nvSpPr>
        <p:spPr>
          <a:xfrm>
            <a:off x="9541654" y="2794179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9541654" y="331301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9541654" y="380549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557052" y="5547129"/>
            <a:ext cx="1136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아이디 찾기</a:t>
            </a:r>
            <a:endParaRPr lang="en-US" altLang="ko-KR" sz="1200" dirty="0" smtClean="0"/>
          </a:p>
        </p:txBody>
      </p:sp>
      <p:sp>
        <p:nvSpPr>
          <p:cNvPr id="51" name="TextBox 50"/>
          <p:cNvSpPr txBox="1"/>
          <p:nvPr/>
        </p:nvSpPr>
        <p:spPr>
          <a:xfrm>
            <a:off x="5411585" y="5802050"/>
            <a:ext cx="1303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비밀번호 </a:t>
            </a:r>
            <a:r>
              <a:rPr lang="ko-KR" altLang="en-US" sz="1200" dirty="0" smtClean="0"/>
              <a:t>찾기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58547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1041865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 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71736" y="507076"/>
            <a:ext cx="10120264" cy="50707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⑤⑥⑦⑧⑨⑩⑪⑫⑬⑭⑮</a:t>
            </a:r>
            <a:r>
              <a:rPr lang="ko-KR" altLang="en-US" dirty="0"/>
              <a:t> 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 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11382"/>
            <a:ext cx="9260378" cy="58466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6630"/>
            <a:ext cx="9245659" cy="2194560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3164307" y="2688581"/>
            <a:ext cx="2956143" cy="275573"/>
            <a:chOff x="3319397" y="1314931"/>
            <a:chExt cx="2956143" cy="275573"/>
          </a:xfrm>
          <a:solidFill>
            <a:schemeClr val="bg1"/>
          </a:solidFill>
        </p:grpSpPr>
        <p:sp>
          <p:nvSpPr>
            <p:cNvPr id="27" name="직사각형 26"/>
            <p:cNvSpPr/>
            <p:nvPr/>
          </p:nvSpPr>
          <p:spPr>
            <a:xfrm>
              <a:off x="5599135" y="1314931"/>
              <a:ext cx="676405" cy="275573"/>
            </a:xfrm>
            <a:prstGeom prst="rect">
              <a:avLst/>
            </a:prstGeom>
            <a:grpFill/>
            <a:ln>
              <a:solidFill>
                <a:srgbClr val="25B0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검색</a:t>
              </a:r>
              <a:endPara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319397" y="1314931"/>
              <a:ext cx="2167003" cy="275573"/>
            </a:xfrm>
            <a:prstGeom prst="rect">
              <a:avLst/>
            </a:prstGeom>
            <a:grpFill/>
            <a:ln>
              <a:solidFill>
                <a:srgbClr val="25B0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검색하실 내용을 입력해주세요 </a:t>
              </a:r>
              <a:r>
                <a:rPr lang="ko-KR" altLang="en-US" sz="1400" dirty="0">
                  <a:solidFill>
                    <a:schemeClr val="bg2">
                      <a:lumMod val="90000"/>
                    </a:schemeClr>
                  </a:solidFill>
                </a:rPr>
                <a:t>▼</a:t>
              </a:r>
              <a:endParaRPr lang="ko-KR" altLang="en-US" sz="900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2100855" y="125255"/>
            <a:ext cx="1880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메인 화면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상중단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713791" y="68872"/>
            <a:ext cx="829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03.22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050966" y="614887"/>
            <a:ext cx="5301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로그인 후 보이는 메인 화면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상중단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부분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305120" y="1106130"/>
            <a:ext cx="570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6" name="그림 55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520" y="4050785"/>
            <a:ext cx="1234800" cy="882000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24" y="4050786"/>
            <a:ext cx="1217904" cy="881999"/>
          </a:xfrm>
          <a:prstGeom prst="rect">
            <a:avLst/>
          </a:prstGeom>
        </p:spPr>
      </p:pic>
      <p:pic>
        <p:nvPicPr>
          <p:cNvPr id="58" name="그림 57"/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032" y="4050785"/>
            <a:ext cx="1234800" cy="882000"/>
          </a:xfrm>
          <a:prstGeom prst="rect">
            <a:avLst/>
          </a:prstGeom>
        </p:spPr>
      </p:pic>
      <p:pic>
        <p:nvPicPr>
          <p:cNvPr id="59" name="그림 58"/>
          <p:cNvPicPr preferRelativeResize="0"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736" y="4050785"/>
            <a:ext cx="1234800" cy="882000"/>
          </a:xfrm>
          <a:prstGeom prst="rect">
            <a:avLst/>
          </a:prstGeom>
        </p:spPr>
      </p:pic>
      <p:pic>
        <p:nvPicPr>
          <p:cNvPr id="60" name="그림 59"/>
          <p:cNvPicPr preferRelativeResize="0"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441" y="4050785"/>
            <a:ext cx="1234800" cy="8820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7234180" y="1106130"/>
            <a:ext cx="710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920944" y="1106130"/>
            <a:ext cx="4904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558402" y="1106130"/>
            <a:ext cx="570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622" y="1449885"/>
            <a:ext cx="2258999" cy="1613571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888769" y="3724456"/>
            <a:ext cx="2060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100" b="1" dirty="0">
                <a:solidFill>
                  <a:srgbClr val="25B04C"/>
                </a:solidFill>
              </a:rPr>
              <a:t>내 </a:t>
            </a:r>
            <a:r>
              <a:rPr lang="ko-KR" altLang="en-US" sz="1100" b="1" dirty="0" smtClean="0">
                <a:solidFill>
                  <a:srgbClr val="25B04C"/>
                </a:solidFill>
              </a:rPr>
              <a:t>주변지역 </a:t>
            </a:r>
            <a:r>
              <a:rPr lang="en-US" altLang="ko-KR" sz="1100" b="1" dirty="0">
                <a:solidFill>
                  <a:srgbClr val="25B04C"/>
                </a:solidFill>
              </a:rPr>
              <a:t>EAT</a:t>
            </a:r>
            <a:r>
              <a:rPr lang="ko-KR" altLang="en-US" sz="1100" b="1" dirty="0">
                <a:solidFill>
                  <a:srgbClr val="25B04C"/>
                </a:solidFill>
              </a:rPr>
              <a:t>딜 </a:t>
            </a:r>
            <a:r>
              <a:rPr lang="en-US" altLang="ko-KR" sz="1100" b="1" dirty="0" smtClean="0">
                <a:solidFill>
                  <a:srgbClr val="25B04C"/>
                </a:solidFill>
              </a:rPr>
              <a:t>BEST5</a:t>
            </a:r>
            <a:endParaRPr lang="ko-KR" altLang="en-US" sz="1100" b="1" dirty="0">
              <a:solidFill>
                <a:srgbClr val="25B04C"/>
              </a:solidFill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520" y="5586609"/>
            <a:ext cx="1222834" cy="873453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062" y="5575389"/>
            <a:ext cx="1222834" cy="873453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925" y="5586609"/>
            <a:ext cx="1222834" cy="873453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544" y="5571991"/>
            <a:ext cx="1222834" cy="873453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407" y="5586609"/>
            <a:ext cx="1222834" cy="873453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1886234" y="5291228"/>
            <a:ext cx="2060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100" b="1" dirty="0" smtClean="0">
                <a:solidFill>
                  <a:srgbClr val="25B04C"/>
                </a:solidFill>
              </a:rPr>
              <a:t>관심 지역별 맛집 </a:t>
            </a:r>
            <a:r>
              <a:rPr lang="en-US" altLang="ko-KR" sz="1100" b="1" dirty="0" smtClean="0">
                <a:solidFill>
                  <a:srgbClr val="25B04C"/>
                </a:solidFill>
              </a:rPr>
              <a:t>BEST5</a:t>
            </a:r>
            <a:endParaRPr lang="ko-KR" altLang="en-US" sz="1100" b="1" dirty="0">
              <a:solidFill>
                <a:srgbClr val="25B04C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7791890" y="3798916"/>
            <a:ext cx="717540" cy="200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rgbClr val="25B04C"/>
                </a:solidFill>
              </a:rPr>
              <a:t>더 보기</a:t>
            </a:r>
            <a:r>
              <a:rPr lang="en-US" altLang="ko-KR" sz="900" dirty="0" smtClean="0">
                <a:solidFill>
                  <a:srgbClr val="25B04C"/>
                </a:solidFill>
              </a:rPr>
              <a:t>-&gt;</a:t>
            </a:r>
            <a:endParaRPr lang="ko-KR" altLang="en-US" sz="900" dirty="0">
              <a:solidFill>
                <a:srgbClr val="25B04C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7791890" y="5310671"/>
            <a:ext cx="717540" cy="200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rgbClr val="25B04C"/>
                </a:solidFill>
              </a:rPr>
              <a:t>더 보기</a:t>
            </a:r>
            <a:r>
              <a:rPr lang="en-US" altLang="ko-KR" sz="900" dirty="0" smtClean="0">
                <a:solidFill>
                  <a:srgbClr val="25B04C"/>
                </a:solidFill>
              </a:rPr>
              <a:t>-&gt;</a:t>
            </a:r>
            <a:endParaRPr lang="ko-KR" altLang="en-US" sz="900" dirty="0">
              <a:solidFill>
                <a:srgbClr val="25B04C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28138" y="4164677"/>
            <a:ext cx="1385157" cy="1761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전국 맛집 </a:t>
            </a:r>
            <a:r>
              <a:rPr lang="en-US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TOP10</a:t>
            </a:r>
            <a:r>
              <a:rPr lang="ko-KR" altLang="en-US" sz="900" dirty="0">
                <a:solidFill>
                  <a:schemeClr val="bg2">
                    <a:lumMod val="90000"/>
                  </a:schemeClr>
                </a:solidFill>
              </a:rPr>
              <a:t> ▼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28138" y="4375293"/>
            <a:ext cx="1385157" cy="20005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 dirty="0" smtClean="0">
              <a:solidFill>
                <a:srgbClr val="8B8B8B"/>
              </a:solidFill>
            </a:endParaRPr>
          </a:p>
          <a:p>
            <a:endParaRPr lang="en-US" altLang="ko-KR" sz="900" dirty="0">
              <a:solidFill>
                <a:srgbClr val="8B8B8B"/>
              </a:solidFill>
            </a:endParaRPr>
          </a:p>
          <a:p>
            <a:endParaRPr lang="en-US" altLang="ko-KR" sz="900" dirty="0" smtClean="0">
              <a:solidFill>
                <a:srgbClr val="8B8B8B"/>
              </a:solidFill>
            </a:endParaRPr>
          </a:p>
          <a:p>
            <a:endParaRPr lang="en-US" altLang="ko-KR" sz="900" dirty="0">
              <a:solidFill>
                <a:srgbClr val="8B8B8B"/>
              </a:solidFill>
            </a:endParaRPr>
          </a:p>
          <a:p>
            <a:r>
              <a:rPr lang="ko-KR" altLang="en-US" sz="900" dirty="0" smtClean="0">
                <a:solidFill>
                  <a:srgbClr val="8B8B8B"/>
                </a:solidFill>
              </a:rPr>
              <a:t>① </a:t>
            </a:r>
            <a:r>
              <a:rPr lang="en-US" altLang="ko-KR" sz="900" dirty="0" smtClean="0">
                <a:solidFill>
                  <a:srgbClr val="8B8B8B"/>
                </a:solidFill>
              </a:rPr>
              <a:t>/</a:t>
            </a:r>
            <a:r>
              <a:rPr lang="ko-KR" altLang="en-US" sz="900" dirty="0">
                <a:solidFill>
                  <a:srgbClr val="8B8B8B"/>
                </a:solidFill>
              </a:rPr>
              <a:t>강남</a:t>
            </a:r>
            <a:r>
              <a:rPr lang="en-US" altLang="ko-KR" sz="900" dirty="0">
                <a:solidFill>
                  <a:srgbClr val="8B8B8B"/>
                </a:solidFill>
              </a:rPr>
              <a:t>/ </a:t>
            </a:r>
            <a:r>
              <a:rPr lang="ko-KR" altLang="en-US" sz="900" dirty="0" err="1" smtClean="0">
                <a:solidFill>
                  <a:srgbClr val="8B8B8B"/>
                </a:solidFill>
              </a:rPr>
              <a:t>버터핑거</a:t>
            </a:r>
            <a:endParaRPr lang="en-US" altLang="ko-KR" sz="900" dirty="0" smtClean="0">
              <a:solidFill>
                <a:srgbClr val="8B8B8B"/>
              </a:solidFill>
            </a:endParaRPr>
          </a:p>
          <a:p>
            <a:r>
              <a:rPr lang="ko-KR" altLang="en-US" sz="900" dirty="0">
                <a:solidFill>
                  <a:srgbClr val="8B8B8B"/>
                </a:solidFill>
              </a:rPr>
              <a:t>② </a:t>
            </a:r>
            <a:r>
              <a:rPr lang="en-US" altLang="ko-KR" sz="900" dirty="0" smtClean="0">
                <a:solidFill>
                  <a:srgbClr val="8B8B8B"/>
                </a:solidFill>
              </a:rPr>
              <a:t>/</a:t>
            </a:r>
            <a:r>
              <a:rPr lang="ko-KR" altLang="en-US" sz="900" dirty="0" smtClean="0">
                <a:solidFill>
                  <a:srgbClr val="8B8B8B"/>
                </a:solidFill>
              </a:rPr>
              <a:t>대전</a:t>
            </a:r>
            <a:r>
              <a:rPr lang="en-US" altLang="ko-KR" sz="900" dirty="0" smtClean="0">
                <a:solidFill>
                  <a:srgbClr val="8B8B8B"/>
                </a:solidFill>
              </a:rPr>
              <a:t>/ </a:t>
            </a:r>
            <a:r>
              <a:rPr lang="ko-KR" altLang="en-US" sz="900" dirty="0" err="1" smtClean="0">
                <a:solidFill>
                  <a:srgbClr val="8B8B8B"/>
                </a:solidFill>
              </a:rPr>
              <a:t>대전도시락</a:t>
            </a:r>
            <a:endParaRPr lang="en-US" altLang="ko-KR" sz="900" dirty="0" smtClean="0">
              <a:solidFill>
                <a:srgbClr val="8B8B8B"/>
              </a:solidFill>
            </a:endParaRPr>
          </a:p>
          <a:p>
            <a:r>
              <a:rPr lang="ko-KR" altLang="en-US" sz="900" dirty="0">
                <a:solidFill>
                  <a:srgbClr val="8B8B8B"/>
                </a:solidFill>
              </a:rPr>
              <a:t>③</a:t>
            </a:r>
            <a:r>
              <a:rPr lang="ko-KR" altLang="en-US" sz="900" dirty="0" smtClean="0">
                <a:solidFill>
                  <a:srgbClr val="8B8B8B"/>
                </a:solidFill>
              </a:rPr>
              <a:t> </a:t>
            </a:r>
            <a:r>
              <a:rPr lang="en-US" altLang="ko-KR" sz="900" dirty="0" smtClean="0">
                <a:solidFill>
                  <a:srgbClr val="8B8B8B"/>
                </a:solidFill>
              </a:rPr>
              <a:t>/</a:t>
            </a:r>
            <a:r>
              <a:rPr lang="ko-KR" altLang="en-US" sz="900" dirty="0" smtClean="0">
                <a:solidFill>
                  <a:srgbClr val="8B8B8B"/>
                </a:solidFill>
              </a:rPr>
              <a:t>대전</a:t>
            </a:r>
            <a:r>
              <a:rPr lang="en-US" altLang="ko-KR" sz="900" dirty="0" smtClean="0">
                <a:solidFill>
                  <a:srgbClr val="8B8B8B"/>
                </a:solidFill>
              </a:rPr>
              <a:t>/ </a:t>
            </a:r>
            <a:r>
              <a:rPr lang="ko-KR" altLang="en-US" sz="900" dirty="0" smtClean="0">
                <a:solidFill>
                  <a:srgbClr val="8B8B8B"/>
                </a:solidFill>
              </a:rPr>
              <a:t>토마토도시락</a:t>
            </a:r>
            <a:endParaRPr lang="en-US" altLang="ko-KR" sz="900" dirty="0" smtClean="0">
              <a:solidFill>
                <a:srgbClr val="8B8B8B"/>
              </a:solidFill>
            </a:endParaRPr>
          </a:p>
          <a:p>
            <a:r>
              <a:rPr lang="ko-KR" altLang="en-US" sz="900" dirty="0">
                <a:solidFill>
                  <a:srgbClr val="8B8B8B"/>
                </a:solidFill>
              </a:rPr>
              <a:t>④</a:t>
            </a:r>
            <a:r>
              <a:rPr lang="ko-KR" altLang="en-US" sz="900" dirty="0" smtClean="0">
                <a:solidFill>
                  <a:srgbClr val="8B8B8B"/>
                </a:solidFill>
              </a:rPr>
              <a:t> </a:t>
            </a:r>
            <a:r>
              <a:rPr lang="en-US" altLang="ko-KR" sz="900" dirty="0" smtClean="0">
                <a:solidFill>
                  <a:srgbClr val="8B8B8B"/>
                </a:solidFill>
              </a:rPr>
              <a:t>/</a:t>
            </a:r>
            <a:r>
              <a:rPr lang="ko-KR" altLang="en-US" sz="900" dirty="0" smtClean="0">
                <a:solidFill>
                  <a:srgbClr val="8B8B8B"/>
                </a:solidFill>
              </a:rPr>
              <a:t>대전</a:t>
            </a:r>
            <a:r>
              <a:rPr lang="en-US" altLang="ko-KR" sz="900" dirty="0" smtClean="0">
                <a:solidFill>
                  <a:srgbClr val="8B8B8B"/>
                </a:solidFill>
              </a:rPr>
              <a:t>/ </a:t>
            </a:r>
            <a:r>
              <a:rPr lang="ko-KR" altLang="en-US" sz="900" dirty="0" err="1" smtClean="0">
                <a:solidFill>
                  <a:srgbClr val="8B8B8B"/>
                </a:solidFill>
              </a:rPr>
              <a:t>은화수식당</a:t>
            </a:r>
            <a:endParaRPr lang="en-US" altLang="ko-KR" sz="900" dirty="0">
              <a:solidFill>
                <a:srgbClr val="8B8B8B"/>
              </a:solidFill>
            </a:endParaRPr>
          </a:p>
          <a:p>
            <a:r>
              <a:rPr lang="ko-KR" altLang="en-US" sz="900" dirty="0">
                <a:solidFill>
                  <a:srgbClr val="8B8B8B"/>
                </a:solidFill>
              </a:rPr>
              <a:t>⑤</a:t>
            </a:r>
            <a:r>
              <a:rPr lang="ko-KR" altLang="en-US" sz="900" dirty="0" smtClean="0">
                <a:solidFill>
                  <a:srgbClr val="8B8B8B"/>
                </a:solidFill>
              </a:rPr>
              <a:t> </a:t>
            </a:r>
            <a:r>
              <a:rPr lang="en-US" altLang="ko-KR" sz="900" dirty="0" smtClean="0">
                <a:solidFill>
                  <a:srgbClr val="8B8B8B"/>
                </a:solidFill>
              </a:rPr>
              <a:t>/</a:t>
            </a:r>
            <a:r>
              <a:rPr lang="ko-KR" altLang="en-US" sz="900" dirty="0" smtClean="0">
                <a:solidFill>
                  <a:srgbClr val="8B8B8B"/>
                </a:solidFill>
              </a:rPr>
              <a:t>강남</a:t>
            </a:r>
            <a:r>
              <a:rPr lang="en-US" altLang="ko-KR" sz="900" dirty="0" smtClean="0">
                <a:solidFill>
                  <a:srgbClr val="8B8B8B"/>
                </a:solidFill>
              </a:rPr>
              <a:t>/ </a:t>
            </a:r>
            <a:r>
              <a:rPr lang="ko-KR" altLang="en-US" sz="900" dirty="0" smtClean="0">
                <a:solidFill>
                  <a:srgbClr val="8B8B8B"/>
                </a:solidFill>
              </a:rPr>
              <a:t>맛집</a:t>
            </a:r>
            <a:endParaRPr lang="en-US" altLang="ko-KR" sz="900" dirty="0">
              <a:solidFill>
                <a:srgbClr val="8B8B8B"/>
              </a:solidFill>
            </a:endParaRPr>
          </a:p>
          <a:p>
            <a:r>
              <a:rPr lang="ko-KR" altLang="en-US" sz="900" dirty="0">
                <a:solidFill>
                  <a:srgbClr val="8B8B8B"/>
                </a:solidFill>
              </a:rPr>
              <a:t>⑥</a:t>
            </a:r>
            <a:r>
              <a:rPr lang="ko-KR" altLang="en-US" sz="900" dirty="0" smtClean="0">
                <a:solidFill>
                  <a:srgbClr val="8B8B8B"/>
                </a:solidFill>
              </a:rPr>
              <a:t> </a:t>
            </a:r>
            <a:r>
              <a:rPr lang="en-US" altLang="ko-KR" sz="900" dirty="0">
                <a:solidFill>
                  <a:srgbClr val="8B8B8B"/>
                </a:solidFill>
              </a:rPr>
              <a:t>/</a:t>
            </a:r>
            <a:r>
              <a:rPr lang="ko-KR" altLang="en-US" sz="900" dirty="0">
                <a:solidFill>
                  <a:srgbClr val="8B8B8B"/>
                </a:solidFill>
              </a:rPr>
              <a:t>강남</a:t>
            </a:r>
            <a:r>
              <a:rPr lang="en-US" altLang="ko-KR" sz="900" dirty="0">
                <a:solidFill>
                  <a:srgbClr val="8B8B8B"/>
                </a:solidFill>
              </a:rPr>
              <a:t>/ </a:t>
            </a:r>
            <a:r>
              <a:rPr lang="ko-KR" altLang="en-US" sz="900" dirty="0" err="1">
                <a:solidFill>
                  <a:srgbClr val="8B8B8B"/>
                </a:solidFill>
              </a:rPr>
              <a:t>버터핑거</a:t>
            </a:r>
            <a:endParaRPr lang="en-US" altLang="ko-KR" sz="900" dirty="0">
              <a:solidFill>
                <a:srgbClr val="8B8B8B"/>
              </a:solidFill>
            </a:endParaRPr>
          </a:p>
          <a:p>
            <a:r>
              <a:rPr lang="ko-KR" altLang="en-US" sz="900" dirty="0">
                <a:solidFill>
                  <a:srgbClr val="8B8B8B"/>
                </a:solidFill>
              </a:rPr>
              <a:t>⑦</a:t>
            </a:r>
            <a:r>
              <a:rPr lang="ko-KR" altLang="en-US" sz="900" dirty="0" smtClean="0">
                <a:solidFill>
                  <a:srgbClr val="8B8B8B"/>
                </a:solidFill>
              </a:rPr>
              <a:t> </a:t>
            </a:r>
            <a:r>
              <a:rPr lang="en-US" altLang="ko-KR" sz="900" dirty="0">
                <a:solidFill>
                  <a:srgbClr val="8B8B8B"/>
                </a:solidFill>
              </a:rPr>
              <a:t>/</a:t>
            </a:r>
            <a:r>
              <a:rPr lang="ko-KR" altLang="en-US" sz="900" dirty="0">
                <a:solidFill>
                  <a:srgbClr val="8B8B8B"/>
                </a:solidFill>
              </a:rPr>
              <a:t>강남</a:t>
            </a:r>
            <a:r>
              <a:rPr lang="en-US" altLang="ko-KR" sz="900" dirty="0">
                <a:solidFill>
                  <a:srgbClr val="8B8B8B"/>
                </a:solidFill>
              </a:rPr>
              <a:t>/ </a:t>
            </a:r>
            <a:r>
              <a:rPr lang="ko-KR" altLang="en-US" sz="900" dirty="0" err="1">
                <a:solidFill>
                  <a:srgbClr val="8B8B8B"/>
                </a:solidFill>
              </a:rPr>
              <a:t>버터핑거</a:t>
            </a:r>
            <a:endParaRPr lang="en-US" altLang="ko-KR" sz="900" dirty="0">
              <a:solidFill>
                <a:srgbClr val="8B8B8B"/>
              </a:solidFill>
            </a:endParaRPr>
          </a:p>
          <a:p>
            <a:r>
              <a:rPr lang="ko-KR" altLang="en-US" sz="900" dirty="0">
                <a:solidFill>
                  <a:srgbClr val="8B8B8B"/>
                </a:solidFill>
              </a:rPr>
              <a:t>⑧</a:t>
            </a:r>
            <a:r>
              <a:rPr lang="ko-KR" altLang="en-US" sz="900" dirty="0" smtClean="0">
                <a:solidFill>
                  <a:srgbClr val="8B8B8B"/>
                </a:solidFill>
              </a:rPr>
              <a:t> </a:t>
            </a:r>
            <a:r>
              <a:rPr lang="en-US" altLang="ko-KR" sz="900" dirty="0">
                <a:solidFill>
                  <a:srgbClr val="8B8B8B"/>
                </a:solidFill>
              </a:rPr>
              <a:t>/</a:t>
            </a:r>
            <a:r>
              <a:rPr lang="ko-KR" altLang="en-US" sz="900" dirty="0">
                <a:solidFill>
                  <a:srgbClr val="8B8B8B"/>
                </a:solidFill>
              </a:rPr>
              <a:t>강남</a:t>
            </a:r>
            <a:r>
              <a:rPr lang="en-US" altLang="ko-KR" sz="900" dirty="0">
                <a:solidFill>
                  <a:srgbClr val="8B8B8B"/>
                </a:solidFill>
              </a:rPr>
              <a:t>/ </a:t>
            </a:r>
            <a:r>
              <a:rPr lang="ko-KR" altLang="en-US" sz="900" dirty="0" err="1">
                <a:solidFill>
                  <a:srgbClr val="8B8B8B"/>
                </a:solidFill>
              </a:rPr>
              <a:t>버터핑거</a:t>
            </a:r>
            <a:endParaRPr lang="en-US" altLang="ko-KR" sz="900" dirty="0">
              <a:solidFill>
                <a:srgbClr val="8B8B8B"/>
              </a:solidFill>
            </a:endParaRPr>
          </a:p>
          <a:p>
            <a:r>
              <a:rPr lang="ko-KR" altLang="en-US" sz="900" dirty="0">
                <a:solidFill>
                  <a:srgbClr val="8B8B8B"/>
                </a:solidFill>
              </a:rPr>
              <a:t>⑨</a:t>
            </a:r>
            <a:r>
              <a:rPr lang="ko-KR" altLang="en-US" sz="900" dirty="0" smtClean="0">
                <a:solidFill>
                  <a:srgbClr val="8B8B8B"/>
                </a:solidFill>
              </a:rPr>
              <a:t> </a:t>
            </a:r>
            <a:r>
              <a:rPr lang="en-US" altLang="ko-KR" sz="900" dirty="0">
                <a:solidFill>
                  <a:srgbClr val="8B8B8B"/>
                </a:solidFill>
              </a:rPr>
              <a:t>/</a:t>
            </a:r>
            <a:r>
              <a:rPr lang="ko-KR" altLang="en-US" sz="900" dirty="0">
                <a:solidFill>
                  <a:srgbClr val="8B8B8B"/>
                </a:solidFill>
              </a:rPr>
              <a:t>강남</a:t>
            </a:r>
            <a:r>
              <a:rPr lang="en-US" altLang="ko-KR" sz="900" dirty="0">
                <a:solidFill>
                  <a:srgbClr val="8B8B8B"/>
                </a:solidFill>
              </a:rPr>
              <a:t>/ </a:t>
            </a:r>
            <a:r>
              <a:rPr lang="ko-KR" altLang="en-US" sz="900" dirty="0" err="1">
                <a:solidFill>
                  <a:srgbClr val="8B8B8B"/>
                </a:solidFill>
              </a:rPr>
              <a:t>버터핑거</a:t>
            </a:r>
            <a:endParaRPr lang="en-US" altLang="ko-KR" sz="900" dirty="0">
              <a:solidFill>
                <a:srgbClr val="8B8B8B"/>
              </a:solidFill>
            </a:endParaRPr>
          </a:p>
          <a:p>
            <a:r>
              <a:rPr lang="ko-KR" altLang="en-US" sz="900" dirty="0">
                <a:solidFill>
                  <a:srgbClr val="8B8B8B"/>
                </a:solidFill>
              </a:rPr>
              <a:t>⑩</a:t>
            </a:r>
            <a:r>
              <a:rPr lang="ko-KR" altLang="en-US" sz="900" dirty="0" smtClean="0">
                <a:solidFill>
                  <a:srgbClr val="8B8B8B"/>
                </a:solidFill>
              </a:rPr>
              <a:t> </a:t>
            </a:r>
            <a:r>
              <a:rPr lang="en-US" altLang="ko-KR" sz="900" dirty="0">
                <a:solidFill>
                  <a:srgbClr val="8B8B8B"/>
                </a:solidFill>
              </a:rPr>
              <a:t>/</a:t>
            </a:r>
            <a:r>
              <a:rPr lang="ko-KR" altLang="en-US" sz="900" dirty="0">
                <a:solidFill>
                  <a:srgbClr val="8B8B8B"/>
                </a:solidFill>
              </a:rPr>
              <a:t>강남</a:t>
            </a:r>
            <a:r>
              <a:rPr lang="en-US" altLang="ko-KR" sz="900" dirty="0">
                <a:solidFill>
                  <a:srgbClr val="8B8B8B"/>
                </a:solidFill>
              </a:rPr>
              <a:t>/ </a:t>
            </a:r>
            <a:r>
              <a:rPr lang="ko-KR" altLang="en-US" sz="900" dirty="0" err="1">
                <a:solidFill>
                  <a:srgbClr val="8B8B8B"/>
                </a:solidFill>
              </a:rPr>
              <a:t>버터핑거</a:t>
            </a:r>
            <a:endParaRPr lang="en-US" altLang="ko-KR" sz="900" dirty="0">
              <a:solidFill>
                <a:srgbClr val="8B8B8B"/>
              </a:solidFill>
            </a:endParaRPr>
          </a:p>
          <a:p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9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28600" indent="-228600">
              <a:buAutoNum type="arabicPeriod"/>
            </a:pPr>
            <a:endParaRPr lang="ko-KR" altLang="en-US" sz="9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769650" y="1106130"/>
            <a:ext cx="570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06" y="3525333"/>
            <a:ext cx="1114570" cy="796122"/>
          </a:xfrm>
          <a:prstGeom prst="rect">
            <a:avLst/>
          </a:prstGeom>
        </p:spPr>
      </p:pic>
      <p:cxnSp>
        <p:nvCxnSpPr>
          <p:cNvPr id="21" name="직선 화살표 연결선 20"/>
          <p:cNvCxnSpPr/>
          <p:nvPr/>
        </p:nvCxnSpPr>
        <p:spPr>
          <a:xfrm flipH="1" flipV="1">
            <a:off x="2318837" y="1807990"/>
            <a:ext cx="845470" cy="846820"/>
          </a:xfrm>
          <a:prstGeom prst="straightConnector1">
            <a:avLst/>
          </a:prstGeom>
          <a:ln>
            <a:solidFill>
              <a:srgbClr val="26B4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144503" y="1509866"/>
            <a:ext cx="2167003" cy="275573"/>
          </a:xfrm>
          <a:prstGeom prst="rect">
            <a:avLst/>
          </a:prstGeom>
          <a:solidFill>
            <a:schemeClr val="bg1"/>
          </a:solidFill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검색 </a:t>
            </a:r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히스토리가</a:t>
            </a:r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있는 경우 </a:t>
            </a:r>
            <a:r>
              <a:rPr lang="ko-KR" altLang="en-US" sz="1400" dirty="0" smtClean="0">
                <a:solidFill>
                  <a:schemeClr val="bg2">
                    <a:lumMod val="90000"/>
                  </a:schemeClr>
                </a:solidFill>
              </a:rPr>
              <a:t>▼</a:t>
            </a:r>
            <a:endParaRPr lang="ko-KR" altLang="en-US" sz="9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45068" y="1795517"/>
            <a:ext cx="2167003" cy="1570495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36522" y="1924428"/>
            <a:ext cx="1979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돈까스</a:t>
            </a:r>
            <a:endParaRPr lang="en-US" altLang="ko-KR" sz="1000" dirty="0" smtClean="0"/>
          </a:p>
          <a:p>
            <a:r>
              <a:rPr lang="ko-KR" altLang="en-US" sz="1000" dirty="0" smtClean="0"/>
              <a:t>치킨</a:t>
            </a:r>
            <a:endParaRPr lang="en-US" altLang="ko-KR" sz="1000" dirty="0" smtClean="0"/>
          </a:p>
          <a:p>
            <a:r>
              <a:rPr lang="ko-KR" altLang="en-US" sz="1000" dirty="0" smtClean="0"/>
              <a:t>삼겹살</a:t>
            </a:r>
            <a:endParaRPr lang="en-US" altLang="ko-KR" sz="1000" dirty="0" smtClean="0"/>
          </a:p>
          <a:p>
            <a:r>
              <a:rPr lang="ko-KR" altLang="en-US" sz="1000" dirty="0" smtClean="0"/>
              <a:t>대흥동</a:t>
            </a:r>
            <a:endParaRPr lang="ko-KR" altLang="en-US" sz="1000" dirty="0"/>
          </a:p>
        </p:txBody>
      </p:sp>
      <p:cxnSp>
        <p:nvCxnSpPr>
          <p:cNvPr id="72" name="직선 화살표 연결선 71"/>
          <p:cNvCxnSpPr/>
          <p:nvPr/>
        </p:nvCxnSpPr>
        <p:spPr>
          <a:xfrm flipV="1">
            <a:off x="5331310" y="1748542"/>
            <a:ext cx="864434" cy="940038"/>
          </a:xfrm>
          <a:prstGeom prst="straightConnector1">
            <a:avLst/>
          </a:prstGeom>
          <a:ln>
            <a:solidFill>
              <a:srgbClr val="26B4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6238445" y="1539371"/>
            <a:ext cx="2167003" cy="275573"/>
          </a:xfrm>
          <a:prstGeom prst="rect">
            <a:avLst/>
          </a:prstGeom>
          <a:solidFill>
            <a:schemeClr val="bg1"/>
          </a:solidFill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검색 </a:t>
            </a:r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히스토리가</a:t>
            </a:r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없는 경우 </a:t>
            </a:r>
            <a:r>
              <a:rPr lang="ko-KR" altLang="en-US" sz="1400" dirty="0" smtClean="0">
                <a:solidFill>
                  <a:schemeClr val="bg2">
                    <a:lumMod val="90000"/>
                  </a:schemeClr>
                </a:solidFill>
              </a:rPr>
              <a:t>▼</a:t>
            </a:r>
            <a:endParaRPr lang="ko-KR" altLang="en-US" sz="9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6230697" y="1825023"/>
            <a:ext cx="2167003" cy="375131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6323676" y="1879349"/>
            <a:ext cx="19798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검색 </a:t>
            </a:r>
            <a:r>
              <a:rPr lang="ko-KR" altLang="en-US" sz="1000" dirty="0" err="1" smtClean="0"/>
              <a:t>히스토리가</a:t>
            </a:r>
            <a:r>
              <a:rPr lang="ko-KR" altLang="en-US" sz="1000" dirty="0" smtClean="0"/>
              <a:t> 없습니다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63" name="타원 62"/>
          <p:cNvSpPr/>
          <p:nvPr/>
        </p:nvSpPr>
        <p:spPr>
          <a:xfrm>
            <a:off x="9411259" y="1757619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73" name="타원 72"/>
          <p:cNvSpPr/>
          <p:nvPr/>
        </p:nvSpPr>
        <p:spPr>
          <a:xfrm>
            <a:off x="9409372" y="216280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74" name="타원 73"/>
          <p:cNvSpPr/>
          <p:nvPr/>
        </p:nvSpPr>
        <p:spPr>
          <a:xfrm>
            <a:off x="9409373" y="255842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9409373" y="2953870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9425275" y="3537401"/>
            <a:ext cx="250307" cy="237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</a:p>
        </p:txBody>
      </p:sp>
      <p:sp>
        <p:nvSpPr>
          <p:cNvPr id="83" name="타원 82"/>
          <p:cNvSpPr/>
          <p:nvPr/>
        </p:nvSpPr>
        <p:spPr>
          <a:xfrm>
            <a:off x="5662210" y="107399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9672976" y="1772133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명시된 각 페이지 이동 버튼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2760506" y="269640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9677850" y="2166552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맛집검색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필드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히스토리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기능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1635927" y="373010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9672976" y="2561583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접속지역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기반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BEST 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출력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1654368" y="530954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9674399" y="2962470"/>
            <a:ext cx="2476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이용자의 관심 지역 기반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BEST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맛집 출력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59102" y="361724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9692113" y="3525333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전국 맛집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TOP 10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출력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 flipH="1">
            <a:off x="9528239" y="5778117"/>
            <a:ext cx="2395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로그인 후 보이는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메인페이지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상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중단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우측 상단 각 페이지로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이동가능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맛집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더보기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가능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6263254" y="79402"/>
            <a:ext cx="19431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S-PLS-002-002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943702" y="1108579"/>
            <a:ext cx="6078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 </a:t>
            </a:r>
            <a:r>
              <a:rPr lang="ko-KR" altLang="en-US" sz="800" dirty="0" err="1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맛집홈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234180" y="1106130"/>
            <a:ext cx="7102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 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064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71736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505359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390586" y="1106130"/>
            <a:ext cx="701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 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53659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937811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936340" y="1106130"/>
            <a:ext cx="81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관심지역설정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/>
          </p:nvPr>
        </p:nvGraphicFramePr>
        <p:xfrm>
          <a:off x="0" y="2559146"/>
          <a:ext cx="9260379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86793">
                  <a:extLst>
                    <a:ext uri="{9D8B030D-6E8A-4147-A177-3AD203B41FA5}">
                      <a16:colId xmlns:a16="http://schemas.microsoft.com/office/drawing/2014/main" val="3038220481"/>
                    </a:ext>
                  </a:extLst>
                </a:gridCol>
                <a:gridCol w="3086793">
                  <a:extLst>
                    <a:ext uri="{9D8B030D-6E8A-4147-A177-3AD203B41FA5}">
                      <a16:colId xmlns:a16="http://schemas.microsoft.com/office/drawing/2014/main" val="57009003"/>
                    </a:ext>
                  </a:extLst>
                </a:gridCol>
                <a:gridCol w="3086793">
                  <a:extLst>
                    <a:ext uri="{9D8B030D-6E8A-4147-A177-3AD203B41FA5}">
                      <a16:colId xmlns:a16="http://schemas.microsoft.com/office/drawing/2014/main" val="32174672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사이트 이용 문의</a:t>
                      </a:r>
                      <a:endParaRPr lang="ko-KR" altLang="en-US" dirty="0"/>
                    </a:p>
                  </a:txBody>
                  <a:tcPr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챗봇</a:t>
                      </a:r>
                      <a:r>
                        <a:rPr lang="ko-KR" altLang="en-US" dirty="0" smtClean="0"/>
                        <a:t> 문의</a:t>
                      </a:r>
                      <a:endParaRPr lang="ko-KR" altLang="en-US" dirty="0"/>
                    </a:p>
                  </a:txBody>
                  <a:tcPr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실시간 채팅 문의</a:t>
                      </a:r>
                      <a:endParaRPr lang="ko-KR" altLang="en-US" dirty="0"/>
                    </a:p>
                  </a:txBody>
                  <a:tcPr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9213318"/>
                  </a:ext>
                </a:extLst>
              </a:tr>
            </a:tbl>
          </a:graphicData>
        </a:graphic>
      </p:graphicFrame>
      <p:graphicFrame>
        <p:nvGraphicFramePr>
          <p:cNvPr id="43" name="표 42"/>
          <p:cNvGraphicFramePr>
            <a:graphicFrameLocks noGrp="1"/>
          </p:cNvGraphicFramePr>
          <p:nvPr>
            <p:extLst/>
          </p:nvPr>
        </p:nvGraphicFramePr>
        <p:xfrm>
          <a:off x="468897" y="3556909"/>
          <a:ext cx="8128000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6448">
                  <a:extLst>
                    <a:ext uri="{9D8B030D-6E8A-4147-A177-3AD203B41FA5}">
                      <a16:colId xmlns:a16="http://schemas.microsoft.com/office/drawing/2014/main" val="2392319863"/>
                    </a:ext>
                  </a:extLst>
                </a:gridCol>
                <a:gridCol w="3790604">
                  <a:extLst>
                    <a:ext uri="{9D8B030D-6E8A-4147-A177-3AD203B41FA5}">
                      <a16:colId xmlns:a16="http://schemas.microsoft.com/office/drawing/2014/main" val="1019199716"/>
                    </a:ext>
                  </a:extLst>
                </a:gridCol>
                <a:gridCol w="1147156">
                  <a:extLst>
                    <a:ext uri="{9D8B030D-6E8A-4147-A177-3AD203B41FA5}">
                      <a16:colId xmlns:a16="http://schemas.microsoft.com/office/drawing/2014/main" val="807174052"/>
                    </a:ext>
                  </a:extLst>
                </a:gridCol>
                <a:gridCol w="1421477">
                  <a:extLst>
                    <a:ext uri="{9D8B030D-6E8A-4147-A177-3AD203B41FA5}">
                      <a16:colId xmlns:a16="http://schemas.microsoft.com/office/drawing/2014/main" val="3708037761"/>
                    </a:ext>
                  </a:extLst>
                </a:gridCol>
                <a:gridCol w="1032315">
                  <a:extLst>
                    <a:ext uri="{9D8B030D-6E8A-4147-A177-3AD203B41FA5}">
                      <a16:colId xmlns:a16="http://schemas.microsoft.com/office/drawing/2014/main" val="1140506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번호</a:t>
                      </a:r>
                      <a:endParaRPr lang="ko-KR" altLang="en-US" sz="1400" dirty="0"/>
                    </a:p>
                  </a:txBody>
                  <a:tcPr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제목</a:t>
                      </a:r>
                      <a:endParaRPr lang="ko-KR" altLang="en-US" sz="1400" dirty="0"/>
                    </a:p>
                  </a:txBody>
                  <a:tcPr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작성자</a:t>
                      </a:r>
                      <a:endParaRPr lang="ko-KR" altLang="en-US" sz="1400" dirty="0"/>
                    </a:p>
                  </a:txBody>
                  <a:tcPr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등록날짜</a:t>
                      </a:r>
                      <a:endParaRPr lang="ko-KR" altLang="en-US" sz="1400" dirty="0"/>
                    </a:p>
                  </a:txBody>
                  <a:tcPr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답변여부</a:t>
                      </a:r>
                      <a:endParaRPr lang="ko-KR" altLang="en-US" sz="1400" dirty="0"/>
                    </a:p>
                  </a:txBody>
                  <a:tcPr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2218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</a:t>
                      </a:r>
                      <a:r>
                        <a:rPr lang="ko-KR" altLang="en-US" sz="1400" baseline="0" dirty="0" smtClean="0"/>
                        <a:t>이 뭐에요</a:t>
                      </a:r>
                      <a:r>
                        <a:rPr lang="en-US" altLang="ko-KR" sz="1400" baseline="0" dirty="0" smtClean="0"/>
                        <a:t>?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홍길동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2019.12.18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y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4226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6397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4274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978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6275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4707404"/>
                  </a:ext>
                </a:extLst>
              </a:tr>
            </a:tbl>
          </a:graphicData>
        </a:graphic>
      </p:graphicFrame>
      <p:sp>
        <p:nvSpPr>
          <p:cNvPr id="44" name="모서리가 둥근 직사각형 43"/>
          <p:cNvSpPr/>
          <p:nvPr/>
        </p:nvSpPr>
        <p:spPr>
          <a:xfrm>
            <a:off x="7768459" y="6266801"/>
            <a:ext cx="825206" cy="302568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26B44E"/>
                </a:solidFill>
              </a:rPr>
              <a:t>문의작성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45" name="왼쪽 화살표 44"/>
          <p:cNvSpPr/>
          <p:nvPr/>
        </p:nvSpPr>
        <p:spPr>
          <a:xfrm>
            <a:off x="2661335" y="2638165"/>
            <a:ext cx="168906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 flipH="1">
            <a:off x="9424823" y="5632650"/>
            <a:ext cx="2550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일반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 회원의 고객센터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메인페이지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사이트 이용 문의를 작성 할 수 있다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6301725" y="79402"/>
            <a:ext cx="18662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S-PLS-010-001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072635" y="516098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일반</a:t>
            </a:r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dirty="0" err="1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</a:t>
            </a:r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 메인 페이지</a:t>
            </a:r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2563111" y="88694"/>
            <a:ext cx="1069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9363634" y="199193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53" name="타원 52"/>
          <p:cNvSpPr/>
          <p:nvPr/>
        </p:nvSpPr>
        <p:spPr>
          <a:xfrm>
            <a:off x="9361747" y="247549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54" name="타원 53"/>
          <p:cNvSpPr/>
          <p:nvPr/>
        </p:nvSpPr>
        <p:spPr>
          <a:xfrm>
            <a:off x="9361748" y="2905952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9361746" y="3367245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9361745" y="3867227"/>
            <a:ext cx="250307" cy="237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625351" y="2006445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사이트 이용 문의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625351" y="2449158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챗봇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문의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9625351" y="2909108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실시간 채팅 문의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626774" y="3344831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선택 항목 출력 리스트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9612052" y="3873317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문의작성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1297787" y="2204699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63" name="타원 62"/>
          <p:cNvSpPr/>
          <p:nvPr/>
        </p:nvSpPr>
        <p:spPr>
          <a:xfrm>
            <a:off x="5276813" y="228864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64" name="타원 63"/>
          <p:cNvSpPr/>
          <p:nvPr/>
        </p:nvSpPr>
        <p:spPr>
          <a:xfrm>
            <a:off x="7518152" y="2223545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814330" y="3279423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7435484" y="6266801"/>
            <a:ext cx="250307" cy="237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10742880" y="82125"/>
            <a:ext cx="835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03.29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727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고객센터</a:t>
              </a:r>
              <a:endParaRPr lang="ko-KR" altLang="en-US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71736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일반</a:t>
            </a:r>
            <a:r>
              <a:rPr lang="en-US" altLang="ko-KR" sz="16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</a:t>
            </a:r>
            <a:r>
              <a:rPr lang="en-US" altLang="ko-KR" sz="16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sz="16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사이트 이용 문의 글 보기 </a:t>
            </a:r>
            <a:r>
              <a:rPr lang="en-US" altLang="ko-KR" sz="16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6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505359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90586" y="1106130"/>
            <a:ext cx="701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 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53659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37811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86160" y="1106130"/>
            <a:ext cx="81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내맛집홈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74073" y="2704407"/>
            <a:ext cx="7356763" cy="3997751"/>
          </a:xfrm>
          <a:prstGeom prst="rect">
            <a:avLst/>
          </a:prstGeom>
          <a:solidFill>
            <a:schemeClr val="bg1"/>
          </a:solidFill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/>
          <p:cNvCxnSpPr/>
          <p:nvPr/>
        </p:nvCxnSpPr>
        <p:spPr>
          <a:xfrm>
            <a:off x="374073" y="3261360"/>
            <a:ext cx="7356763" cy="1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1576977" y="2704406"/>
            <a:ext cx="10754" cy="556954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394927" y="2713431"/>
            <a:ext cx="12212" cy="564396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6609182" y="6266242"/>
            <a:ext cx="861678" cy="214160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26B44E"/>
                </a:solidFill>
              </a:rPr>
              <a:t>확인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638114" y="2843823"/>
            <a:ext cx="1664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Eat</a:t>
            </a:r>
            <a:r>
              <a:rPr lang="ko-KR" altLang="en-US" sz="1400" dirty="0" smtClean="0"/>
              <a:t>딜이 뭐에요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05136" y="2795847"/>
            <a:ext cx="673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제목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561416" y="2842139"/>
            <a:ext cx="1283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19.03.26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45460" y="3451748"/>
            <a:ext cx="7213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eat</a:t>
            </a:r>
            <a:r>
              <a:rPr lang="ko-KR" altLang="en-US" dirty="0" smtClean="0"/>
              <a:t>딜이 </a:t>
            </a:r>
            <a:r>
              <a:rPr lang="ko-KR" altLang="en-US" dirty="0" err="1" smtClean="0"/>
              <a:t>뭥미</a:t>
            </a:r>
            <a:r>
              <a:rPr lang="en-US" altLang="ko-KR" dirty="0" smtClean="0"/>
              <a:t>?</a:t>
            </a:r>
            <a:endParaRPr lang="en-US" altLang="ko-KR" dirty="0"/>
          </a:p>
          <a:p>
            <a:endParaRPr lang="ko-KR" altLang="en-US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5059018" y="2702042"/>
            <a:ext cx="12212" cy="564396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841210" y="2856141"/>
            <a:ext cx="1664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병규</a:t>
            </a:r>
            <a:endParaRPr lang="ko-KR" altLang="en-US" dirty="0"/>
          </a:p>
        </p:txBody>
      </p:sp>
      <p:cxnSp>
        <p:nvCxnSpPr>
          <p:cNvPr id="41" name="직선 연결선 40"/>
          <p:cNvCxnSpPr/>
          <p:nvPr/>
        </p:nvCxnSpPr>
        <p:spPr>
          <a:xfrm>
            <a:off x="384330" y="5182160"/>
            <a:ext cx="7356763" cy="1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45460" y="5182160"/>
            <a:ext cx="4716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답변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저도모름ㅠ</a:t>
            </a:r>
            <a:r>
              <a:rPr lang="en-US" altLang="ko-KR" dirty="0" smtClean="0"/>
              <a:t>.</a:t>
            </a:r>
            <a:r>
              <a:rPr lang="ko-KR" altLang="en-US" dirty="0" err="1" smtClean="0"/>
              <a:t>ㅠ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1" name="TextBox 50"/>
          <p:cNvSpPr txBox="1"/>
          <p:nvPr/>
        </p:nvSpPr>
        <p:spPr>
          <a:xfrm flipH="1">
            <a:off x="9424823" y="5632650"/>
            <a:ext cx="2550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일반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업체회원이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문의글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클릭 시 출력되는 페이지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282489" y="79402"/>
            <a:ext cx="19046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S-PLS-010-002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0742880" y="82125"/>
            <a:ext cx="835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03.29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고객센터</a:t>
              </a:r>
              <a:endParaRPr lang="ko-KR" altLang="en-US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71736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일반</a:t>
            </a:r>
            <a:r>
              <a:rPr lang="en-US" altLang="ko-KR" sz="16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</a:t>
            </a:r>
            <a:r>
              <a:rPr lang="en-US" altLang="ko-KR" sz="16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sz="16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사이트 이용 문의 글 </a:t>
            </a:r>
            <a:r>
              <a:rPr lang="ko-KR" altLang="en-US" sz="1600" dirty="0" err="1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작성페이지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 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505359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90586" y="1106130"/>
            <a:ext cx="701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 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53659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37811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86160" y="1106130"/>
            <a:ext cx="81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내맛집홈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74073" y="2704407"/>
            <a:ext cx="7356763" cy="3997751"/>
          </a:xfrm>
          <a:prstGeom prst="rect">
            <a:avLst/>
          </a:prstGeom>
          <a:solidFill>
            <a:schemeClr val="bg1"/>
          </a:solidFill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/>
          <p:cNvCxnSpPr/>
          <p:nvPr/>
        </p:nvCxnSpPr>
        <p:spPr>
          <a:xfrm>
            <a:off x="374073" y="3261360"/>
            <a:ext cx="7356763" cy="1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1576977" y="2704406"/>
            <a:ext cx="10754" cy="556954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394927" y="2713431"/>
            <a:ext cx="12212" cy="564396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6809874" y="6423952"/>
            <a:ext cx="861678" cy="214160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26B44E"/>
                </a:solidFill>
              </a:rPr>
              <a:t>뒤로가기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638114" y="2843823"/>
            <a:ext cx="4867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Eat</a:t>
            </a:r>
            <a:r>
              <a:rPr lang="ko-KR" altLang="en-US" sz="1400" dirty="0" smtClean="0"/>
              <a:t>딜이 뭐에요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05136" y="2795847"/>
            <a:ext cx="673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제목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561416" y="2842139"/>
            <a:ext cx="1283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19.03.26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15635" y="3533621"/>
            <a:ext cx="7213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eat</a:t>
            </a:r>
            <a:r>
              <a:rPr lang="ko-KR" altLang="en-US" dirty="0" smtClean="0"/>
              <a:t>딜이 </a:t>
            </a:r>
            <a:r>
              <a:rPr lang="ko-KR" altLang="en-US" dirty="0" err="1" smtClean="0"/>
              <a:t>뭥미</a:t>
            </a:r>
            <a:r>
              <a:rPr lang="en-US" altLang="ko-KR" dirty="0" smtClean="0"/>
              <a:t>?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5895963" y="6423952"/>
            <a:ext cx="861678" cy="214160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rgbClr val="26B44E"/>
                </a:solidFill>
              </a:rPr>
              <a:t>등록완료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 flipH="1">
            <a:off x="9424823" y="5632650"/>
            <a:ext cx="2550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일반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 회원이 사이트 이용 문의 글 작성 시 출력되는 페이지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280084" y="79402"/>
            <a:ext cx="19094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S-PLS-010-003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0742880" y="82125"/>
            <a:ext cx="835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03.29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13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71736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505359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390586" y="1106130"/>
            <a:ext cx="701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 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53659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937811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936340" y="1106130"/>
            <a:ext cx="81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관심지역설정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/>
        </p:nvGraphicFramePr>
        <p:xfrm>
          <a:off x="0" y="2559146"/>
          <a:ext cx="9260379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86793">
                  <a:extLst>
                    <a:ext uri="{9D8B030D-6E8A-4147-A177-3AD203B41FA5}">
                      <a16:colId xmlns:a16="http://schemas.microsoft.com/office/drawing/2014/main" val="3038220481"/>
                    </a:ext>
                  </a:extLst>
                </a:gridCol>
                <a:gridCol w="3086793">
                  <a:extLst>
                    <a:ext uri="{9D8B030D-6E8A-4147-A177-3AD203B41FA5}">
                      <a16:colId xmlns:a16="http://schemas.microsoft.com/office/drawing/2014/main" val="57009003"/>
                    </a:ext>
                  </a:extLst>
                </a:gridCol>
                <a:gridCol w="3086793">
                  <a:extLst>
                    <a:ext uri="{9D8B030D-6E8A-4147-A177-3AD203B41FA5}">
                      <a16:colId xmlns:a16="http://schemas.microsoft.com/office/drawing/2014/main" val="32174672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사이트 이용 문의</a:t>
                      </a:r>
                      <a:endParaRPr lang="ko-KR" altLang="en-US" dirty="0"/>
                    </a:p>
                  </a:txBody>
                  <a:tcPr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챗봇</a:t>
                      </a:r>
                      <a:r>
                        <a:rPr lang="ko-KR" altLang="en-US" dirty="0" smtClean="0"/>
                        <a:t> 문의</a:t>
                      </a:r>
                      <a:endParaRPr lang="ko-KR" altLang="en-US" dirty="0"/>
                    </a:p>
                  </a:txBody>
                  <a:tcPr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실시간 채팅 문의</a:t>
                      </a:r>
                      <a:endParaRPr lang="ko-KR" altLang="en-US" dirty="0"/>
                    </a:p>
                  </a:txBody>
                  <a:tcPr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9213318"/>
                  </a:ext>
                </a:extLst>
              </a:tr>
            </a:tbl>
          </a:graphicData>
        </a:graphic>
      </p:graphicFrame>
      <p:sp>
        <p:nvSpPr>
          <p:cNvPr id="45" name="왼쪽 화살표 44"/>
          <p:cNvSpPr/>
          <p:nvPr/>
        </p:nvSpPr>
        <p:spPr>
          <a:xfrm>
            <a:off x="5180950" y="2656354"/>
            <a:ext cx="168906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2892829" y="3027193"/>
            <a:ext cx="3739480" cy="3830807"/>
          </a:xfrm>
          <a:prstGeom prst="round2Same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2892829" y="5619402"/>
            <a:ext cx="37394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34145" y="5744095"/>
            <a:ext cx="34712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dirty="0" smtClean="0"/>
              <a:t>EAT</a:t>
            </a:r>
            <a:r>
              <a:rPr lang="ko-KR" altLang="en-US" sz="1400" dirty="0" smtClean="0"/>
              <a:t>딜 구매 어떻게 </a:t>
            </a:r>
            <a:r>
              <a:rPr lang="ko-KR" altLang="en-US" sz="1400" dirty="0" err="1" smtClean="0"/>
              <a:t>하는거에요</a:t>
            </a:r>
            <a:r>
              <a:rPr lang="en-US" altLang="ko-KR" sz="1400" dirty="0" smtClean="0"/>
              <a:t>?</a:t>
            </a:r>
          </a:p>
          <a:p>
            <a:pPr marL="342900" indent="-342900">
              <a:buAutoNum type="arabicPeriod"/>
            </a:pPr>
            <a:r>
              <a:rPr lang="ko-KR" altLang="en-US" sz="1400" dirty="0" err="1" smtClean="0"/>
              <a:t>챗봇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똑똑해요</a:t>
            </a:r>
            <a:r>
              <a:rPr lang="en-US" altLang="ko-KR" sz="1400" dirty="0" smtClean="0"/>
              <a:t>?</a:t>
            </a:r>
          </a:p>
          <a:p>
            <a:pPr marL="342900" indent="-342900">
              <a:buAutoNum type="arabicPeriod"/>
            </a:pPr>
            <a:r>
              <a:rPr lang="ko-KR" altLang="en-US" sz="1400" dirty="0" smtClean="0"/>
              <a:t>실시간 채팅이 안되요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리뷰 삭제 어떻게 해요</a:t>
            </a:r>
            <a:r>
              <a:rPr lang="en-US" altLang="ko-KR" sz="1400" dirty="0" smtClean="0"/>
              <a:t>?</a:t>
            </a:r>
            <a:endParaRPr lang="ko-KR" altLang="en-US" sz="1400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2892829" y="5295207"/>
            <a:ext cx="37394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038302" y="5323923"/>
            <a:ext cx="281801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5938263" y="5311138"/>
            <a:ext cx="670353" cy="302568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26B44E"/>
                </a:solidFill>
              </a:rPr>
              <a:t>보내기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800983" y="4172897"/>
            <a:ext cx="1239956" cy="324196"/>
          </a:xfrm>
          <a:prstGeom prst="roundRect">
            <a:avLst/>
          </a:prstGeom>
          <a:solidFill>
            <a:srgbClr val="26B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646" y="4832258"/>
            <a:ext cx="460101" cy="46010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602" y="3977118"/>
            <a:ext cx="668636" cy="606556"/>
          </a:xfrm>
          <a:prstGeom prst="rect">
            <a:avLst/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3730704" y="4915592"/>
            <a:ext cx="1239956" cy="32419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잘하면되요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2881526" y="3649287"/>
            <a:ext cx="372709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669098" y="3241720"/>
            <a:ext cx="226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rgbClr val="26B44E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멜로니와</a:t>
            </a:r>
            <a:r>
              <a:rPr lang="ko-KR" altLang="en-US" dirty="0" smtClean="0">
                <a:solidFill>
                  <a:srgbClr val="26B44E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 </a:t>
            </a:r>
            <a:r>
              <a:rPr lang="ko-KR" altLang="en-US" dirty="0" err="1" smtClean="0">
                <a:solidFill>
                  <a:srgbClr val="26B44E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채팅하기</a:t>
            </a:r>
            <a:endParaRPr lang="ko-KR" altLang="en-US" dirty="0">
              <a:solidFill>
                <a:srgbClr val="26B44E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603" y="3174884"/>
            <a:ext cx="460101" cy="460101"/>
          </a:xfrm>
          <a:prstGeom prst="rect">
            <a:avLst/>
          </a:prstGeom>
        </p:spPr>
      </p:pic>
      <p:sp>
        <p:nvSpPr>
          <p:cNvPr id="43" name="타원 42"/>
          <p:cNvSpPr/>
          <p:nvPr/>
        </p:nvSpPr>
        <p:spPr>
          <a:xfrm>
            <a:off x="9363634" y="2440503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44" name="타원 43"/>
          <p:cNvSpPr/>
          <p:nvPr/>
        </p:nvSpPr>
        <p:spPr>
          <a:xfrm>
            <a:off x="9361747" y="2924068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47" name="타원 46"/>
          <p:cNvSpPr/>
          <p:nvPr/>
        </p:nvSpPr>
        <p:spPr>
          <a:xfrm>
            <a:off x="9361748" y="3354524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625351" y="2455017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멜로니와의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대화 화면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625351" y="2897730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질문 번호 입력 필드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625351" y="3357680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예약된 질문 리스트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 flipH="1">
            <a:off x="9424823" y="5632650"/>
            <a:ext cx="2550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일반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 회원이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멜로니와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대화 하는 페이지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예약된 </a:t>
            </a:r>
            <a:r>
              <a:rPr lang="ko-KR" altLang="en-US" sz="120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키워드를 입력하면 맞는 답변을 줌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272871" y="79402"/>
            <a:ext cx="19239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S-PLS-010-004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072635" y="516098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일반</a:t>
            </a:r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dirty="0" err="1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</a:t>
            </a:r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dirty="0" err="1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챗봇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문의</a:t>
            </a:r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563111" y="88694"/>
            <a:ext cx="1069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3113226" y="3826245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63" name="타원 62"/>
          <p:cNvSpPr/>
          <p:nvPr/>
        </p:nvSpPr>
        <p:spPr>
          <a:xfrm>
            <a:off x="2533885" y="5323923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64" name="타원 63"/>
          <p:cNvSpPr/>
          <p:nvPr/>
        </p:nvSpPr>
        <p:spPr>
          <a:xfrm>
            <a:off x="6158339" y="620945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0742880" y="82125"/>
            <a:ext cx="835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03.29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542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71736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505359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390586" y="1106130"/>
            <a:ext cx="701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 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53659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937811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936340" y="1106130"/>
            <a:ext cx="81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관심지역설정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/>
        </p:nvGraphicFramePr>
        <p:xfrm>
          <a:off x="0" y="2559146"/>
          <a:ext cx="9260379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86793">
                  <a:extLst>
                    <a:ext uri="{9D8B030D-6E8A-4147-A177-3AD203B41FA5}">
                      <a16:colId xmlns:a16="http://schemas.microsoft.com/office/drawing/2014/main" val="3038220481"/>
                    </a:ext>
                  </a:extLst>
                </a:gridCol>
                <a:gridCol w="3086793">
                  <a:extLst>
                    <a:ext uri="{9D8B030D-6E8A-4147-A177-3AD203B41FA5}">
                      <a16:colId xmlns:a16="http://schemas.microsoft.com/office/drawing/2014/main" val="57009003"/>
                    </a:ext>
                  </a:extLst>
                </a:gridCol>
                <a:gridCol w="3086793">
                  <a:extLst>
                    <a:ext uri="{9D8B030D-6E8A-4147-A177-3AD203B41FA5}">
                      <a16:colId xmlns:a16="http://schemas.microsoft.com/office/drawing/2014/main" val="32174672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사이트 이용 문의</a:t>
                      </a:r>
                      <a:endParaRPr lang="ko-KR" altLang="en-US" dirty="0"/>
                    </a:p>
                  </a:txBody>
                  <a:tcPr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챗봇</a:t>
                      </a:r>
                      <a:r>
                        <a:rPr lang="ko-KR" altLang="en-US" dirty="0" smtClean="0"/>
                        <a:t> 문의</a:t>
                      </a:r>
                      <a:endParaRPr lang="ko-KR" altLang="en-US" dirty="0"/>
                    </a:p>
                  </a:txBody>
                  <a:tcPr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실시간 채팅 문의</a:t>
                      </a:r>
                      <a:endParaRPr lang="ko-KR" altLang="en-US" dirty="0"/>
                    </a:p>
                  </a:txBody>
                  <a:tcPr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9213318"/>
                  </a:ext>
                </a:extLst>
              </a:tr>
            </a:tbl>
          </a:graphicData>
        </a:graphic>
      </p:graphicFrame>
      <p:sp>
        <p:nvSpPr>
          <p:cNvPr id="43" name="왼쪽 화살표 42"/>
          <p:cNvSpPr/>
          <p:nvPr/>
        </p:nvSpPr>
        <p:spPr>
          <a:xfrm>
            <a:off x="8600984" y="2656354"/>
            <a:ext cx="168906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253" y="3021206"/>
            <a:ext cx="2275872" cy="3788772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277680" y="79402"/>
            <a:ext cx="19143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S-PLS-010-005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072635" y="516098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일반</a:t>
            </a:r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dirty="0" err="1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</a:t>
            </a:r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실시간 채팅 문의</a:t>
            </a:r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563111" y="88694"/>
            <a:ext cx="1069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9372603" y="2447792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33" name="타원 32"/>
          <p:cNvSpPr/>
          <p:nvPr/>
        </p:nvSpPr>
        <p:spPr>
          <a:xfrm>
            <a:off x="9361747" y="3726322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625351" y="2455017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실시간 채팅 문의 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625351" y="3717236"/>
            <a:ext cx="2476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실시간 대화 창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예시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임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카톡으로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하는거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아님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 flipH="1">
            <a:off x="9424823" y="5632650"/>
            <a:ext cx="2550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실시간 채팅 문의 페이지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관리자에게 실시간으로 문의를 주고 받을 수 있다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47" name="타원 46"/>
          <p:cNvSpPr/>
          <p:nvPr/>
        </p:nvSpPr>
        <p:spPr>
          <a:xfrm>
            <a:off x="8809009" y="265195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48" name="타원 47"/>
          <p:cNvSpPr/>
          <p:nvPr/>
        </p:nvSpPr>
        <p:spPr>
          <a:xfrm>
            <a:off x="5916941" y="3119600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10742880" y="82125"/>
            <a:ext cx="835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03.29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926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71736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graphicFrame>
        <p:nvGraphicFramePr>
          <p:cNvPr id="42" name="표 41"/>
          <p:cNvGraphicFramePr>
            <a:graphicFrameLocks noGrp="1"/>
          </p:cNvGraphicFramePr>
          <p:nvPr>
            <p:extLst/>
          </p:nvPr>
        </p:nvGraphicFramePr>
        <p:xfrm>
          <a:off x="0" y="2559146"/>
          <a:ext cx="9260379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86793">
                  <a:extLst>
                    <a:ext uri="{9D8B030D-6E8A-4147-A177-3AD203B41FA5}">
                      <a16:colId xmlns:a16="http://schemas.microsoft.com/office/drawing/2014/main" val="3038220481"/>
                    </a:ext>
                  </a:extLst>
                </a:gridCol>
                <a:gridCol w="3086793">
                  <a:extLst>
                    <a:ext uri="{9D8B030D-6E8A-4147-A177-3AD203B41FA5}">
                      <a16:colId xmlns:a16="http://schemas.microsoft.com/office/drawing/2014/main" val="57009003"/>
                    </a:ext>
                  </a:extLst>
                </a:gridCol>
                <a:gridCol w="3086793">
                  <a:extLst>
                    <a:ext uri="{9D8B030D-6E8A-4147-A177-3AD203B41FA5}">
                      <a16:colId xmlns:a16="http://schemas.microsoft.com/office/drawing/2014/main" val="32174672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사이트 이용 문의</a:t>
                      </a:r>
                      <a:endParaRPr lang="ko-KR" altLang="en-US" dirty="0"/>
                    </a:p>
                  </a:txBody>
                  <a:tcPr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챗봇</a:t>
                      </a:r>
                      <a:r>
                        <a:rPr lang="ko-KR" altLang="en-US" dirty="0" smtClean="0"/>
                        <a:t> 관리</a:t>
                      </a:r>
                      <a:endParaRPr lang="ko-KR" altLang="en-US" dirty="0"/>
                    </a:p>
                  </a:txBody>
                  <a:tcPr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실시간 채팅 문의</a:t>
                      </a:r>
                      <a:endParaRPr lang="ko-KR" altLang="en-US" dirty="0"/>
                    </a:p>
                  </a:txBody>
                  <a:tcPr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9213318"/>
                  </a:ext>
                </a:extLst>
              </a:tr>
            </a:tbl>
          </a:graphicData>
        </a:graphic>
      </p:graphicFrame>
      <p:sp>
        <p:nvSpPr>
          <p:cNvPr id="43" name="왼쪽 화살표 42"/>
          <p:cNvSpPr/>
          <p:nvPr/>
        </p:nvSpPr>
        <p:spPr>
          <a:xfrm>
            <a:off x="2542259" y="2638165"/>
            <a:ext cx="168906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995813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881039" y="1106130"/>
            <a:ext cx="8057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 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44113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428265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/>
          </p:nvPr>
        </p:nvGraphicFramePr>
        <p:xfrm>
          <a:off x="468897" y="3556909"/>
          <a:ext cx="8128000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6448">
                  <a:extLst>
                    <a:ext uri="{9D8B030D-6E8A-4147-A177-3AD203B41FA5}">
                      <a16:colId xmlns:a16="http://schemas.microsoft.com/office/drawing/2014/main" val="2392319863"/>
                    </a:ext>
                  </a:extLst>
                </a:gridCol>
                <a:gridCol w="3790604">
                  <a:extLst>
                    <a:ext uri="{9D8B030D-6E8A-4147-A177-3AD203B41FA5}">
                      <a16:colId xmlns:a16="http://schemas.microsoft.com/office/drawing/2014/main" val="1019199716"/>
                    </a:ext>
                  </a:extLst>
                </a:gridCol>
                <a:gridCol w="1147156">
                  <a:extLst>
                    <a:ext uri="{9D8B030D-6E8A-4147-A177-3AD203B41FA5}">
                      <a16:colId xmlns:a16="http://schemas.microsoft.com/office/drawing/2014/main" val="807174052"/>
                    </a:ext>
                  </a:extLst>
                </a:gridCol>
                <a:gridCol w="1421477">
                  <a:extLst>
                    <a:ext uri="{9D8B030D-6E8A-4147-A177-3AD203B41FA5}">
                      <a16:colId xmlns:a16="http://schemas.microsoft.com/office/drawing/2014/main" val="3708037761"/>
                    </a:ext>
                  </a:extLst>
                </a:gridCol>
                <a:gridCol w="1032315">
                  <a:extLst>
                    <a:ext uri="{9D8B030D-6E8A-4147-A177-3AD203B41FA5}">
                      <a16:colId xmlns:a16="http://schemas.microsoft.com/office/drawing/2014/main" val="1140506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번호</a:t>
                      </a:r>
                      <a:endParaRPr lang="ko-KR" altLang="en-US" sz="1400" dirty="0"/>
                    </a:p>
                  </a:txBody>
                  <a:tcPr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제목</a:t>
                      </a:r>
                      <a:endParaRPr lang="ko-KR" altLang="en-US" sz="1400" dirty="0"/>
                    </a:p>
                  </a:txBody>
                  <a:tcPr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작성자</a:t>
                      </a:r>
                      <a:endParaRPr lang="ko-KR" altLang="en-US" sz="1400" dirty="0"/>
                    </a:p>
                  </a:txBody>
                  <a:tcPr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등록날짜</a:t>
                      </a:r>
                      <a:endParaRPr lang="ko-KR" altLang="en-US" sz="1400" dirty="0"/>
                    </a:p>
                  </a:txBody>
                  <a:tcPr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답변여부</a:t>
                      </a:r>
                      <a:endParaRPr lang="ko-KR" altLang="en-US" sz="1400" dirty="0"/>
                    </a:p>
                  </a:txBody>
                  <a:tcPr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2218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홍길동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2019.12.18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y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4226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6397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4274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978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6275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4707404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6273672" y="79402"/>
            <a:ext cx="19223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S-PLS-010-006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072635" y="516098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</a:t>
            </a:r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사이트 이용 문의 </a:t>
            </a:r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563111" y="88694"/>
            <a:ext cx="1069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 flipH="1">
            <a:off x="9424823" y="5632650"/>
            <a:ext cx="2550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관리자가 사이트 이용 문의를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접속했을때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출력하는 화면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0742880" y="82125"/>
            <a:ext cx="835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03.29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588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71736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82386" y="2704407"/>
            <a:ext cx="7356763" cy="3997751"/>
          </a:xfrm>
          <a:prstGeom prst="rect">
            <a:avLst/>
          </a:prstGeom>
          <a:solidFill>
            <a:schemeClr val="bg1"/>
          </a:solidFill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/>
          <p:cNvCxnSpPr/>
          <p:nvPr/>
        </p:nvCxnSpPr>
        <p:spPr>
          <a:xfrm>
            <a:off x="374073" y="3261360"/>
            <a:ext cx="7356763" cy="1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1576977" y="2704406"/>
            <a:ext cx="10754" cy="556954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394927" y="2713431"/>
            <a:ext cx="12212" cy="564396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4779818" y="6266242"/>
            <a:ext cx="861678" cy="214160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rgbClr val="26B44E"/>
                </a:solidFill>
              </a:rPr>
              <a:t>답변달기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638114" y="2843823"/>
            <a:ext cx="1664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Eat</a:t>
            </a:r>
            <a:r>
              <a:rPr lang="ko-KR" altLang="en-US" sz="1400" dirty="0" smtClean="0"/>
              <a:t>딜이 뭐에요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05136" y="2795847"/>
            <a:ext cx="673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제목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561416" y="2842139"/>
            <a:ext cx="1283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19.03.26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45460" y="3451748"/>
            <a:ext cx="7213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eat</a:t>
            </a:r>
            <a:r>
              <a:rPr lang="ko-KR" altLang="en-US" dirty="0" smtClean="0"/>
              <a:t>딜이 </a:t>
            </a:r>
            <a:r>
              <a:rPr lang="ko-KR" altLang="en-US" dirty="0" err="1" smtClean="0"/>
              <a:t>뭥미</a:t>
            </a:r>
            <a:r>
              <a:rPr lang="en-US" altLang="ko-KR" dirty="0" smtClean="0"/>
              <a:t>?</a:t>
            </a:r>
            <a:endParaRPr lang="en-US" altLang="ko-KR" dirty="0"/>
          </a:p>
          <a:p>
            <a:endParaRPr lang="ko-KR" altLang="en-US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5059018" y="2702042"/>
            <a:ext cx="12212" cy="564396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841210" y="2856141"/>
            <a:ext cx="1664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병규</a:t>
            </a:r>
            <a:endParaRPr lang="ko-KR" altLang="en-US" dirty="0"/>
          </a:p>
        </p:txBody>
      </p:sp>
      <p:cxnSp>
        <p:nvCxnSpPr>
          <p:cNvPr id="41" name="직선 연결선 40"/>
          <p:cNvCxnSpPr/>
          <p:nvPr/>
        </p:nvCxnSpPr>
        <p:spPr>
          <a:xfrm>
            <a:off x="384330" y="5182160"/>
            <a:ext cx="7356763" cy="1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45460" y="5182160"/>
            <a:ext cx="4716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답변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저도모름ㅠ</a:t>
            </a:r>
            <a:r>
              <a:rPr lang="en-US" altLang="ko-KR" dirty="0" smtClean="0"/>
              <a:t>.</a:t>
            </a:r>
            <a:r>
              <a:rPr lang="ko-KR" altLang="en-US" dirty="0" err="1" smtClean="0"/>
              <a:t>ㅠ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5748191" y="6266242"/>
            <a:ext cx="861678" cy="214160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rgbClr val="26B44E"/>
                </a:solidFill>
              </a:rPr>
              <a:t>Q&amp;A</a:t>
            </a:r>
            <a:r>
              <a:rPr lang="ko-KR" altLang="en-US" sz="1200" dirty="0" smtClean="0">
                <a:solidFill>
                  <a:srgbClr val="26B44E"/>
                </a:solidFill>
              </a:rPr>
              <a:t>삭제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710685" y="6266242"/>
            <a:ext cx="861678" cy="214160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돌아가기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995813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881039" y="1106130"/>
            <a:ext cx="8057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 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644113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428265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694182" y="4068370"/>
            <a:ext cx="2253447" cy="10040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답변 등록 완료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534686" y="4752528"/>
            <a:ext cx="615141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확인</a:t>
            </a:r>
            <a:endParaRPr lang="ko-KR" altLang="en-US" sz="1200" dirty="0"/>
          </a:p>
        </p:txBody>
      </p:sp>
      <p:cxnSp>
        <p:nvCxnSpPr>
          <p:cNvPr id="7" name="직선 화살표 연결선 6"/>
          <p:cNvCxnSpPr>
            <a:stCxn id="46" idx="2"/>
          </p:cNvCxnSpPr>
          <p:nvPr/>
        </p:nvCxnSpPr>
        <p:spPr>
          <a:xfrm>
            <a:off x="3842257" y="5029527"/>
            <a:ext cx="1216761" cy="1281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5112337" y="4068370"/>
            <a:ext cx="2253447" cy="10040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해당 </a:t>
            </a:r>
            <a:r>
              <a:rPr lang="en-US" altLang="ko-KR" sz="14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400" dirty="0" smtClean="0">
                <a:solidFill>
                  <a:schemeClr val="tx1"/>
                </a:solidFill>
              </a:rPr>
              <a:t>를 삭제하시겠습니까</a:t>
            </a:r>
            <a:r>
              <a:rPr lang="en-US" altLang="ko-KR" sz="1400" dirty="0" smtClean="0">
                <a:solidFill>
                  <a:schemeClr val="tx1"/>
                </a:solidFill>
              </a:rPr>
              <a:t>?</a:t>
            </a:r>
          </a:p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48" name="직선 화살표 연결선 47"/>
          <p:cNvCxnSpPr>
            <a:endCxn id="43" idx="0"/>
          </p:cNvCxnSpPr>
          <p:nvPr/>
        </p:nvCxnSpPr>
        <p:spPr>
          <a:xfrm flipH="1">
            <a:off x="6179030" y="5072399"/>
            <a:ext cx="16714" cy="1193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896486" y="4706030"/>
            <a:ext cx="615141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확인</a:t>
            </a:r>
            <a:endParaRPr lang="ko-KR" altLang="en-US" sz="1200" dirty="0"/>
          </a:p>
        </p:txBody>
      </p:sp>
      <p:sp>
        <p:nvSpPr>
          <p:cNvPr id="53" name="직사각형 52"/>
          <p:cNvSpPr/>
          <p:nvPr/>
        </p:nvSpPr>
        <p:spPr>
          <a:xfrm>
            <a:off x="6277680" y="79402"/>
            <a:ext cx="19143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S-PLS-010-007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072635" y="516098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</a:t>
            </a:r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사이트 이용 문의 확인 및 답변</a:t>
            </a:r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563111" y="88694"/>
            <a:ext cx="1069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9363977" y="2266640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63" name="타원 62"/>
          <p:cNvSpPr/>
          <p:nvPr/>
        </p:nvSpPr>
        <p:spPr>
          <a:xfrm>
            <a:off x="9353121" y="290681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9616725" y="2273865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문의글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답변 달기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9616725" y="2897730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문의글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삭제 하기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 flipH="1">
            <a:off x="9424823" y="5632650"/>
            <a:ext cx="2550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관리자가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문의글을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확인하고 답변을 달아주는 페이지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문의글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삭제도 가능하다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67" name="타원 66"/>
          <p:cNvSpPr/>
          <p:nvPr/>
        </p:nvSpPr>
        <p:spPr>
          <a:xfrm>
            <a:off x="9353122" y="3647820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616725" y="3650976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게시판으로 돌아가기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085503" y="6500572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74" name="타원 73"/>
          <p:cNvSpPr/>
          <p:nvPr/>
        </p:nvSpPr>
        <p:spPr>
          <a:xfrm>
            <a:off x="6033012" y="649653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75" name="타원 74"/>
          <p:cNvSpPr/>
          <p:nvPr/>
        </p:nvSpPr>
        <p:spPr>
          <a:xfrm>
            <a:off x="7012663" y="6474193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10742880" y="82125"/>
            <a:ext cx="835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03.29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939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71736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graphicFrame>
        <p:nvGraphicFramePr>
          <p:cNvPr id="42" name="표 41"/>
          <p:cNvGraphicFramePr>
            <a:graphicFrameLocks noGrp="1"/>
          </p:cNvGraphicFramePr>
          <p:nvPr/>
        </p:nvGraphicFramePr>
        <p:xfrm>
          <a:off x="0" y="2559146"/>
          <a:ext cx="9260379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86793">
                  <a:extLst>
                    <a:ext uri="{9D8B030D-6E8A-4147-A177-3AD203B41FA5}">
                      <a16:colId xmlns:a16="http://schemas.microsoft.com/office/drawing/2014/main" val="3038220481"/>
                    </a:ext>
                  </a:extLst>
                </a:gridCol>
                <a:gridCol w="3086793">
                  <a:extLst>
                    <a:ext uri="{9D8B030D-6E8A-4147-A177-3AD203B41FA5}">
                      <a16:colId xmlns:a16="http://schemas.microsoft.com/office/drawing/2014/main" val="57009003"/>
                    </a:ext>
                  </a:extLst>
                </a:gridCol>
                <a:gridCol w="3086793">
                  <a:extLst>
                    <a:ext uri="{9D8B030D-6E8A-4147-A177-3AD203B41FA5}">
                      <a16:colId xmlns:a16="http://schemas.microsoft.com/office/drawing/2014/main" val="32174672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사이트 이용 문의</a:t>
                      </a:r>
                      <a:endParaRPr lang="ko-KR" altLang="en-US" dirty="0"/>
                    </a:p>
                  </a:txBody>
                  <a:tcPr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챗봇</a:t>
                      </a:r>
                      <a:r>
                        <a:rPr lang="ko-KR" altLang="en-US" dirty="0" smtClean="0"/>
                        <a:t> 관리</a:t>
                      </a:r>
                      <a:endParaRPr lang="ko-KR" altLang="en-US" dirty="0"/>
                    </a:p>
                  </a:txBody>
                  <a:tcPr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실시간 채팅 문의</a:t>
                      </a:r>
                      <a:endParaRPr lang="ko-KR" altLang="en-US" dirty="0"/>
                    </a:p>
                  </a:txBody>
                  <a:tcPr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9213318"/>
                  </a:ext>
                </a:extLst>
              </a:tr>
            </a:tbl>
          </a:graphicData>
        </a:graphic>
      </p:graphicFrame>
      <p:sp>
        <p:nvSpPr>
          <p:cNvPr id="43" name="왼쪽 화살표 42"/>
          <p:cNvSpPr/>
          <p:nvPr/>
        </p:nvSpPr>
        <p:spPr>
          <a:xfrm>
            <a:off x="5180951" y="2656354"/>
            <a:ext cx="168906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995813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881039" y="1106130"/>
            <a:ext cx="8057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 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44113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428265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/>
          </p:nvPr>
        </p:nvGraphicFramePr>
        <p:xfrm>
          <a:off x="1715806" y="3374029"/>
          <a:ext cx="5948529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6448">
                  <a:extLst>
                    <a:ext uri="{9D8B030D-6E8A-4147-A177-3AD203B41FA5}">
                      <a16:colId xmlns:a16="http://schemas.microsoft.com/office/drawing/2014/main" val="2392319863"/>
                    </a:ext>
                  </a:extLst>
                </a:gridCol>
                <a:gridCol w="3790604">
                  <a:extLst>
                    <a:ext uri="{9D8B030D-6E8A-4147-A177-3AD203B41FA5}">
                      <a16:colId xmlns:a16="http://schemas.microsoft.com/office/drawing/2014/main" val="1019199716"/>
                    </a:ext>
                  </a:extLst>
                </a:gridCol>
                <a:gridCol w="1421477">
                  <a:extLst>
                    <a:ext uri="{9D8B030D-6E8A-4147-A177-3AD203B41FA5}">
                      <a16:colId xmlns:a16="http://schemas.microsoft.com/office/drawing/2014/main" val="3708037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번호</a:t>
                      </a:r>
                      <a:endParaRPr lang="ko-KR" altLang="en-US" sz="1400" dirty="0"/>
                    </a:p>
                  </a:txBody>
                  <a:tcPr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제목</a:t>
                      </a:r>
                      <a:endParaRPr lang="ko-KR" altLang="en-US" sz="1400" dirty="0"/>
                    </a:p>
                  </a:txBody>
                  <a:tcPr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등록날짜</a:t>
                      </a:r>
                      <a:endParaRPr lang="ko-KR" altLang="en-US" sz="1400" dirty="0"/>
                    </a:p>
                  </a:txBody>
                  <a:tcPr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2218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잇딜</a:t>
                      </a:r>
                      <a:r>
                        <a:rPr lang="ko-KR" altLang="en-US" sz="1400" dirty="0" smtClean="0"/>
                        <a:t> 구매 어떻게 </a:t>
                      </a:r>
                      <a:r>
                        <a:rPr lang="ko-KR" altLang="en-US" sz="1400" dirty="0" err="1" smtClean="0"/>
                        <a:t>하는거에요</a:t>
                      </a:r>
                      <a:r>
                        <a:rPr lang="en-US" altLang="ko-KR" sz="1400" dirty="0" smtClean="0"/>
                        <a:t>?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2019.12.18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4226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6397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4274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978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6275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4707404"/>
                  </a:ext>
                </a:extLst>
              </a:tr>
            </a:tbl>
          </a:graphicData>
        </a:graphic>
      </p:graphicFrame>
      <p:sp>
        <p:nvSpPr>
          <p:cNvPr id="28" name="모서리가 둥근 직사각형 27"/>
          <p:cNvSpPr/>
          <p:nvPr/>
        </p:nvSpPr>
        <p:spPr>
          <a:xfrm>
            <a:off x="6803996" y="6083362"/>
            <a:ext cx="861678" cy="214160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등록하기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276077" y="79402"/>
            <a:ext cx="1917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S-PLS-010-008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072635" y="516098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</a:t>
            </a:r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dirty="0" err="1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챗봇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예약 질문 등록</a:t>
            </a:r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563111" y="88694"/>
            <a:ext cx="1069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9363977" y="2266640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39" name="타원 38"/>
          <p:cNvSpPr/>
          <p:nvPr/>
        </p:nvSpPr>
        <p:spPr>
          <a:xfrm>
            <a:off x="9353121" y="3223339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616725" y="2273865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챗봇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예약 질문 목록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616725" y="3214253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챗봇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예약 질문 답변 등록하기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 flipH="1">
            <a:off x="9424823" y="5632650"/>
            <a:ext cx="2550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관리자가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문의글을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확인하고 답변을 달아주는 페이지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문의글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삭제도 가능하다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48" name="타원 47"/>
          <p:cNvSpPr/>
          <p:nvPr/>
        </p:nvSpPr>
        <p:spPr>
          <a:xfrm>
            <a:off x="2535164" y="3789570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49" name="타원 48"/>
          <p:cNvSpPr/>
          <p:nvPr/>
        </p:nvSpPr>
        <p:spPr>
          <a:xfrm>
            <a:off x="6552790" y="6103584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10742880" y="82125"/>
            <a:ext cx="835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03.29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344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71736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74073" y="2704407"/>
            <a:ext cx="7356763" cy="3997751"/>
          </a:xfrm>
          <a:prstGeom prst="rect">
            <a:avLst/>
          </a:prstGeom>
          <a:solidFill>
            <a:schemeClr val="bg1"/>
          </a:solidFill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/>
          <p:cNvCxnSpPr/>
          <p:nvPr/>
        </p:nvCxnSpPr>
        <p:spPr>
          <a:xfrm>
            <a:off x="374073" y="3261360"/>
            <a:ext cx="7356763" cy="1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1576977" y="2704406"/>
            <a:ext cx="10754" cy="556954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394927" y="2713431"/>
            <a:ext cx="12212" cy="564396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5572353" y="6266242"/>
            <a:ext cx="861678" cy="214160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등록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638114" y="2843823"/>
            <a:ext cx="2775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Eat</a:t>
            </a:r>
            <a:r>
              <a:rPr lang="ko-KR" altLang="en-US" sz="1400" dirty="0" smtClean="0"/>
              <a:t>딜 구매 어떻게 </a:t>
            </a:r>
            <a:r>
              <a:rPr lang="ko-KR" altLang="en-US" sz="1400" dirty="0" err="1" smtClean="0"/>
              <a:t>하는거에요</a:t>
            </a:r>
            <a:r>
              <a:rPr lang="en-US" altLang="ko-KR" sz="1400" dirty="0" smtClean="0"/>
              <a:t>?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05136" y="2795847"/>
            <a:ext cx="673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561416" y="2842139"/>
            <a:ext cx="1283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19.03.26</a:t>
            </a:r>
            <a:endParaRPr lang="ko-KR" altLang="en-US" dirty="0"/>
          </a:p>
          <a:p>
            <a:endParaRPr lang="ko-KR" altLang="en-US" dirty="0"/>
          </a:p>
        </p:txBody>
      </p:sp>
      <p:cxnSp>
        <p:nvCxnSpPr>
          <p:cNvPr id="41" name="직선 연결선 40"/>
          <p:cNvCxnSpPr/>
          <p:nvPr/>
        </p:nvCxnSpPr>
        <p:spPr>
          <a:xfrm>
            <a:off x="374072" y="5929371"/>
            <a:ext cx="7356763" cy="1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48659" y="3734627"/>
            <a:ext cx="4716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답변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저도모름ㅠ</a:t>
            </a:r>
            <a:r>
              <a:rPr lang="en-US" altLang="ko-KR" dirty="0" smtClean="0"/>
              <a:t>.</a:t>
            </a:r>
            <a:r>
              <a:rPr lang="ko-KR" altLang="en-US" dirty="0" err="1" smtClean="0"/>
              <a:t>ㅠ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6710685" y="6266242"/>
            <a:ext cx="861678" cy="214160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돌아가기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995813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881039" y="1106130"/>
            <a:ext cx="8057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 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644113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428265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279283" y="79402"/>
            <a:ext cx="19111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S-PLS-010-009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063843" y="516098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563111" y="88694"/>
            <a:ext cx="1069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218583" y="599919"/>
            <a:ext cx="3605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챗봇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예약 질문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답변 등록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660118" y="3340583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53" name="타원 52"/>
          <p:cNvSpPr/>
          <p:nvPr/>
        </p:nvSpPr>
        <p:spPr>
          <a:xfrm>
            <a:off x="9363977" y="2266640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54" name="타원 53"/>
          <p:cNvSpPr/>
          <p:nvPr/>
        </p:nvSpPr>
        <p:spPr>
          <a:xfrm>
            <a:off x="9353121" y="290681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9616725" y="2273865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 질문 답변 작성 필드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616725" y="2897730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답변 등록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9353122" y="3647820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616725" y="3650976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등록 취소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5181143" y="6248168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60" name="타원 59"/>
          <p:cNvSpPr/>
          <p:nvPr/>
        </p:nvSpPr>
        <p:spPr>
          <a:xfrm>
            <a:off x="7633664" y="6257342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 flipH="1">
            <a:off x="9424823" y="5632650"/>
            <a:ext cx="2550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관리자가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챗봇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예약 질문의 </a:t>
            </a:r>
            <a:r>
              <a:rPr lang="ko-KR" altLang="en-US" sz="120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답변을등록하는 페이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0742880" y="82125"/>
            <a:ext cx="835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03.29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660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1041865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 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71736" y="507076"/>
            <a:ext cx="10120264" cy="50707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⑤⑥⑦⑧⑨⑩⑪⑫⑬⑭⑮</a:t>
            </a:r>
            <a:r>
              <a:rPr lang="ko-KR" altLang="en-US" dirty="0"/>
              <a:t> 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 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11382"/>
            <a:ext cx="9260378" cy="58466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6630"/>
            <a:ext cx="9245659" cy="2194560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3164307" y="2688581"/>
            <a:ext cx="2956143" cy="275573"/>
            <a:chOff x="3319397" y="1314931"/>
            <a:chExt cx="2956143" cy="275573"/>
          </a:xfrm>
          <a:solidFill>
            <a:schemeClr val="bg1"/>
          </a:solidFill>
        </p:grpSpPr>
        <p:sp>
          <p:nvSpPr>
            <p:cNvPr id="27" name="직사각형 26"/>
            <p:cNvSpPr/>
            <p:nvPr/>
          </p:nvSpPr>
          <p:spPr>
            <a:xfrm>
              <a:off x="5599135" y="1314931"/>
              <a:ext cx="676405" cy="275573"/>
            </a:xfrm>
            <a:prstGeom prst="rect">
              <a:avLst/>
            </a:prstGeom>
            <a:grpFill/>
            <a:ln>
              <a:solidFill>
                <a:srgbClr val="25B0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검색</a:t>
              </a:r>
              <a:endPara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319397" y="1314931"/>
              <a:ext cx="2167003" cy="275573"/>
            </a:xfrm>
            <a:prstGeom prst="rect">
              <a:avLst/>
            </a:prstGeom>
            <a:grpFill/>
            <a:ln>
              <a:solidFill>
                <a:srgbClr val="25B0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검색하실 내용을 입력해주세요 </a:t>
              </a:r>
              <a:r>
                <a:rPr lang="ko-KR" altLang="en-US" sz="1400" dirty="0">
                  <a:solidFill>
                    <a:schemeClr val="bg2">
                      <a:lumMod val="90000"/>
                    </a:schemeClr>
                  </a:solidFill>
                </a:rPr>
                <a:t>▼</a:t>
              </a:r>
              <a:endParaRPr lang="ko-KR" altLang="en-US" sz="900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2100855" y="125255"/>
            <a:ext cx="1880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메인 화면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상중단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713791" y="68872"/>
            <a:ext cx="829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03.22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989538" y="604577"/>
            <a:ext cx="50802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로그인 후 보이는 메인 화면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상중단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부분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305120" y="1106130"/>
            <a:ext cx="570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6" name="그림 55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520" y="4050785"/>
            <a:ext cx="1234800" cy="882000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24" y="4050786"/>
            <a:ext cx="1217904" cy="881999"/>
          </a:xfrm>
          <a:prstGeom prst="rect">
            <a:avLst/>
          </a:prstGeom>
        </p:spPr>
      </p:pic>
      <p:pic>
        <p:nvPicPr>
          <p:cNvPr id="58" name="그림 57"/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032" y="4050785"/>
            <a:ext cx="1234800" cy="882000"/>
          </a:xfrm>
          <a:prstGeom prst="rect">
            <a:avLst/>
          </a:prstGeom>
        </p:spPr>
      </p:pic>
      <p:pic>
        <p:nvPicPr>
          <p:cNvPr id="59" name="그림 58"/>
          <p:cNvPicPr preferRelativeResize="0"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736" y="4050785"/>
            <a:ext cx="1234800" cy="882000"/>
          </a:xfrm>
          <a:prstGeom prst="rect">
            <a:avLst/>
          </a:prstGeom>
        </p:spPr>
      </p:pic>
      <p:pic>
        <p:nvPicPr>
          <p:cNvPr id="60" name="그림 59"/>
          <p:cNvPicPr preferRelativeResize="0"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441" y="4050785"/>
            <a:ext cx="1234800" cy="8820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7204407" y="1105614"/>
            <a:ext cx="8178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 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920944" y="1106130"/>
            <a:ext cx="4904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558402" y="1106130"/>
            <a:ext cx="570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622" y="1449885"/>
            <a:ext cx="2258999" cy="1613571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888769" y="3724456"/>
            <a:ext cx="2060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100" b="1" dirty="0">
                <a:solidFill>
                  <a:srgbClr val="25B04C"/>
                </a:solidFill>
              </a:rPr>
              <a:t>내 </a:t>
            </a:r>
            <a:r>
              <a:rPr lang="ko-KR" altLang="en-US" sz="1100" b="1" dirty="0" smtClean="0">
                <a:solidFill>
                  <a:srgbClr val="25B04C"/>
                </a:solidFill>
              </a:rPr>
              <a:t>주변지역 </a:t>
            </a:r>
            <a:r>
              <a:rPr lang="en-US" altLang="ko-KR" sz="1100" b="1" dirty="0">
                <a:solidFill>
                  <a:srgbClr val="25B04C"/>
                </a:solidFill>
              </a:rPr>
              <a:t>EAT</a:t>
            </a:r>
            <a:r>
              <a:rPr lang="ko-KR" altLang="en-US" sz="1100" b="1" dirty="0">
                <a:solidFill>
                  <a:srgbClr val="25B04C"/>
                </a:solidFill>
              </a:rPr>
              <a:t>딜 </a:t>
            </a:r>
            <a:r>
              <a:rPr lang="en-US" altLang="ko-KR" sz="1100" b="1" dirty="0" smtClean="0">
                <a:solidFill>
                  <a:srgbClr val="25B04C"/>
                </a:solidFill>
              </a:rPr>
              <a:t>BEST5</a:t>
            </a:r>
            <a:endParaRPr lang="ko-KR" altLang="en-US" sz="1100" b="1" dirty="0">
              <a:solidFill>
                <a:srgbClr val="25B04C"/>
              </a:solidFill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520" y="5586609"/>
            <a:ext cx="1222834" cy="873453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062" y="5575389"/>
            <a:ext cx="1222834" cy="873453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925" y="5586609"/>
            <a:ext cx="1222834" cy="873453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544" y="5571991"/>
            <a:ext cx="1222834" cy="873453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407" y="5586609"/>
            <a:ext cx="1222834" cy="873453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1886234" y="5291228"/>
            <a:ext cx="2060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100" b="1" dirty="0" smtClean="0">
                <a:solidFill>
                  <a:srgbClr val="25B04C"/>
                </a:solidFill>
              </a:rPr>
              <a:t>관심 지역별 맛집 </a:t>
            </a:r>
            <a:r>
              <a:rPr lang="en-US" altLang="ko-KR" sz="1100" b="1" dirty="0" smtClean="0">
                <a:solidFill>
                  <a:srgbClr val="25B04C"/>
                </a:solidFill>
              </a:rPr>
              <a:t>BEST5</a:t>
            </a:r>
            <a:endParaRPr lang="ko-KR" altLang="en-US" sz="1100" b="1" dirty="0">
              <a:solidFill>
                <a:srgbClr val="25B04C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7791890" y="3798916"/>
            <a:ext cx="717540" cy="200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rgbClr val="25B04C"/>
                </a:solidFill>
              </a:rPr>
              <a:t>더 보기</a:t>
            </a:r>
            <a:r>
              <a:rPr lang="en-US" altLang="ko-KR" sz="900" dirty="0" smtClean="0">
                <a:solidFill>
                  <a:srgbClr val="25B04C"/>
                </a:solidFill>
              </a:rPr>
              <a:t>-&gt;</a:t>
            </a:r>
            <a:endParaRPr lang="ko-KR" altLang="en-US" sz="900" dirty="0">
              <a:solidFill>
                <a:srgbClr val="25B04C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7791890" y="5310671"/>
            <a:ext cx="717540" cy="200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rgbClr val="25B04C"/>
                </a:solidFill>
              </a:rPr>
              <a:t>더 보기</a:t>
            </a:r>
            <a:r>
              <a:rPr lang="en-US" altLang="ko-KR" sz="900" dirty="0" smtClean="0">
                <a:solidFill>
                  <a:srgbClr val="25B04C"/>
                </a:solidFill>
              </a:rPr>
              <a:t>-&gt;</a:t>
            </a:r>
            <a:endParaRPr lang="ko-KR" altLang="en-US" sz="900" dirty="0">
              <a:solidFill>
                <a:srgbClr val="25B04C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28138" y="4164677"/>
            <a:ext cx="1385157" cy="1761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전국 맛집 </a:t>
            </a:r>
            <a:r>
              <a:rPr lang="en-US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TOP10</a:t>
            </a:r>
            <a:r>
              <a:rPr lang="ko-KR" altLang="en-US" sz="900" dirty="0">
                <a:solidFill>
                  <a:schemeClr val="bg2">
                    <a:lumMod val="90000"/>
                  </a:schemeClr>
                </a:solidFill>
              </a:rPr>
              <a:t> ▼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28138" y="4375293"/>
            <a:ext cx="1385157" cy="20005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 dirty="0" smtClean="0">
              <a:solidFill>
                <a:srgbClr val="8B8B8B"/>
              </a:solidFill>
            </a:endParaRPr>
          </a:p>
          <a:p>
            <a:endParaRPr lang="en-US" altLang="ko-KR" sz="900" dirty="0">
              <a:solidFill>
                <a:srgbClr val="8B8B8B"/>
              </a:solidFill>
            </a:endParaRPr>
          </a:p>
          <a:p>
            <a:endParaRPr lang="en-US" altLang="ko-KR" sz="900" dirty="0" smtClean="0">
              <a:solidFill>
                <a:srgbClr val="8B8B8B"/>
              </a:solidFill>
            </a:endParaRPr>
          </a:p>
          <a:p>
            <a:endParaRPr lang="en-US" altLang="ko-KR" sz="900" dirty="0">
              <a:solidFill>
                <a:srgbClr val="8B8B8B"/>
              </a:solidFill>
            </a:endParaRPr>
          </a:p>
          <a:p>
            <a:r>
              <a:rPr lang="ko-KR" altLang="en-US" sz="900" dirty="0" smtClean="0">
                <a:solidFill>
                  <a:srgbClr val="8B8B8B"/>
                </a:solidFill>
              </a:rPr>
              <a:t>① </a:t>
            </a:r>
            <a:r>
              <a:rPr lang="en-US" altLang="ko-KR" sz="900" dirty="0" smtClean="0">
                <a:solidFill>
                  <a:srgbClr val="8B8B8B"/>
                </a:solidFill>
              </a:rPr>
              <a:t>/</a:t>
            </a:r>
            <a:r>
              <a:rPr lang="ko-KR" altLang="en-US" sz="900" dirty="0">
                <a:solidFill>
                  <a:srgbClr val="8B8B8B"/>
                </a:solidFill>
              </a:rPr>
              <a:t>강남</a:t>
            </a:r>
            <a:r>
              <a:rPr lang="en-US" altLang="ko-KR" sz="900" dirty="0">
                <a:solidFill>
                  <a:srgbClr val="8B8B8B"/>
                </a:solidFill>
              </a:rPr>
              <a:t>/ </a:t>
            </a:r>
            <a:r>
              <a:rPr lang="ko-KR" altLang="en-US" sz="900" dirty="0" err="1" smtClean="0">
                <a:solidFill>
                  <a:srgbClr val="8B8B8B"/>
                </a:solidFill>
              </a:rPr>
              <a:t>버터핑거</a:t>
            </a:r>
            <a:endParaRPr lang="en-US" altLang="ko-KR" sz="900" dirty="0" smtClean="0">
              <a:solidFill>
                <a:srgbClr val="8B8B8B"/>
              </a:solidFill>
            </a:endParaRPr>
          </a:p>
          <a:p>
            <a:r>
              <a:rPr lang="ko-KR" altLang="en-US" sz="900" dirty="0">
                <a:solidFill>
                  <a:srgbClr val="8B8B8B"/>
                </a:solidFill>
              </a:rPr>
              <a:t>② </a:t>
            </a:r>
            <a:r>
              <a:rPr lang="en-US" altLang="ko-KR" sz="900" dirty="0" smtClean="0">
                <a:solidFill>
                  <a:srgbClr val="8B8B8B"/>
                </a:solidFill>
              </a:rPr>
              <a:t>/</a:t>
            </a:r>
            <a:r>
              <a:rPr lang="ko-KR" altLang="en-US" sz="900" dirty="0" smtClean="0">
                <a:solidFill>
                  <a:srgbClr val="8B8B8B"/>
                </a:solidFill>
              </a:rPr>
              <a:t>대전</a:t>
            </a:r>
            <a:r>
              <a:rPr lang="en-US" altLang="ko-KR" sz="900" dirty="0" smtClean="0">
                <a:solidFill>
                  <a:srgbClr val="8B8B8B"/>
                </a:solidFill>
              </a:rPr>
              <a:t>/ </a:t>
            </a:r>
            <a:r>
              <a:rPr lang="ko-KR" altLang="en-US" sz="900" dirty="0" err="1" smtClean="0">
                <a:solidFill>
                  <a:srgbClr val="8B8B8B"/>
                </a:solidFill>
              </a:rPr>
              <a:t>대전도시락</a:t>
            </a:r>
            <a:endParaRPr lang="en-US" altLang="ko-KR" sz="900" dirty="0" smtClean="0">
              <a:solidFill>
                <a:srgbClr val="8B8B8B"/>
              </a:solidFill>
            </a:endParaRPr>
          </a:p>
          <a:p>
            <a:r>
              <a:rPr lang="ko-KR" altLang="en-US" sz="900" dirty="0">
                <a:solidFill>
                  <a:srgbClr val="8B8B8B"/>
                </a:solidFill>
              </a:rPr>
              <a:t>③</a:t>
            </a:r>
            <a:r>
              <a:rPr lang="ko-KR" altLang="en-US" sz="900" dirty="0" smtClean="0">
                <a:solidFill>
                  <a:srgbClr val="8B8B8B"/>
                </a:solidFill>
              </a:rPr>
              <a:t> </a:t>
            </a:r>
            <a:r>
              <a:rPr lang="en-US" altLang="ko-KR" sz="900" dirty="0" smtClean="0">
                <a:solidFill>
                  <a:srgbClr val="8B8B8B"/>
                </a:solidFill>
              </a:rPr>
              <a:t>/</a:t>
            </a:r>
            <a:r>
              <a:rPr lang="ko-KR" altLang="en-US" sz="900" dirty="0" smtClean="0">
                <a:solidFill>
                  <a:srgbClr val="8B8B8B"/>
                </a:solidFill>
              </a:rPr>
              <a:t>대전</a:t>
            </a:r>
            <a:r>
              <a:rPr lang="en-US" altLang="ko-KR" sz="900" dirty="0" smtClean="0">
                <a:solidFill>
                  <a:srgbClr val="8B8B8B"/>
                </a:solidFill>
              </a:rPr>
              <a:t>/ </a:t>
            </a:r>
            <a:r>
              <a:rPr lang="ko-KR" altLang="en-US" sz="900" dirty="0" smtClean="0">
                <a:solidFill>
                  <a:srgbClr val="8B8B8B"/>
                </a:solidFill>
              </a:rPr>
              <a:t>토마토도시락</a:t>
            </a:r>
            <a:endParaRPr lang="en-US" altLang="ko-KR" sz="900" dirty="0" smtClean="0">
              <a:solidFill>
                <a:srgbClr val="8B8B8B"/>
              </a:solidFill>
            </a:endParaRPr>
          </a:p>
          <a:p>
            <a:r>
              <a:rPr lang="ko-KR" altLang="en-US" sz="900" dirty="0">
                <a:solidFill>
                  <a:srgbClr val="8B8B8B"/>
                </a:solidFill>
              </a:rPr>
              <a:t>④</a:t>
            </a:r>
            <a:r>
              <a:rPr lang="ko-KR" altLang="en-US" sz="900" dirty="0" smtClean="0">
                <a:solidFill>
                  <a:srgbClr val="8B8B8B"/>
                </a:solidFill>
              </a:rPr>
              <a:t> </a:t>
            </a:r>
            <a:r>
              <a:rPr lang="en-US" altLang="ko-KR" sz="900" dirty="0" smtClean="0">
                <a:solidFill>
                  <a:srgbClr val="8B8B8B"/>
                </a:solidFill>
              </a:rPr>
              <a:t>/</a:t>
            </a:r>
            <a:r>
              <a:rPr lang="ko-KR" altLang="en-US" sz="900" dirty="0" smtClean="0">
                <a:solidFill>
                  <a:srgbClr val="8B8B8B"/>
                </a:solidFill>
              </a:rPr>
              <a:t>대전</a:t>
            </a:r>
            <a:r>
              <a:rPr lang="en-US" altLang="ko-KR" sz="900" dirty="0" smtClean="0">
                <a:solidFill>
                  <a:srgbClr val="8B8B8B"/>
                </a:solidFill>
              </a:rPr>
              <a:t>/ </a:t>
            </a:r>
            <a:r>
              <a:rPr lang="ko-KR" altLang="en-US" sz="900" dirty="0" err="1" smtClean="0">
                <a:solidFill>
                  <a:srgbClr val="8B8B8B"/>
                </a:solidFill>
              </a:rPr>
              <a:t>은화수식당</a:t>
            </a:r>
            <a:endParaRPr lang="en-US" altLang="ko-KR" sz="900" dirty="0">
              <a:solidFill>
                <a:srgbClr val="8B8B8B"/>
              </a:solidFill>
            </a:endParaRPr>
          </a:p>
          <a:p>
            <a:r>
              <a:rPr lang="ko-KR" altLang="en-US" sz="900" dirty="0">
                <a:solidFill>
                  <a:srgbClr val="8B8B8B"/>
                </a:solidFill>
              </a:rPr>
              <a:t>⑤</a:t>
            </a:r>
            <a:r>
              <a:rPr lang="ko-KR" altLang="en-US" sz="900" dirty="0" smtClean="0">
                <a:solidFill>
                  <a:srgbClr val="8B8B8B"/>
                </a:solidFill>
              </a:rPr>
              <a:t> </a:t>
            </a:r>
            <a:r>
              <a:rPr lang="en-US" altLang="ko-KR" sz="900" dirty="0" smtClean="0">
                <a:solidFill>
                  <a:srgbClr val="8B8B8B"/>
                </a:solidFill>
              </a:rPr>
              <a:t>/</a:t>
            </a:r>
            <a:r>
              <a:rPr lang="ko-KR" altLang="en-US" sz="900" dirty="0" smtClean="0">
                <a:solidFill>
                  <a:srgbClr val="8B8B8B"/>
                </a:solidFill>
              </a:rPr>
              <a:t>강남</a:t>
            </a:r>
            <a:r>
              <a:rPr lang="en-US" altLang="ko-KR" sz="900" dirty="0" smtClean="0">
                <a:solidFill>
                  <a:srgbClr val="8B8B8B"/>
                </a:solidFill>
              </a:rPr>
              <a:t>/ </a:t>
            </a:r>
            <a:r>
              <a:rPr lang="ko-KR" altLang="en-US" sz="900" dirty="0" smtClean="0">
                <a:solidFill>
                  <a:srgbClr val="8B8B8B"/>
                </a:solidFill>
              </a:rPr>
              <a:t>맛집</a:t>
            </a:r>
            <a:endParaRPr lang="en-US" altLang="ko-KR" sz="900" dirty="0">
              <a:solidFill>
                <a:srgbClr val="8B8B8B"/>
              </a:solidFill>
            </a:endParaRPr>
          </a:p>
          <a:p>
            <a:r>
              <a:rPr lang="ko-KR" altLang="en-US" sz="900" dirty="0">
                <a:solidFill>
                  <a:srgbClr val="8B8B8B"/>
                </a:solidFill>
              </a:rPr>
              <a:t>⑥</a:t>
            </a:r>
            <a:r>
              <a:rPr lang="ko-KR" altLang="en-US" sz="900" dirty="0" smtClean="0">
                <a:solidFill>
                  <a:srgbClr val="8B8B8B"/>
                </a:solidFill>
              </a:rPr>
              <a:t> </a:t>
            </a:r>
            <a:r>
              <a:rPr lang="en-US" altLang="ko-KR" sz="900" dirty="0">
                <a:solidFill>
                  <a:srgbClr val="8B8B8B"/>
                </a:solidFill>
              </a:rPr>
              <a:t>/</a:t>
            </a:r>
            <a:r>
              <a:rPr lang="ko-KR" altLang="en-US" sz="900" dirty="0">
                <a:solidFill>
                  <a:srgbClr val="8B8B8B"/>
                </a:solidFill>
              </a:rPr>
              <a:t>강남</a:t>
            </a:r>
            <a:r>
              <a:rPr lang="en-US" altLang="ko-KR" sz="900" dirty="0">
                <a:solidFill>
                  <a:srgbClr val="8B8B8B"/>
                </a:solidFill>
              </a:rPr>
              <a:t>/ </a:t>
            </a:r>
            <a:r>
              <a:rPr lang="ko-KR" altLang="en-US" sz="900" dirty="0" err="1">
                <a:solidFill>
                  <a:srgbClr val="8B8B8B"/>
                </a:solidFill>
              </a:rPr>
              <a:t>버터핑거</a:t>
            </a:r>
            <a:endParaRPr lang="en-US" altLang="ko-KR" sz="900" dirty="0">
              <a:solidFill>
                <a:srgbClr val="8B8B8B"/>
              </a:solidFill>
            </a:endParaRPr>
          </a:p>
          <a:p>
            <a:r>
              <a:rPr lang="ko-KR" altLang="en-US" sz="900" dirty="0">
                <a:solidFill>
                  <a:srgbClr val="8B8B8B"/>
                </a:solidFill>
              </a:rPr>
              <a:t>⑦</a:t>
            </a:r>
            <a:r>
              <a:rPr lang="ko-KR" altLang="en-US" sz="900" dirty="0" smtClean="0">
                <a:solidFill>
                  <a:srgbClr val="8B8B8B"/>
                </a:solidFill>
              </a:rPr>
              <a:t> </a:t>
            </a:r>
            <a:r>
              <a:rPr lang="en-US" altLang="ko-KR" sz="900" dirty="0">
                <a:solidFill>
                  <a:srgbClr val="8B8B8B"/>
                </a:solidFill>
              </a:rPr>
              <a:t>/</a:t>
            </a:r>
            <a:r>
              <a:rPr lang="ko-KR" altLang="en-US" sz="900" dirty="0">
                <a:solidFill>
                  <a:srgbClr val="8B8B8B"/>
                </a:solidFill>
              </a:rPr>
              <a:t>강남</a:t>
            </a:r>
            <a:r>
              <a:rPr lang="en-US" altLang="ko-KR" sz="900" dirty="0">
                <a:solidFill>
                  <a:srgbClr val="8B8B8B"/>
                </a:solidFill>
              </a:rPr>
              <a:t>/ </a:t>
            </a:r>
            <a:r>
              <a:rPr lang="ko-KR" altLang="en-US" sz="900" dirty="0" err="1">
                <a:solidFill>
                  <a:srgbClr val="8B8B8B"/>
                </a:solidFill>
              </a:rPr>
              <a:t>버터핑거</a:t>
            </a:r>
            <a:endParaRPr lang="en-US" altLang="ko-KR" sz="900" dirty="0">
              <a:solidFill>
                <a:srgbClr val="8B8B8B"/>
              </a:solidFill>
            </a:endParaRPr>
          </a:p>
          <a:p>
            <a:r>
              <a:rPr lang="ko-KR" altLang="en-US" sz="900" dirty="0">
                <a:solidFill>
                  <a:srgbClr val="8B8B8B"/>
                </a:solidFill>
              </a:rPr>
              <a:t>⑧</a:t>
            </a:r>
            <a:r>
              <a:rPr lang="ko-KR" altLang="en-US" sz="900" dirty="0" smtClean="0">
                <a:solidFill>
                  <a:srgbClr val="8B8B8B"/>
                </a:solidFill>
              </a:rPr>
              <a:t> </a:t>
            </a:r>
            <a:r>
              <a:rPr lang="en-US" altLang="ko-KR" sz="900" dirty="0">
                <a:solidFill>
                  <a:srgbClr val="8B8B8B"/>
                </a:solidFill>
              </a:rPr>
              <a:t>/</a:t>
            </a:r>
            <a:r>
              <a:rPr lang="ko-KR" altLang="en-US" sz="900" dirty="0">
                <a:solidFill>
                  <a:srgbClr val="8B8B8B"/>
                </a:solidFill>
              </a:rPr>
              <a:t>강남</a:t>
            </a:r>
            <a:r>
              <a:rPr lang="en-US" altLang="ko-KR" sz="900" dirty="0">
                <a:solidFill>
                  <a:srgbClr val="8B8B8B"/>
                </a:solidFill>
              </a:rPr>
              <a:t>/ </a:t>
            </a:r>
            <a:r>
              <a:rPr lang="ko-KR" altLang="en-US" sz="900" dirty="0" err="1">
                <a:solidFill>
                  <a:srgbClr val="8B8B8B"/>
                </a:solidFill>
              </a:rPr>
              <a:t>버터핑거</a:t>
            </a:r>
            <a:endParaRPr lang="en-US" altLang="ko-KR" sz="900" dirty="0">
              <a:solidFill>
                <a:srgbClr val="8B8B8B"/>
              </a:solidFill>
            </a:endParaRPr>
          </a:p>
          <a:p>
            <a:r>
              <a:rPr lang="ko-KR" altLang="en-US" sz="900" dirty="0">
                <a:solidFill>
                  <a:srgbClr val="8B8B8B"/>
                </a:solidFill>
              </a:rPr>
              <a:t>⑨</a:t>
            </a:r>
            <a:r>
              <a:rPr lang="ko-KR" altLang="en-US" sz="900" dirty="0" smtClean="0">
                <a:solidFill>
                  <a:srgbClr val="8B8B8B"/>
                </a:solidFill>
              </a:rPr>
              <a:t> </a:t>
            </a:r>
            <a:r>
              <a:rPr lang="en-US" altLang="ko-KR" sz="900" dirty="0">
                <a:solidFill>
                  <a:srgbClr val="8B8B8B"/>
                </a:solidFill>
              </a:rPr>
              <a:t>/</a:t>
            </a:r>
            <a:r>
              <a:rPr lang="ko-KR" altLang="en-US" sz="900" dirty="0">
                <a:solidFill>
                  <a:srgbClr val="8B8B8B"/>
                </a:solidFill>
              </a:rPr>
              <a:t>강남</a:t>
            </a:r>
            <a:r>
              <a:rPr lang="en-US" altLang="ko-KR" sz="900" dirty="0">
                <a:solidFill>
                  <a:srgbClr val="8B8B8B"/>
                </a:solidFill>
              </a:rPr>
              <a:t>/ </a:t>
            </a:r>
            <a:r>
              <a:rPr lang="ko-KR" altLang="en-US" sz="900" dirty="0" err="1">
                <a:solidFill>
                  <a:srgbClr val="8B8B8B"/>
                </a:solidFill>
              </a:rPr>
              <a:t>버터핑거</a:t>
            </a:r>
            <a:endParaRPr lang="en-US" altLang="ko-KR" sz="900" dirty="0">
              <a:solidFill>
                <a:srgbClr val="8B8B8B"/>
              </a:solidFill>
            </a:endParaRPr>
          </a:p>
          <a:p>
            <a:r>
              <a:rPr lang="ko-KR" altLang="en-US" sz="900" dirty="0">
                <a:solidFill>
                  <a:srgbClr val="8B8B8B"/>
                </a:solidFill>
              </a:rPr>
              <a:t>⑩</a:t>
            </a:r>
            <a:r>
              <a:rPr lang="ko-KR" altLang="en-US" sz="900" dirty="0" smtClean="0">
                <a:solidFill>
                  <a:srgbClr val="8B8B8B"/>
                </a:solidFill>
              </a:rPr>
              <a:t> </a:t>
            </a:r>
            <a:r>
              <a:rPr lang="en-US" altLang="ko-KR" sz="900" dirty="0">
                <a:solidFill>
                  <a:srgbClr val="8B8B8B"/>
                </a:solidFill>
              </a:rPr>
              <a:t>/</a:t>
            </a:r>
            <a:r>
              <a:rPr lang="ko-KR" altLang="en-US" sz="900" dirty="0">
                <a:solidFill>
                  <a:srgbClr val="8B8B8B"/>
                </a:solidFill>
              </a:rPr>
              <a:t>강남</a:t>
            </a:r>
            <a:r>
              <a:rPr lang="en-US" altLang="ko-KR" sz="900" dirty="0">
                <a:solidFill>
                  <a:srgbClr val="8B8B8B"/>
                </a:solidFill>
              </a:rPr>
              <a:t>/ </a:t>
            </a:r>
            <a:r>
              <a:rPr lang="ko-KR" altLang="en-US" sz="900" dirty="0" err="1">
                <a:solidFill>
                  <a:srgbClr val="8B8B8B"/>
                </a:solidFill>
              </a:rPr>
              <a:t>버터핑거</a:t>
            </a:r>
            <a:endParaRPr lang="en-US" altLang="ko-KR" sz="900" dirty="0">
              <a:solidFill>
                <a:srgbClr val="8B8B8B"/>
              </a:solidFill>
            </a:endParaRPr>
          </a:p>
          <a:p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9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28600" indent="-228600">
              <a:buAutoNum type="arabicPeriod"/>
            </a:pPr>
            <a:endParaRPr lang="ko-KR" altLang="en-US" sz="9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769650" y="1106130"/>
            <a:ext cx="570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06" y="3525333"/>
            <a:ext cx="1114570" cy="796122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7838147" y="1106130"/>
            <a:ext cx="8265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관심지역설정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H="1" flipV="1">
            <a:off x="2318837" y="1807990"/>
            <a:ext cx="845470" cy="846820"/>
          </a:xfrm>
          <a:prstGeom prst="straightConnector1">
            <a:avLst/>
          </a:prstGeom>
          <a:ln>
            <a:solidFill>
              <a:srgbClr val="26B4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144503" y="1509866"/>
            <a:ext cx="2167003" cy="275573"/>
          </a:xfrm>
          <a:prstGeom prst="rect">
            <a:avLst/>
          </a:prstGeom>
          <a:solidFill>
            <a:schemeClr val="bg1"/>
          </a:solidFill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검색 </a:t>
            </a:r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히스토리가</a:t>
            </a:r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있는 경우 </a:t>
            </a:r>
            <a:r>
              <a:rPr lang="ko-KR" altLang="en-US" sz="1400" dirty="0" smtClean="0">
                <a:solidFill>
                  <a:schemeClr val="bg2">
                    <a:lumMod val="90000"/>
                  </a:schemeClr>
                </a:solidFill>
              </a:rPr>
              <a:t>▼</a:t>
            </a:r>
            <a:endParaRPr lang="ko-KR" altLang="en-US" sz="9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45068" y="1795517"/>
            <a:ext cx="2167003" cy="1570495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36522" y="1924428"/>
            <a:ext cx="1979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돈까스</a:t>
            </a:r>
            <a:endParaRPr lang="en-US" altLang="ko-KR" sz="1000" dirty="0" smtClean="0"/>
          </a:p>
          <a:p>
            <a:r>
              <a:rPr lang="ko-KR" altLang="en-US" sz="1000" dirty="0" smtClean="0"/>
              <a:t>치킨</a:t>
            </a:r>
            <a:endParaRPr lang="en-US" altLang="ko-KR" sz="1000" dirty="0" smtClean="0"/>
          </a:p>
          <a:p>
            <a:r>
              <a:rPr lang="ko-KR" altLang="en-US" sz="1000" dirty="0" smtClean="0"/>
              <a:t>삼겹살</a:t>
            </a:r>
            <a:endParaRPr lang="en-US" altLang="ko-KR" sz="1000" dirty="0" smtClean="0"/>
          </a:p>
          <a:p>
            <a:r>
              <a:rPr lang="ko-KR" altLang="en-US" sz="1000" dirty="0" smtClean="0"/>
              <a:t>대흥동</a:t>
            </a:r>
            <a:endParaRPr lang="ko-KR" altLang="en-US" sz="1000" dirty="0"/>
          </a:p>
        </p:txBody>
      </p:sp>
      <p:cxnSp>
        <p:nvCxnSpPr>
          <p:cNvPr id="72" name="직선 화살표 연결선 71"/>
          <p:cNvCxnSpPr/>
          <p:nvPr/>
        </p:nvCxnSpPr>
        <p:spPr>
          <a:xfrm flipV="1">
            <a:off x="5331310" y="1748542"/>
            <a:ext cx="864434" cy="940038"/>
          </a:xfrm>
          <a:prstGeom prst="straightConnector1">
            <a:avLst/>
          </a:prstGeom>
          <a:ln>
            <a:solidFill>
              <a:srgbClr val="26B4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6238445" y="1539371"/>
            <a:ext cx="2167003" cy="275573"/>
          </a:xfrm>
          <a:prstGeom prst="rect">
            <a:avLst/>
          </a:prstGeom>
          <a:solidFill>
            <a:schemeClr val="bg1"/>
          </a:solidFill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검색 </a:t>
            </a:r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히스토리가</a:t>
            </a:r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없는 경우 </a:t>
            </a:r>
            <a:r>
              <a:rPr lang="ko-KR" altLang="en-US" sz="1400" dirty="0" smtClean="0">
                <a:solidFill>
                  <a:schemeClr val="bg2">
                    <a:lumMod val="90000"/>
                  </a:schemeClr>
                </a:solidFill>
              </a:rPr>
              <a:t>▼</a:t>
            </a:r>
            <a:endParaRPr lang="ko-KR" altLang="en-US" sz="9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6230697" y="1825023"/>
            <a:ext cx="2167003" cy="375131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6323676" y="1879349"/>
            <a:ext cx="19798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검색 </a:t>
            </a:r>
            <a:r>
              <a:rPr lang="ko-KR" altLang="en-US" sz="1000" dirty="0" err="1" smtClean="0"/>
              <a:t>히스토리가</a:t>
            </a:r>
            <a:r>
              <a:rPr lang="ko-KR" altLang="en-US" sz="1000" dirty="0" smtClean="0"/>
              <a:t> 없습니다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63" name="타원 62"/>
          <p:cNvSpPr/>
          <p:nvPr/>
        </p:nvSpPr>
        <p:spPr>
          <a:xfrm>
            <a:off x="9411259" y="1757619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73" name="타원 72"/>
          <p:cNvSpPr/>
          <p:nvPr/>
        </p:nvSpPr>
        <p:spPr>
          <a:xfrm>
            <a:off x="9409372" y="216280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74" name="타원 73"/>
          <p:cNvSpPr/>
          <p:nvPr/>
        </p:nvSpPr>
        <p:spPr>
          <a:xfrm>
            <a:off x="9409373" y="255842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9409373" y="2953870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9425275" y="3537401"/>
            <a:ext cx="250307" cy="237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</a:p>
        </p:txBody>
      </p:sp>
      <p:sp>
        <p:nvSpPr>
          <p:cNvPr id="83" name="타원 82"/>
          <p:cNvSpPr/>
          <p:nvPr/>
        </p:nvSpPr>
        <p:spPr>
          <a:xfrm>
            <a:off x="5662210" y="107399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9672976" y="1772133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명시된 각 페이지 이동 버튼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2760506" y="269640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9677850" y="2166552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맛집검색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필드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히스토리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기능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1635927" y="373010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9672976" y="2561583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접속지역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기반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BEST 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출력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1654368" y="530954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9674399" y="2962470"/>
            <a:ext cx="2476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이용자의 관심 지역 기반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BEST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맛집 출력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59102" y="361724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9692113" y="3525333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전국 맛집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TOP 10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출력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 flipH="1">
            <a:off x="9528239" y="5778117"/>
            <a:ext cx="2395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로그인 후 보이는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메인페이지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상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중단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우측 상단 각 페이지로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이동가능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맛집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더보기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가능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6260849" y="79402"/>
            <a:ext cx="19479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S-PLS-002-003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982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71736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47980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 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00855" y="125255"/>
            <a:ext cx="1880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메인 화면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중하단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63276" y="604577"/>
            <a:ext cx="4932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공통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로그인 후 보이는 메인 화면 중 하단 부분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0713791" y="68872"/>
            <a:ext cx="829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03.22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1011382"/>
            <a:ext cx="9260378" cy="39042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2977491"/>
            <a:ext cx="9260378" cy="1938102"/>
          </a:xfrm>
          <a:prstGeom prst="rect">
            <a:avLst/>
          </a:prstGeom>
          <a:solidFill>
            <a:srgbClr val="8B8B8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18" y="3091727"/>
            <a:ext cx="2408078" cy="123544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228428" y="4147130"/>
            <a:ext cx="309912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altLang="ko-KR" sz="1400" dirty="0">
                <a:solidFill>
                  <a:schemeClr val="bg1"/>
                </a:solidFill>
              </a:rPr>
              <a:t>Eat, Share, Be Happy.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820270" y="3223267"/>
            <a:ext cx="57481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㈜ </a:t>
            </a:r>
            <a:r>
              <a:rPr lang="ko-KR" altLang="en-US" sz="1100" dirty="0" smtClean="0">
                <a:solidFill>
                  <a:schemeClr val="bg1"/>
                </a:solidFill>
              </a:rPr>
              <a:t>멜론플레이트</a:t>
            </a:r>
            <a:r>
              <a:rPr lang="ko-KR" altLang="en-US" sz="1100" dirty="0">
                <a:solidFill>
                  <a:schemeClr val="bg1"/>
                </a:solidFill>
              </a:rPr>
              <a:t/>
            </a:r>
            <a:br>
              <a:rPr lang="ko-KR" altLang="en-US" sz="1100" dirty="0">
                <a:solidFill>
                  <a:schemeClr val="bg1"/>
                </a:solidFill>
              </a:rPr>
            </a:br>
            <a:r>
              <a:rPr lang="ko-KR" altLang="en-US" sz="1100" dirty="0">
                <a:solidFill>
                  <a:schemeClr val="bg1"/>
                </a:solidFill>
              </a:rPr>
              <a:t>대전광역시 중구 </a:t>
            </a:r>
            <a:r>
              <a:rPr lang="ko-KR" altLang="en-US" sz="1100" dirty="0" err="1">
                <a:solidFill>
                  <a:schemeClr val="bg1"/>
                </a:solidFill>
              </a:rPr>
              <a:t>중앙로</a:t>
            </a:r>
            <a:r>
              <a:rPr lang="ko-KR" altLang="en-US" sz="1100" dirty="0">
                <a:solidFill>
                  <a:schemeClr val="bg1"/>
                </a:solidFill>
              </a:rPr>
              <a:t> </a:t>
            </a:r>
            <a:r>
              <a:rPr lang="en-US" altLang="ko-KR" sz="1100" dirty="0">
                <a:solidFill>
                  <a:schemeClr val="bg1"/>
                </a:solidFill>
              </a:rPr>
              <a:t>76 </a:t>
            </a:r>
            <a:r>
              <a:rPr lang="ko-KR" altLang="en-US" sz="1100" dirty="0" smtClean="0">
                <a:solidFill>
                  <a:schemeClr val="bg1"/>
                </a:solidFill>
              </a:rPr>
              <a:t>영민 빌딩 </a:t>
            </a:r>
            <a:r>
              <a:rPr lang="en-US" altLang="ko-KR" sz="1100" dirty="0" smtClean="0">
                <a:solidFill>
                  <a:schemeClr val="bg1"/>
                </a:solidFill>
              </a:rPr>
              <a:t>201</a:t>
            </a:r>
            <a:r>
              <a:rPr lang="ko-KR" altLang="en-US" sz="1100" dirty="0" smtClean="0">
                <a:solidFill>
                  <a:schemeClr val="bg1"/>
                </a:solidFill>
              </a:rPr>
              <a:t>호 </a:t>
            </a:r>
            <a:r>
              <a:rPr lang="en-US" altLang="ko-KR" sz="1100" dirty="0" smtClean="0">
                <a:solidFill>
                  <a:schemeClr val="bg1"/>
                </a:solidFill>
              </a:rPr>
              <a:t>(</a:t>
            </a:r>
            <a:r>
              <a:rPr lang="ko-KR" altLang="en-US" sz="1100" dirty="0" smtClean="0">
                <a:solidFill>
                  <a:schemeClr val="bg1"/>
                </a:solidFill>
              </a:rPr>
              <a:t>대표 </a:t>
            </a:r>
            <a:r>
              <a:rPr lang="ko-KR" altLang="en-US" sz="1100" dirty="0" err="1" smtClean="0">
                <a:solidFill>
                  <a:schemeClr val="bg1"/>
                </a:solidFill>
              </a:rPr>
              <a:t>송찬중</a:t>
            </a:r>
            <a:r>
              <a:rPr lang="en-US" altLang="ko-KR" sz="1100" dirty="0" smtClean="0">
                <a:solidFill>
                  <a:schemeClr val="bg1"/>
                </a:solidFill>
              </a:rPr>
              <a:t>)</a:t>
            </a:r>
            <a:r>
              <a:rPr lang="ko-KR" altLang="en-US" sz="1100" dirty="0">
                <a:solidFill>
                  <a:schemeClr val="bg1"/>
                </a:solidFill>
              </a:rPr>
              <a:t/>
            </a:r>
            <a:br>
              <a:rPr lang="ko-KR" altLang="en-US" sz="1100" dirty="0">
                <a:solidFill>
                  <a:schemeClr val="bg1"/>
                </a:solidFill>
              </a:rPr>
            </a:br>
            <a:r>
              <a:rPr lang="ko-KR" altLang="en-US" sz="1100" dirty="0">
                <a:solidFill>
                  <a:schemeClr val="bg1"/>
                </a:solidFill>
              </a:rPr>
              <a:t>사업자 등록번호</a:t>
            </a:r>
            <a:r>
              <a:rPr lang="en-US" altLang="ko-KR" sz="1100" dirty="0">
                <a:solidFill>
                  <a:schemeClr val="bg1"/>
                </a:solidFill>
              </a:rPr>
              <a:t>: 211-88-92374 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r>
              <a:rPr lang="ko-KR" altLang="en-US" sz="1100" dirty="0" smtClean="0">
                <a:solidFill>
                  <a:schemeClr val="bg1"/>
                </a:solidFill>
              </a:rPr>
              <a:t>통신 판매업 신고 번호</a:t>
            </a:r>
            <a:r>
              <a:rPr lang="en-US" altLang="ko-KR" sz="1100" dirty="0">
                <a:solidFill>
                  <a:schemeClr val="bg1"/>
                </a:solidFill>
              </a:rPr>
              <a:t>: </a:t>
            </a:r>
            <a:r>
              <a:rPr lang="en-US" altLang="ko-KR" sz="1100" dirty="0" smtClean="0">
                <a:solidFill>
                  <a:schemeClr val="bg1"/>
                </a:solidFill>
              </a:rPr>
              <a:t>2019-</a:t>
            </a:r>
            <a:r>
              <a:rPr lang="ko-KR" altLang="en-US" sz="1100" dirty="0" err="1" smtClean="0">
                <a:solidFill>
                  <a:schemeClr val="bg1"/>
                </a:solidFill>
              </a:rPr>
              <a:t>대덕인재</a:t>
            </a:r>
            <a:r>
              <a:rPr lang="en-US" altLang="ko-KR" sz="1100" dirty="0" smtClean="0">
                <a:solidFill>
                  <a:schemeClr val="bg1"/>
                </a:solidFill>
              </a:rPr>
              <a:t>-</a:t>
            </a:r>
            <a:r>
              <a:rPr lang="en-US" altLang="ko-KR" sz="1100" dirty="0">
                <a:solidFill>
                  <a:schemeClr val="bg1"/>
                </a:solidFill>
              </a:rPr>
              <a:t>02615</a:t>
            </a:r>
            <a:r>
              <a:rPr lang="ko-KR" altLang="en-US" sz="1100" dirty="0">
                <a:solidFill>
                  <a:schemeClr val="bg1"/>
                </a:solidFill>
              </a:rPr>
              <a:t/>
            </a:r>
            <a:br>
              <a:rPr lang="ko-KR" altLang="en-US" sz="1100" dirty="0">
                <a:solidFill>
                  <a:schemeClr val="bg1"/>
                </a:solidFill>
              </a:rPr>
            </a:br>
            <a:r>
              <a:rPr lang="ko-KR" altLang="en-US" sz="1100" dirty="0">
                <a:solidFill>
                  <a:schemeClr val="bg1"/>
                </a:solidFill>
              </a:rPr>
              <a:t>고객센터</a:t>
            </a:r>
            <a:r>
              <a:rPr lang="en-US" altLang="ko-KR" sz="1100" dirty="0">
                <a:solidFill>
                  <a:schemeClr val="bg1"/>
                </a:solidFill>
              </a:rPr>
              <a:t>: </a:t>
            </a:r>
            <a:r>
              <a:rPr lang="en-US" altLang="ko-KR" sz="1100" dirty="0" smtClean="0">
                <a:solidFill>
                  <a:schemeClr val="bg1"/>
                </a:solidFill>
              </a:rPr>
              <a:t>042-456-7891</a:t>
            </a:r>
            <a:r>
              <a:rPr lang="ko-KR" altLang="en-US" sz="1100" dirty="0">
                <a:solidFill>
                  <a:schemeClr val="bg1"/>
                </a:solidFill>
              </a:rPr>
              <a:t/>
            </a:r>
            <a:br>
              <a:rPr lang="ko-KR" altLang="en-US" sz="1100" dirty="0">
                <a:solidFill>
                  <a:schemeClr val="bg1"/>
                </a:solidFill>
              </a:rPr>
            </a:br>
            <a:r>
              <a:rPr lang="ko-KR" altLang="en-US" sz="1100" dirty="0">
                <a:solidFill>
                  <a:schemeClr val="bg1"/>
                </a:solidFill>
              </a:rPr>
              <a:t/>
            </a:r>
            <a:br>
              <a:rPr lang="ko-KR" altLang="en-US" sz="1100" dirty="0">
                <a:solidFill>
                  <a:schemeClr val="bg1"/>
                </a:solidFill>
              </a:rPr>
            </a:br>
            <a:r>
              <a:rPr lang="en-US" altLang="ko-KR" sz="1100" dirty="0">
                <a:solidFill>
                  <a:schemeClr val="bg1"/>
                </a:solidFill>
              </a:rPr>
              <a:t>© 2019 </a:t>
            </a:r>
            <a:r>
              <a:rPr lang="en-US" altLang="ko-KR" sz="1100" dirty="0" smtClean="0">
                <a:solidFill>
                  <a:schemeClr val="bg1"/>
                </a:solidFill>
              </a:rPr>
              <a:t>Melon Plate </a:t>
            </a:r>
            <a:r>
              <a:rPr lang="en-US" altLang="ko-KR" sz="1100" dirty="0">
                <a:solidFill>
                  <a:schemeClr val="bg1"/>
                </a:solidFill>
              </a:rPr>
              <a:t>Co., Ltd. All rights reserved.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520" y="1679634"/>
            <a:ext cx="1222834" cy="873453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062" y="1668414"/>
            <a:ext cx="1222834" cy="873453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925" y="1679634"/>
            <a:ext cx="1222834" cy="873453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544" y="1665016"/>
            <a:ext cx="1222834" cy="873453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407" y="1679634"/>
            <a:ext cx="1222834" cy="873453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886234" y="1384253"/>
            <a:ext cx="2060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100" b="1" dirty="0" smtClean="0">
                <a:solidFill>
                  <a:srgbClr val="25B04C"/>
                </a:solidFill>
              </a:rPr>
              <a:t>관심 지역별 맛집 </a:t>
            </a:r>
            <a:r>
              <a:rPr lang="en-US" altLang="ko-KR" sz="1100" b="1" dirty="0" smtClean="0">
                <a:solidFill>
                  <a:srgbClr val="25B04C"/>
                </a:solidFill>
              </a:rPr>
              <a:t>BEST5</a:t>
            </a:r>
            <a:endParaRPr lang="ko-KR" altLang="en-US" sz="1100" b="1" dirty="0">
              <a:solidFill>
                <a:srgbClr val="25B04C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791890" y="1403696"/>
            <a:ext cx="717540" cy="200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rgbClr val="25B04C"/>
                </a:solidFill>
              </a:rPr>
              <a:t>더 보기</a:t>
            </a:r>
            <a:r>
              <a:rPr lang="en-US" altLang="ko-KR" sz="900" dirty="0" smtClean="0">
                <a:solidFill>
                  <a:srgbClr val="25B04C"/>
                </a:solidFill>
              </a:rPr>
              <a:t>-&gt;</a:t>
            </a:r>
            <a:endParaRPr lang="ko-KR" altLang="en-US" sz="900" dirty="0">
              <a:solidFill>
                <a:srgbClr val="25B04C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9411259" y="1757619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33" name="타원 32"/>
          <p:cNvSpPr/>
          <p:nvPr/>
        </p:nvSpPr>
        <p:spPr>
          <a:xfrm>
            <a:off x="1660213" y="140369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672976" y="1772133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 페이지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번과 같은 부분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 flipH="1">
            <a:off x="9528239" y="5760699"/>
            <a:ext cx="2395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로그인 후 보이는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메인페이지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중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하단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관심 지역별 맛집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BEST5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상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중단에 있는 부분과 동일한 부분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6253636" y="79402"/>
            <a:ext cx="19623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S-PLS-002-004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075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EAT</a:t>
              </a:r>
              <a:r>
                <a:rPr lang="ko-KR" altLang="en-US" dirty="0" smtClean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딜 </a:t>
              </a:r>
              <a:r>
                <a:rPr lang="ko-KR" altLang="en-US" dirty="0" err="1" smtClean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메인화면</a:t>
              </a:r>
              <a:endParaRPr lang="ko-KR" altLang="en-US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71736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50876" y="3775175"/>
            <a:ext cx="2258214" cy="1533867"/>
            <a:chOff x="236442" y="2064328"/>
            <a:chExt cx="3954653" cy="2479570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42" y="2064328"/>
              <a:ext cx="3954653" cy="1966947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236442" y="4031276"/>
              <a:ext cx="3954653" cy="512622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36442" y="4002773"/>
              <a:ext cx="3560927" cy="497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[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강남역</a:t>
              </a:r>
              <a:r>
                <a:rPr lang="en-US" altLang="ko-KR" sz="1400" dirty="0" smtClean="0">
                  <a:solidFill>
                    <a:schemeClr val="bg1"/>
                  </a:solidFill>
                </a:rPr>
                <a:t>] 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오스틴 </a:t>
              </a:r>
              <a:r>
                <a:rPr lang="ko-KR" altLang="en-US" sz="1400" dirty="0" err="1" smtClean="0">
                  <a:solidFill>
                    <a:schemeClr val="bg1"/>
                  </a:solidFill>
                </a:rPr>
                <a:t>강남점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2452003" y="4980086"/>
            <a:ext cx="2283734" cy="352234"/>
            <a:chOff x="-1078003" y="3465756"/>
            <a:chExt cx="3956341" cy="413927"/>
          </a:xfrm>
        </p:grpSpPr>
        <p:sp>
          <p:nvSpPr>
            <p:cNvPr id="25" name="직사각형 24"/>
            <p:cNvSpPr/>
            <p:nvPr/>
          </p:nvSpPr>
          <p:spPr>
            <a:xfrm>
              <a:off x="-1076315" y="3485717"/>
              <a:ext cx="3954653" cy="366612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-1078003" y="3465756"/>
              <a:ext cx="2814677" cy="413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[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강남역</a:t>
              </a:r>
              <a:r>
                <a:rPr lang="en-US" altLang="ko-KR" sz="1400" dirty="0" smtClean="0">
                  <a:solidFill>
                    <a:schemeClr val="bg1"/>
                  </a:solidFill>
                </a:rPr>
                <a:t>] </a:t>
              </a:r>
              <a:r>
                <a:rPr lang="ko-KR" altLang="en-US" sz="1400" dirty="0" err="1" smtClean="0">
                  <a:solidFill>
                    <a:schemeClr val="bg1"/>
                  </a:solidFill>
                </a:rPr>
                <a:t>치치엔쉬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5" name="그림 34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257" y="3775174"/>
            <a:ext cx="2282480" cy="1216755"/>
          </a:xfrm>
          <a:prstGeom prst="rect">
            <a:avLst/>
          </a:prstGeom>
        </p:spPr>
      </p:pic>
      <p:grpSp>
        <p:nvGrpSpPr>
          <p:cNvPr id="40" name="그룹 39"/>
          <p:cNvGrpSpPr/>
          <p:nvPr/>
        </p:nvGrpSpPr>
        <p:grpSpPr>
          <a:xfrm>
            <a:off x="4906357" y="4962263"/>
            <a:ext cx="2463586" cy="364459"/>
            <a:chOff x="236438" y="4031276"/>
            <a:chExt cx="4246676" cy="366612"/>
          </a:xfrm>
        </p:grpSpPr>
        <p:sp>
          <p:nvSpPr>
            <p:cNvPr id="41" name="직사각형 40"/>
            <p:cNvSpPr/>
            <p:nvPr/>
          </p:nvSpPr>
          <p:spPr>
            <a:xfrm>
              <a:off x="236441" y="4031276"/>
              <a:ext cx="3954653" cy="366612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36438" y="4063499"/>
              <a:ext cx="4246676" cy="309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[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강남역</a:t>
              </a:r>
              <a:r>
                <a:rPr lang="en-US" altLang="ko-KR" sz="1400" dirty="0" smtClean="0">
                  <a:solidFill>
                    <a:schemeClr val="bg1"/>
                  </a:solidFill>
                </a:rPr>
                <a:t>] </a:t>
              </a:r>
              <a:r>
                <a:rPr lang="ko-KR" altLang="en-US" sz="1400" dirty="0" err="1" smtClean="0">
                  <a:solidFill>
                    <a:schemeClr val="bg1"/>
                  </a:solidFill>
                </a:rPr>
                <a:t>할랄가이즈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400" dirty="0" err="1" smtClean="0">
                  <a:solidFill>
                    <a:schemeClr val="bg1"/>
                  </a:solidFill>
                </a:rPr>
                <a:t>강남점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359" y="3775175"/>
            <a:ext cx="2294178" cy="1202201"/>
          </a:xfrm>
          <a:prstGeom prst="rect">
            <a:avLst/>
          </a:prstGeom>
        </p:spPr>
      </p:pic>
      <p:grpSp>
        <p:nvGrpSpPr>
          <p:cNvPr id="44" name="그룹 43"/>
          <p:cNvGrpSpPr/>
          <p:nvPr/>
        </p:nvGrpSpPr>
        <p:grpSpPr>
          <a:xfrm>
            <a:off x="7369944" y="4962264"/>
            <a:ext cx="2328240" cy="382931"/>
            <a:chOff x="236440" y="4031276"/>
            <a:chExt cx="3954654" cy="390605"/>
          </a:xfrm>
        </p:grpSpPr>
        <p:sp>
          <p:nvSpPr>
            <p:cNvPr id="45" name="직사각형 44"/>
            <p:cNvSpPr/>
            <p:nvPr/>
          </p:nvSpPr>
          <p:spPr>
            <a:xfrm>
              <a:off x="236441" y="4031276"/>
              <a:ext cx="3954653" cy="366612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36440" y="4032991"/>
              <a:ext cx="3761792" cy="388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[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강남역</a:t>
              </a:r>
              <a:r>
                <a:rPr lang="en-US" altLang="ko-KR" sz="1400" dirty="0" smtClean="0">
                  <a:solidFill>
                    <a:schemeClr val="bg1"/>
                  </a:solidFill>
                </a:rPr>
                <a:t>] </a:t>
              </a:r>
              <a:r>
                <a:rPr lang="ko-KR" altLang="en-US" sz="1400" dirty="0" err="1" smtClean="0">
                  <a:solidFill>
                    <a:schemeClr val="bg1"/>
                  </a:solidFill>
                </a:rPr>
                <a:t>숙달돼지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400" dirty="0" err="1" smtClean="0">
                  <a:solidFill>
                    <a:schemeClr val="bg1"/>
                  </a:solidFill>
                </a:rPr>
                <a:t>강남점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7" name="그림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944" y="3767583"/>
            <a:ext cx="2328240" cy="1224346"/>
          </a:xfrm>
          <a:prstGeom prst="rect">
            <a:avLst/>
          </a:prstGeom>
        </p:spPr>
      </p:pic>
      <p:grpSp>
        <p:nvGrpSpPr>
          <p:cNvPr id="48" name="그룹 47"/>
          <p:cNvGrpSpPr/>
          <p:nvPr/>
        </p:nvGrpSpPr>
        <p:grpSpPr>
          <a:xfrm>
            <a:off x="9796590" y="4965708"/>
            <a:ext cx="2328353" cy="343334"/>
            <a:chOff x="236440" y="4031276"/>
            <a:chExt cx="3954654" cy="366612"/>
          </a:xfrm>
        </p:grpSpPr>
        <p:sp>
          <p:nvSpPr>
            <p:cNvPr id="49" name="직사각형 48"/>
            <p:cNvSpPr/>
            <p:nvPr/>
          </p:nvSpPr>
          <p:spPr>
            <a:xfrm>
              <a:off x="236441" y="4031276"/>
              <a:ext cx="3954653" cy="366612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36440" y="4063499"/>
              <a:ext cx="37234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[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강남역</a:t>
              </a:r>
              <a:r>
                <a:rPr lang="en-US" altLang="ko-KR" sz="1400" dirty="0" smtClean="0">
                  <a:solidFill>
                    <a:schemeClr val="bg1"/>
                  </a:solidFill>
                </a:rPr>
                <a:t>] 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오스틴 </a:t>
              </a:r>
              <a:r>
                <a:rPr lang="ko-KR" altLang="en-US" sz="1400" dirty="0" err="1" smtClean="0">
                  <a:solidFill>
                    <a:schemeClr val="bg1"/>
                  </a:solidFill>
                </a:rPr>
                <a:t>강남점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51" name="그림 5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591" y="3764102"/>
            <a:ext cx="2328353" cy="1224346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-27704" y="3332480"/>
            <a:ext cx="5255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u="sng" dirty="0" smtClean="0">
                <a:solidFill>
                  <a:srgbClr val="26B44E"/>
                </a:solidFill>
              </a:rPr>
              <a:t>내 관심지역 </a:t>
            </a:r>
            <a:r>
              <a:rPr lang="en-US" altLang="ko-KR" u="sng" dirty="0" smtClean="0">
                <a:solidFill>
                  <a:srgbClr val="26B44E"/>
                </a:solidFill>
              </a:rPr>
              <a:t>EAT</a:t>
            </a:r>
            <a:r>
              <a:rPr lang="ko-KR" altLang="en-US" u="sng" dirty="0" smtClean="0">
                <a:solidFill>
                  <a:srgbClr val="26B44E"/>
                </a:solidFill>
              </a:rPr>
              <a:t>딜 </a:t>
            </a:r>
            <a:r>
              <a:rPr lang="en-US" altLang="ko-KR" u="sng" dirty="0" smtClean="0">
                <a:solidFill>
                  <a:srgbClr val="26B44E"/>
                </a:solidFill>
              </a:rPr>
              <a:t>BEST5</a:t>
            </a:r>
            <a:endParaRPr lang="ko-KR" altLang="en-US" u="sng" dirty="0">
              <a:solidFill>
                <a:srgbClr val="26B44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0" y="1032629"/>
            <a:ext cx="12192000" cy="1755464"/>
            <a:chOff x="0" y="1032629"/>
            <a:chExt cx="12192000" cy="1755464"/>
          </a:xfrm>
        </p:grpSpPr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8586" y="1174522"/>
              <a:ext cx="2258999" cy="1613571"/>
            </a:xfrm>
            <a:prstGeom prst="rect">
              <a:avLst/>
            </a:prstGeom>
          </p:spPr>
        </p:pic>
        <p:sp>
          <p:nvSpPr>
            <p:cNvPr id="53" name="직사각형 52"/>
            <p:cNvSpPr/>
            <p:nvPr/>
          </p:nvSpPr>
          <p:spPr>
            <a:xfrm>
              <a:off x="0" y="1032629"/>
              <a:ext cx="12192000" cy="29404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297702" y="1106130"/>
              <a:ext cx="57081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solidFill>
                    <a:srgbClr val="25B04C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공지사항</a:t>
              </a:r>
              <a:endParaRPr lang="ko-KR" altLang="en-US" dirty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0226762" y="1106130"/>
              <a:ext cx="710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solidFill>
                    <a:srgbClr val="25B04C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마이 페이지</a:t>
              </a:r>
              <a:endParaRPr lang="ko-KR" altLang="en-US" dirty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913526" y="1106130"/>
              <a:ext cx="4904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solidFill>
                    <a:srgbClr val="25B04C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EAT</a:t>
              </a:r>
              <a:r>
                <a:rPr lang="ko-KR" altLang="en-US" sz="800" dirty="0" smtClean="0">
                  <a:solidFill>
                    <a:srgbClr val="25B04C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딜</a:t>
              </a:r>
              <a:endParaRPr lang="ko-KR" altLang="en-US" sz="800" dirty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1550984" y="1106130"/>
              <a:ext cx="57081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solidFill>
                    <a:srgbClr val="25B04C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로그아웃</a:t>
              </a:r>
              <a:endParaRPr lang="ko-KR" altLang="en-US" dirty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762232" y="1106130"/>
              <a:ext cx="57081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solidFill>
                    <a:srgbClr val="25B04C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고객센터</a:t>
              </a:r>
              <a:endParaRPr lang="ko-KR" altLang="en-US" dirty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830729" y="1106130"/>
              <a:ext cx="8265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solidFill>
                    <a:srgbClr val="25B04C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관심지역설정</a:t>
              </a:r>
              <a:endParaRPr lang="ko-KR" altLang="en-US" dirty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62" name="직선 연결선 61"/>
            <p:cNvCxnSpPr/>
            <p:nvPr/>
          </p:nvCxnSpPr>
          <p:spPr>
            <a:xfrm>
              <a:off x="0" y="2613885"/>
              <a:ext cx="12192000" cy="0"/>
            </a:xfrm>
            <a:prstGeom prst="line">
              <a:avLst/>
            </a:prstGeom>
            <a:ln>
              <a:solidFill>
                <a:srgbClr val="25B0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/>
          <p:cNvSpPr txBox="1"/>
          <p:nvPr/>
        </p:nvSpPr>
        <p:spPr>
          <a:xfrm>
            <a:off x="50876" y="5613497"/>
            <a:ext cx="5255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u="sng" dirty="0" smtClean="0">
                <a:solidFill>
                  <a:srgbClr val="26B44E"/>
                </a:solidFill>
              </a:rPr>
              <a:t>진행중 </a:t>
            </a:r>
            <a:r>
              <a:rPr lang="en-US" altLang="ko-KR" u="sng" dirty="0" smtClean="0">
                <a:solidFill>
                  <a:srgbClr val="26B44E"/>
                </a:solidFill>
              </a:rPr>
              <a:t>EAT</a:t>
            </a:r>
            <a:r>
              <a:rPr lang="ko-KR" altLang="en-US" u="sng" dirty="0" smtClean="0">
                <a:solidFill>
                  <a:srgbClr val="26B44E"/>
                </a:solidFill>
              </a:rPr>
              <a:t>딜   </a:t>
            </a:r>
            <a:endParaRPr lang="ko-KR" altLang="en-US" u="sng" dirty="0">
              <a:solidFill>
                <a:srgbClr val="26B44E"/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465"/>
          <a:stretch/>
        </p:blipFill>
        <p:spPr>
          <a:xfrm>
            <a:off x="1300837" y="6094954"/>
            <a:ext cx="3954654" cy="1190690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995"/>
          <a:stretch/>
        </p:blipFill>
        <p:spPr>
          <a:xfrm>
            <a:off x="6092874" y="6094954"/>
            <a:ext cx="3954766" cy="11999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13526" y="1501269"/>
            <a:ext cx="2921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잇딜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메인페이지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7~9</a:t>
            </a:r>
          </a:p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번 페이지에서 전체 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4328777" y="2904687"/>
            <a:ext cx="2906058" cy="275573"/>
            <a:chOff x="6744929" y="2919134"/>
            <a:chExt cx="2906058" cy="275573"/>
          </a:xfrm>
          <a:solidFill>
            <a:schemeClr val="bg1"/>
          </a:solidFill>
        </p:grpSpPr>
        <p:sp>
          <p:nvSpPr>
            <p:cNvPr id="66" name="직사각형 65"/>
            <p:cNvSpPr/>
            <p:nvPr/>
          </p:nvSpPr>
          <p:spPr>
            <a:xfrm>
              <a:off x="8974582" y="2919134"/>
              <a:ext cx="676405" cy="275573"/>
            </a:xfrm>
            <a:prstGeom prst="rect">
              <a:avLst/>
            </a:prstGeom>
            <a:grpFill/>
            <a:ln>
              <a:solidFill>
                <a:srgbClr val="25B0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검색</a:t>
              </a:r>
              <a:endPara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6744929" y="2919134"/>
              <a:ext cx="2167003" cy="275573"/>
            </a:xfrm>
            <a:prstGeom prst="rect">
              <a:avLst/>
            </a:prstGeom>
            <a:grpFill/>
            <a:ln>
              <a:solidFill>
                <a:srgbClr val="25B0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검색하실 내용을 입력해주세요 </a:t>
              </a:r>
              <a:r>
                <a:rPr lang="ko-KR" altLang="en-US" sz="1400" dirty="0">
                  <a:solidFill>
                    <a:schemeClr val="bg2">
                      <a:lumMod val="90000"/>
                    </a:schemeClr>
                  </a:solidFill>
                </a:rPr>
                <a:t>▼</a:t>
              </a:r>
              <a:endParaRPr lang="ko-KR" altLang="en-US" sz="900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sp>
        <p:nvSpPr>
          <p:cNvPr id="70" name="직사각형 69"/>
          <p:cNvSpPr/>
          <p:nvPr/>
        </p:nvSpPr>
        <p:spPr>
          <a:xfrm>
            <a:off x="10792231" y="125255"/>
            <a:ext cx="840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03.25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3986866" y="2914628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71" name="타원 70"/>
          <p:cNvSpPr/>
          <p:nvPr/>
        </p:nvSpPr>
        <p:spPr>
          <a:xfrm>
            <a:off x="2850339" y="3391992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72" name="타원 71"/>
          <p:cNvSpPr/>
          <p:nvPr/>
        </p:nvSpPr>
        <p:spPr>
          <a:xfrm>
            <a:off x="1571516" y="5663094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6280085" y="79402"/>
            <a:ext cx="19094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S-PLS-003-001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2067246" y="596684"/>
            <a:ext cx="5102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공통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]EAT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딜을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클릭했을때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나오는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메인화면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상단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365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71736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03239" y="3257964"/>
            <a:ext cx="3954654" cy="366612"/>
            <a:chOff x="236440" y="4031276"/>
            <a:chExt cx="3954654" cy="366612"/>
          </a:xfrm>
        </p:grpSpPr>
        <p:sp>
          <p:nvSpPr>
            <p:cNvPr id="24" name="직사각형 23"/>
            <p:cNvSpPr/>
            <p:nvPr/>
          </p:nvSpPr>
          <p:spPr>
            <a:xfrm>
              <a:off x="236441" y="4031276"/>
              <a:ext cx="3954653" cy="366612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36440" y="4063499"/>
              <a:ext cx="23078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[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강남역</a:t>
              </a:r>
              <a:r>
                <a:rPr lang="en-US" altLang="ko-KR" sz="1400" dirty="0" smtClean="0">
                  <a:solidFill>
                    <a:schemeClr val="bg1"/>
                  </a:solidFill>
                </a:rPr>
                <a:t>] </a:t>
              </a:r>
              <a:r>
                <a:rPr lang="ko-KR" altLang="en-US" sz="1400" dirty="0" err="1" smtClean="0">
                  <a:solidFill>
                    <a:schemeClr val="bg1"/>
                  </a:solidFill>
                </a:rPr>
                <a:t>숙달돼지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400" dirty="0" err="1" smtClean="0">
                  <a:solidFill>
                    <a:schemeClr val="bg1"/>
                  </a:solidFill>
                </a:rPr>
                <a:t>강남점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984297" y="3276436"/>
            <a:ext cx="3954654" cy="366612"/>
            <a:chOff x="236440" y="4031276"/>
            <a:chExt cx="3954654" cy="366612"/>
          </a:xfrm>
        </p:grpSpPr>
        <p:sp>
          <p:nvSpPr>
            <p:cNvPr id="28" name="직사각형 27"/>
            <p:cNvSpPr/>
            <p:nvPr/>
          </p:nvSpPr>
          <p:spPr>
            <a:xfrm>
              <a:off x="236441" y="4031276"/>
              <a:ext cx="3954653" cy="366612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36440" y="4063499"/>
              <a:ext cx="20730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[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강남역</a:t>
              </a:r>
              <a:r>
                <a:rPr lang="en-US" altLang="ko-KR" sz="1400" dirty="0" smtClean="0">
                  <a:solidFill>
                    <a:schemeClr val="bg1"/>
                  </a:solidFill>
                </a:rPr>
                <a:t>] 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오스틴 </a:t>
              </a:r>
              <a:r>
                <a:rPr lang="ko-KR" altLang="en-US" sz="1400" dirty="0" err="1" smtClean="0">
                  <a:solidFill>
                    <a:schemeClr val="bg1"/>
                  </a:solidFill>
                </a:rPr>
                <a:t>강남점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39" y="1343087"/>
            <a:ext cx="3954654" cy="1966948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297" y="1325600"/>
            <a:ext cx="3954766" cy="1966948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703239" y="5742319"/>
            <a:ext cx="3954654" cy="366612"/>
            <a:chOff x="236440" y="4031276"/>
            <a:chExt cx="3954654" cy="366612"/>
          </a:xfrm>
        </p:grpSpPr>
        <p:sp>
          <p:nvSpPr>
            <p:cNvPr id="33" name="직사각형 32"/>
            <p:cNvSpPr/>
            <p:nvPr/>
          </p:nvSpPr>
          <p:spPr>
            <a:xfrm>
              <a:off x="236441" y="4031276"/>
              <a:ext cx="3954653" cy="366612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6440" y="4063499"/>
              <a:ext cx="30651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[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강남역</a:t>
              </a:r>
              <a:r>
                <a:rPr lang="en-US" altLang="ko-KR" sz="1400" dirty="0" smtClean="0">
                  <a:solidFill>
                    <a:schemeClr val="bg1"/>
                  </a:solidFill>
                </a:rPr>
                <a:t>] </a:t>
              </a:r>
              <a:r>
                <a:rPr lang="ko-KR" altLang="en-US" sz="1400" dirty="0" err="1" smtClean="0">
                  <a:solidFill>
                    <a:schemeClr val="bg1"/>
                  </a:solidFill>
                </a:rPr>
                <a:t>할랄가이즈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400" dirty="0" err="1" smtClean="0">
                  <a:solidFill>
                    <a:schemeClr val="bg1"/>
                  </a:solidFill>
                </a:rPr>
                <a:t>강남점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 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4984297" y="5749885"/>
            <a:ext cx="3954654" cy="366612"/>
            <a:chOff x="236440" y="4031276"/>
            <a:chExt cx="3954654" cy="366612"/>
          </a:xfrm>
        </p:grpSpPr>
        <p:sp>
          <p:nvSpPr>
            <p:cNvPr id="36" name="직사각형 35"/>
            <p:cNvSpPr/>
            <p:nvPr/>
          </p:nvSpPr>
          <p:spPr>
            <a:xfrm>
              <a:off x="236441" y="4031276"/>
              <a:ext cx="3954653" cy="366612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36440" y="4063499"/>
              <a:ext cx="31252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[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강남역</a:t>
              </a:r>
              <a:r>
                <a:rPr lang="en-US" altLang="ko-KR" sz="1400" dirty="0" smtClean="0">
                  <a:solidFill>
                    <a:schemeClr val="bg1"/>
                  </a:solidFill>
                </a:rPr>
                <a:t>] </a:t>
              </a:r>
              <a:r>
                <a:rPr lang="ko-KR" altLang="en-US" sz="1400" dirty="0" err="1" smtClean="0">
                  <a:solidFill>
                    <a:schemeClr val="bg1"/>
                  </a:solidFill>
                </a:rPr>
                <a:t>낙원타코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 강남역점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39" y="3811217"/>
            <a:ext cx="3954654" cy="1931101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734" y="3818783"/>
            <a:ext cx="3945780" cy="1931101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744"/>
          <a:stretch/>
        </p:blipFill>
        <p:spPr>
          <a:xfrm>
            <a:off x="703239" y="6346183"/>
            <a:ext cx="3954654" cy="516435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214"/>
          <a:stretch/>
        </p:blipFill>
        <p:spPr>
          <a:xfrm>
            <a:off x="4979208" y="6355419"/>
            <a:ext cx="3954766" cy="507199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10792231" y="125255"/>
            <a:ext cx="840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03.25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978322" y="604577"/>
            <a:ext cx="5102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공통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]EAT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딜을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클릭했을때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나오는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메인화면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중단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83198" y="88694"/>
            <a:ext cx="1829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메인화면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280085" y="79402"/>
            <a:ext cx="19094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S-PLS-003-001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633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71736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215407" y="3950925"/>
            <a:ext cx="5171441" cy="471055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26B44E"/>
                </a:solidFill>
              </a:rPr>
              <a:t>더 보기 </a:t>
            </a:r>
            <a:r>
              <a:rPr lang="ko-KR" altLang="en-US" dirty="0">
                <a:solidFill>
                  <a:srgbClr val="26B44E"/>
                </a:solidFill>
              </a:rPr>
              <a:t>▼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703239" y="3257964"/>
            <a:ext cx="3954654" cy="366612"/>
            <a:chOff x="236440" y="4031276"/>
            <a:chExt cx="3954654" cy="366612"/>
          </a:xfrm>
        </p:grpSpPr>
        <p:sp>
          <p:nvSpPr>
            <p:cNvPr id="28" name="직사각형 27"/>
            <p:cNvSpPr/>
            <p:nvPr/>
          </p:nvSpPr>
          <p:spPr>
            <a:xfrm>
              <a:off x="236441" y="4031276"/>
              <a:ext cx="3954653" cy="366612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36440" y="4063499"/>
              <a:ext cx="23078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[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강남역</a:t>
              </a:r>
              <a:r>
                <a:rPr lang="en-US" altLang="ko-KR" sz="1400" dirty="0" smtClean="0">
                  <a:solidFill>
                    <a:schemeClr val="bg1"/>
                  </a:solidFill>
                </a:rPr>
                <a:t>] </a:t>
              </a:r>
              <a:r>
                <a:rPr lang="ko-KR" altLang="en-US" sz="1400" dirty="0" err="1" smtClean="0">
                  <a:solidFill>
                    <a:schemeClr val="bg1"/>
                  </a:solidFill>
                </a:rPr>
                <a:t>숙달돼지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400" dirty="0" err="1" smtClean="0">
                  <a:solidFill>
                    <a:schemeClr val="bg1"/>
                  </a:solidFill>
                </a:rPr>
                <a:t>강남점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984297" y="3276436"/>
            <a:ext cx="3954654" cy="366612"/>
            <a:chOff x="236440" y="4031276"/>
            <a:chExt cx="3954654" cy="366612"/>
          </a:xfrm>
        </p:grpSpPr>
        <p:sp>
          <p:nvSpPr>
            <p:cNvPr id="31" name="직사각형 30"/>
            <p:cNvSpPr/>
            <p:nvPr/>
          </p:nvSpPr>
          <p:spPr>
            <a:xfrm>
              <a:off x="236441" y="4031276"/>
              <a:ext cx="3954653" cy="366612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36440" y="4063499"/>
              <a:ext cx="20730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[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강남역</a:t>
              </a:r>
              <a:r>
                <a:rPr lang="en-US" altLang="ko-KR" sz="1400" dirty="0" smtClean="0">
                  <a:solidFill>
                    <a:schemeClr val="bg1"/>
                  </a:solidFill>
                </a:rPr>
                <a:t>] 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오스틴 </a:t>
              </a:r>
              <a:r>
                <a:rPr lang="ko-KR" altLang="en-US" sz="1400" dirty="0" err="1" smtClean="0">
                  <a:solidFill>
                    <a:schemeClr val="bg1"/>
                  </a:solidFill>
                </a:rPr>
                <a:t>강남점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39" y="1343087"/>
            <a:ext cx="3954654" cy="196694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297" y="1325600"/>
            <a:ext cx="3954766" cy="1966948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10792231" y="125255"/>
            <a:ext cx="840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03.25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731991" y="4061298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</a:p>
        </p:txBody>
      </p:sp>
      <p:sp>
        <p:nvSpPr>
          <p:cNvPr id="40" name="타원 39"/>
          <p:cNvSpPr/>
          <p:nvPr/>
        </p:nvSpPr>
        <p:spPr>
          <a:xfrm>
            <a:off x="9411259" y="1757619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41" name="타원 40"/>
          <p:cNvSpPr/>
          <p:nvPr/>
        </p:nvSpPr>
        <p:spPr>
          <a:xfrm>
            <a:off x="9409372" y="216280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42" name="타원 41"/>
          <p:cNvSpPr/>
          <p:nvPr/>
        </p:nvSpPr>
        <p:spPr>
          <a:xfrm>
            <a:off x="9409373" y="2593263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9409371" y="304584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9409370" y="3545829"/>
            <a:ext cx="250307" cy="237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672976" y="1772133"/>
            <a:ext cx="2476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검색필드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히스토리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기능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672976" y="2136469"/>
            <a:ext cx="2476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이용자의 관심 지역 기반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BEST EAT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출력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672976" y="2596419"/>
            <a:ext cx="2476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현재 판매중인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딜을 출력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기본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개씩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674399" y="2997306"/>
            <a:ext cx="2476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해당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딜의 지역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상호명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사진 출력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659677" y="3551919"/>
            <a:ext cx="2476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더보기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버튼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클릭시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개씩 추가로 출력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327778" y="3334588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 flipH="1">
            <a:off x="9528239" y="5760699"/>
            <a:ext cx="23958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페이지 우측 상단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딜을 누르면 출력되는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딜의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메인페이지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검색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관심 지역 기반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BEST 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진행중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딜을 확인 가능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1978322" y="604577"/>
            <a:ext cx="5102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공통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]EAT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딜을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클릭했을때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나오는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메인화면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하단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183198" y="88694"/>
            <a:ext cx="1829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메인화면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280085" y="79402"/>
            <a:ext cx="19094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S-PLS-003-001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956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71736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6505359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90586" y="1106130"/>
            <a:ext cx="701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 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53659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37811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36340" y="1106130"/>
            <a:ext cx="81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관심지역설정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30" y="2831281"/>
            <a:ext cx="6348812" cy="2205417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645930" y="5102632"/>
            <a:ext cx="6348811" cy="1148542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100" dirty="0" smtClean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/>
            </a:r>
            <a:br>
              <a:rPr lang="ko-KR" altLang="en-US" sz="1100" dirty="0">
                <a:solidFill>
                  <a:schemeClr val="tx1"/>
                </a:solidFill>
              </a:rPr>
            </a:b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396877" y="1821476"/>
            <a:ext cx="26644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잇딜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클릭시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출력되는 </a:t>
            </a:r>
            <a:endParaRPr lang="en-US" altLang="ko-KR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상세페이지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10~12</a:t>
            </a:r>
          </a:p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12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페이지에서 전체 설명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787236" y="5185756"/>
            <a:ext cx="6149104" cy="1238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50" dirty="0"/>
          </a:p>
          <a:p>
            <a:r>
              <a:rPr lang="en-US" altLang="ko-KR" sz="1050" dirty="0" smtClean="0"/>
              <a:t>[</a:t>
            </a:r>
            <a:r>
              <a:rPr lang="ko-KR" altLang="en-US" sz="1050" dirty="0"/>
              <a:t>강남역</a:t>
            </a:r>
            <a:r>
              <a:rPr lang="en-US" altLang="ko-KR" sz="1050" dirty="0"/>
              <a:t>] </a:t>
            </a:r>
            <a:r>
              <a:rPr lang="ko-KR" altLang="en-US" sz="1050" dirty="0" err="1"/>
              <a:t>낙원타코</a:t>
            </a:r>
            <a:r>
              <a:rPr lang="ko-KR" altLang="en-US" sz="1050" dirty="0"/>
              <a:t> 강남역점</a:t>
            </a:r>
            <a:endParaRPr lang="en-US" altLang="ko-KR" sz="1050" dirty="0"/>
          </a:p>
          <a:p>
            <a:r>
              <a:rPr lang="ko-KR" altLang="en-US" sz="1050" dirty="0"/>
              <a:t>낙원 </a:t>
            </a:r>
            <a:r>
              <a:rPr lang="ko-KR" altLang="en-US" sz="1050" dirty="0" err="1"/>
              <a:t>파히타콤보</a:t>
            </a:r>
            <a:endParaRPr lang="ko-KR" altLang="en-US" sz="1050" dirty="0"/>
          </a:p>
          <a:p>
            <a:r>
              <a:rPr lang="ko-KR" altLang="en-US" sz="1050" b="1" dirty="0"/>
              <a:t>사용 기간 </a:t>
            </a:r>
            <a:r>
              <a:rPr lang="en-US" altLang="ko-KR" sz="1050" b="1" dirty="0"/>
              <a:t>: 2019-03-01 ~ 2019-03-31</a:t>
            </a:r>
          </a:p>
          <a:p>
            <a:pPr algn="r"/>
            <a:r>
              <a:rPr lang="ko-KR" altLang="en-US" sz="1100" strike="sngStrike" dirty="0"/>
              <a:t>₩</a:t>
            </a:r>
            <a:r>
              <a:rPr lang="en-US" altLang="ko-KR" sz="1100" strike="sngStrike" dirty="0"/>
              <a:t>41,700</a:t>
            </a:r>
          </a:p>
          <a:p>
            <a:pPr algn="r"/>
            <a:r>
              <a:rPr lang="en-US" altLang="ko-KR" sz="1100" b="1" dirty="0"/>
              <a:t>15%</a:t>
            </a:r>
            <a:r>
              <a:rPr lang="ko-KR" altLang="en-US" sz="1100" dirty="0"/>
              <a:t> ₩</a:t>
            </a:r>
            <a:r>
              <a:rPr lang="en-US" altLang="ko-KR" sz="1100" b="1" dirty="0"/>
              <a:t>35,400</a:t>
            </a:r>
            <a:endParaRPr lang="ko-KR" altLang="en-US" sz="1100" dirty="0"/>
          </a:p>
          <a:p>
            <a:endParaRPr lang="ko-KR" altLang="en-US" sz="1050" dirty="0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10788224" y="125255"/>
            <a:ext cx="848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03.26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282819" y="5676903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6260849" y="79402"/>
            <a:ext cx="19479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S-PLS-003-002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146329" y="595770"/>
            <a:ext cx="5471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공통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딜을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클릭했을때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나오는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메인화면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상단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183198" y="88694"/>
            <a:ext cx="1829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상세화면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469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71736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20488" y="854497"/>
            <a:ext cx="5702530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100" dirty="0"/>
          </a:p>
          <a:p>
            <a:r>
              <a:rPr lang="ko-KR" altLang="en-US" sz="1100" b="1" dirty="0"/>
              <a:t>식당 소개</a:t>
            </a:r>
          </a:p>
          <a:p>
            <a:r>
              <a:rPr lang="ko-KR" altLang="en-US" sz="1100" dirty="0"/>
              <a:t>조금 더 친숙하게 멕시칸 음식을 맛볼 수 있도록 준비했습니다</a:t>
            </a:r>
            <a:r>
              <a:rPr lang="en-US" altLang="ko-KR" sz="1100" dirty="0"/>
              <a:t>. 10</a:t>
            </a:r>
            <a:r>
              <a:rPr lang="ko-KR" altLang="en-US" sz="1100" dirty="0"/>
              <a:t>가지 이상의 다양한 소스가 </a:t>
            </a:r>
            <a:r>
              <a:rPr lang="ko-KR" altLang="en-US" sz="1100" dirty="0" err="1"/>
              <a:t>어울어진</a:t>
            </a:r>
            <a:r>
              <a:rPr lang="ko-KR" altLang="en-US" sz="1100" dirty="0"/>
              <a:t> 낙원타코만의 멕시칸음식과 그에 걸맞는 다양한 음료들이 준비되어 </a:t>
            </a:r>
            <a:r>
              <a:rPr lang="ko-KR" altLang="en-US" sz="1100" dirty="0" smtClean="0"/>
              <a:t>있습니다</a:t>
            </a:r>
            <a:endParaRPr lang="en-US" altLang="ko-KR" sz="1100" dirty="0" smtClean="0"/>
          </a:p>
          <a:p>
            <a:endParaRPr lang="ko-KR" altLang="en-US" sz="1100" dirty="0"/>
          </a:p>
          <a:p>
            <a:r>
              <a:rPr lang="ko-KR" altLang="en-US" sz="1100" b="1" dirty="0"/>
              <a:t>메뉴 소개</a:t>
            </a:r>
          </a:p>
          <a:p>
            <a:r>
              <a:rPr lang="ko-KR" altLang="en-US" sz="1100" dirty="0" err="1"/>
              <a:t>파히타</a:t>
            </a:r>
            <a:r>
              <a:rPr lang="ko-KR" altLang="en-US" sz="1100" dirty="0"/>
              <a:t> </a:t>
            </a:r>
            <a:r>
              <a:rPr lang="en-US" altLang="ko-KR" sz="1100" dirty="0"/>
              <a:t>+ </a:t>
            </a:r>
            <a:r>
              <a:rPr lang="ko-KR" altLang="en-US" sz="1100" dirty="0"/>
              <a:t>탄산</a:t>
            </a:r>
            <a:r>
              <a:rPr lang="en-US" altLang="ko-KR" sz="1100" dirty="0"/>
              <a:t>2</a:t>
            </a:r>
            <a:r>
              <a:rPr lang="ko-KR" altLang="en-US" sz="1100" dirty="0"/>
              <a:t>잔</a:t>
            </a:r>
            <a:r>
              <a:rPr lang="en-US" altLang="ko-KR" sz="1100" dirty="0"/>
              <a:t>(</a:t>
            </a:r>
            <a:r>
              <a:rPr lang="ko-KR" altLang="en-US" sz="1100" dirty="0"/>
              <a:t>콜라</a:t>
            </a:r>
            <a:r>
              <a:rPr lang="en-US" altLang="ko-KR" sz="1100" dirty="0"/>
              <a:t>,</a:t>
            </a:r>
            <a:r>
              <a:rPr lang="ko-KR" altLang="en-US" sz="1100" dirty="0"/>
              <a:t>사이다</a:t>
            </a:r>
            <a:r>
              <a:rPr lang="en-US" altLang="ko-KR" sz="1100" dirty="0"/>
              <a:t>,</a:t>
            </a:r>
            <a:r>
              <a:rPr lang="ko-KR" altLang="en-US" sz="1100" dirty="0" err="1"/>
              <a:t>환타</a:t>
            </a:r>
            <a:r>
              <a:rPr lang="ko-KR" altLang="en-US" sz="1100" dirty="0"/>
              <a:t> 선택가능</a:t>
            </a:r>
            <a:r>
              <a:rPr lang="en-US" altLang="ko-KR" sz="1100" dirty="0"/>
              <a:t>)</a:t>
            </a:r>
          </a:p>
          <a:p>
            <a:r>
              <a:rPr lang="ko-KR" altLang="en-US" sz="1100" dirty="0" err="1"/>
              <a:t>강남위크기념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낙원타코의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인기메뉴인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낙원파히타와</a:t>
            </a:r>
            <a:r>
              <a:rPr lang="ko-KR" altLang="en-US" sz="1100" dirty="0"/>
              <a:t> 탄산음료 </a:t>
            </a:r>
            <a:r>
              <a:rPr lang="en-US" altLang="ko-KR" sz="1100" dirty="0"/>
              <a:t>2</a:t>
            </a:r>
            <a:r>
              <a:rPr lang="ko-KR" altLang="en-US" sz="1100" dirty="0"/>
              <a:t>잔이 구성된 망고플레이트만을 위한 </a:t>
            </a:r>
            <a:r>
              <a:rPr lang="ko-KR" altLang="en-US" sz="1100" dirty="0" err="1"/>
              <a:t>콤보메뉴</a:t>
            </a:r>
            <a:r>
              <a:rPr lang="ko-KR" altLang="en-US" sz="1100" dirty="0"/>
              <a:t> 인기메뉴 </a:t>
            </a:r>
            <a:r>
              <a:rPr lang="ko-KR" altLang="en-US" sz="1100" dirty="0" err="1"/>
              <a:t>파히타를</a:t>
            </a:r>
            <a:r>
              <a:rPr lang="ko-KR" altLang="en-US" sz="1100" dirty="0"/>
              <a:t> 좀 더 저렴한 가격에 </a:t>
            </a:r>
            <a:r>
              <a:rPr lang="ko-KR" altLang="en-US" sz="1100" dirty="0" err="1"/>
              <a:t>드셔볼</a:t>
            </a:r>
            <a:r>
              <a:rPr lang="ko-KR" altLang="en-US" sz="1100" dirty="0"/>
              <a:t> 수 있는 기회 놓치지 마세요</a:t>
            </a:r>
            <a:r>
              <a:rPr lang="en-US" altLang="ko-KR" sz="1100" dirty="0" smtClean="0"/>
              <a:t>.</a:t>
            </a:r>
          </a:p>
          <a:p>
            <a:endParaRPr lang="en-US" altLang="ko-KR" sz="1100" dirty="0"/>
          </a:p>
          <a:p>
            <a:r>
              <a:rPr lang="en-US" altLang="ko-KR" sz="1100" b="1" dirty="0"/>
              <a:t>※ </a:t>
            </a:r>
            <a:r>
              <a:rPr lang="ko-KR" altLang="en-US" sz="1100" b="1" dirty="0"/>
              <a:t>유의사항 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꼭</a:t>
            </a:r>
            <a:r>
              <a:rPr lang="en-US" altLang="ko-KR" sz="1100" b="1" dirty="0"/>
              <a:t>! </a:t>
            </a:r>
            <a:r>
              <a:rPr lang="ko-KR" altLang="en-US" sz="1100" b="1" dirty="0"/>
              <a:t>확인해주세요</a:t>
            </a:r>
            <a:r>
              <a:rPr lang="en-US" altLang="ko-KR" sz="1100" b="1" dirty="0"/>
              <a:t>)</a:t>
            </a:r>
          </a:p>
          <a:p>
            <a:r>
              <a:rPr lang="ko-KR" altLang="en-US" sz="1100" dirty="0"/>
              <a:t>사용 기간</a:t>
            </a:r>
            <a:r>
              <a:rPr lang="en-US" altLang="ko-KR" sz="1100" dirty="0"/>
              <a:t>: 2019.03.01 ~ 2019.03.31</a:t>
            </a:r>
          </a:p>
          <a:p>
            <a:r>
              <a:rPr lang="ko-KR" altLang="en-US" sz="1100" dirty="0"/>
              <a:t>옵션 당 </a:t>
            </a:r>
            <a:r>
              <a:rPr lang="en-US" altLang="ko-KR" sz="1100" dirty="0"/>
              <a:t>1</a:t>
            </a:r>
            <a:r>
              <a:rPr lang="ko-KR" altLang="en-US" sz="1100" dirty="0"/>
              <a:t>인 </a:t>
            </a:r>
            <a:r>
              <a:rPr lang="en-US" altLang="ko-KR" sz="1100" dirty="0"/>
              <a:t>1</a:t>
            </a:r>
            <a:r>
              <a:rPr lang="ko-KR" altLang="en-US" sz="1100" dirty="0"/>
              <a:t>매만 구매 가능합니다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테이블 당 </a:t>
            </a:r>
            <a:r>
              <a:rPr lang="en-US" altLang="ko-KR" sz="1100" dirty="0"/>
              <a:t>1</a:t>
            </a:r>
            <a:r>
              <a:rPr lang="ko-KR" altLang="en-US" sz="1100" dirty="0"/>
              <a:t>매만 사용 가능합니다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구매 전 전용 지점을 꼭 확인해주세요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다른 쿠폰 및 딜과 중복 사용 불가합니다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양도 및 재판매 불가합니다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방문 전 영업시간 및 휴무일 확인을 부탁드립니다</a:t>
            </a:r>
            <a:r>
              <a:rPr lang="en-US" altLang="ko-KR" sz="1100" dirty="0" smtClean="0"/>
              <a:t>.</a:t>
            </a:r>
          </a:p>
          <a:p>
            <a:endParaRPr lang="en-US" altLang="ko-KR" sz="1100" dirty="0"/>
          </a:p>
          <a:p>
            <a:r>
              <a:rPr lang="en-US" altLang="ko-KR" sz="1100" b="1" dirty="0"/>
              <a:t>※ </a:t>
            </a:r>
            <a:r>
              <a:rPr lang="ko-KR" altLang="en-US" sz="1100" b="1" dirty="0"/>
              <a:t>사용 방법</a:t>
            </a:r>
          </a:p>
          <a:p>
            <a:r>
              <a:rPr lang="ko-KR" altLang="en-US" sz="1100" dirty="0"/>
              <a:t>구매하신 </a:t>
            </a:r>
            <a:r>
              <a:rPr lang="en-US" altLang="ko-KR" sz="1100" dirty="0"/>
              <a:t>EAT</a:t>
            </a:r>
            <a:r>
              <a:rPr lang="ko-KR" altLang="en-US" sz="1100" dirty="0"/>
              <a:t>딜은 최신 버전 앱에서만 사용 가능합니다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결제 시 망고플레이트 앱 </a:t>
            </a:r>
            <a:r>
              <a:rPr lang="en-US" altLang="ko-KR" sz="1100" dirty="0"/>
              <a:t>&gt; </a:t>
            </a:r>
            <a:r>
              <a:rPr lang="ko-KR" altLang="en-US" sz="1100" dirty="0" err="1"/>
              <a:t>내정보</a:t>
            </a:r>
            <a:r>
              <a:rPr lang="ko-KR" altLang="en-US" sz="1100" dirty="0"/>
              <a:t> </a:t>
            </a:r>
            <a:r>
              <a:rPr lang="en-US" altLang="ko-KR" sz="1100" dirty="0"/>
              <a:t>&gt; </a:t>
            </a:r>
            <a:r>
              <a:rPr lang="ko-KR" altLang="en-US" sz="1100" dirty="0"/>
              <a:t>구매한 </a:t>
            </a:r>
            <a:r>
              <a:rPr lang="en-US" altLang="ko-KR" sz="1100" dirty="0"/>
              <a:t>EAT</a:t>
            </a:r>
            <a:r>
              <a:rPr lang="ko-KR" altLang="en-US" sz="1100" dirty="0"/>
              <a:t>딜을 선택하여 매장에 비치된 </a:t>
            </a:r>
            <a:r>
              <a:rPr lang="en-US" altLang="ko-KR" sz="1100" dirty="0"/>
              <a:t>QR</a:t>
            </a:r>
            <a:r>
              <a:rPr lang="ko-KR" altLang="en-US" sz="1100" dirty="0"/>
              <a:t>코드를 스캔합니다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QR</a:t>
            </a:r>
            <a:r>
              <a:rPr lang="ko-KR" altLang="en-US" sz="1100" dirty="0"/>
              <a:t>코드 스캔이 불가능할 시 매장 직원에게 화면 하단 </a:t>
            </a:r>
            <a:r>
              <a:rPr lang="en-US" altLang="ko-KR" sz="1100" dirty="0"/>
              <a:t>12</a:t>
            </a:r>
            <a:r>
              <a:rPr lang="ko-KR" altLang="en-US" sz="1100" dirty="0"/>
              <a:t>자리 숫자 코드를 보여주세요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사용 처리가 완료된 </a:t>
            </a:r>
            <a:r>
              <a:rPr lang="en-US" altLang="ko-KR" sz="1100" dirty="0"/>
              <a:t>EAT</a:t>
            </a:r>
            <a:r>
              <a:rPr lang="ko-KR" altLang="en-US" sz="1100" dirty="0"/>
              <a:t>딜은 재사용 및 환불 불가합니다</a:t>
            </a:r>
            <a:r>
              <a:rPr lang="en-US" altLang="ko-KR" sz="1100" dirty="0" smtClean="0"/>
              <a:t>.</a:t>
            </a:r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b="1" dirty="0"/>
              <a:t>※ </a:t>
            </a:r>
            <a:r>
              <a:rPr lang="ko-KR" altLang="en-US" sz="1100" b="1" dirty="0"/>
              <a:t>환불 규정</a:t>
            </a:r>
          </a:p>
          <a:p>
            <a:r>
              <a:rPr lang="ko-KR" altLang="en-US" sz="1100" dirty="0"/>
              <a:t>상품 사용 기간 내 환불 요청에 한해 구매 금액 전액 환불</a:t>
            </a:r>
            <a:r>
              <a:rPr lang="en-US" altLang="ko-KR" sz="1100" dirty="0"/>
              <a:t>, </a:t>
            </a:r>
            <a:r>
              <a:rPr lang="ko-KR" altLang="en-US" sz="1100" dirty="0"/>
              <a:t>상품 사용 기간 이후 환불 요청 건은 수수료 </a:t>
            </a:r>
            <a:r>
              <a:rPr lang="en-US" altLang="ko-KR" sz="1100" dirty="0"/>
              <a:t>10%</a:t>
            </a:r>
            <a:r>
              <a:rPr lang="ko-KR" altLang="en-US" sz="1100" dirty="0"/>
              <a:t>를 제외한 금액 환불을 원칙으로 합니다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</p:txBody>
      </p:sp>
      <p:sp>
        <p:nvSpPr>
          <p:cNvPr id="30" name="직사각형 29"/>
          <p:cNvSpPr/>
          <p:nvPr/>
        </p:nvSpPr>
        <p:spPr>
          <a:xfrm>
            <a:off x="10788224" y="125255"/>
            <a:ext cx="848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03.26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570181" y="110849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146329" y="595770"/>
            <a:ext cx="5471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공통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딜을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클릭했을때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나오는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메인화면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중단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83198" y="88694"/>
            <a:ext cx="1829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상세화면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260849" y="79402"/>
            <a:ext cx="19479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S-PLS-003-002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464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71736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69868" y="1205343"/>
            <a:ext cx="509570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환불 기간 연장은 불가합니다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구매 후 </a:t>
            </a:r>
            <a:r>
              <a:rPr lang="en-US" altLang="ko-KR" sz="1100" dirty="0"/>
              <a:t>93</a:t>
            </a:r>
            <a:r>
              <a:rPr lang="ko-KR" altLang="en-US" sz="1100" dirty="0"/>
              <a:t>일 이내 환불 요청</a:t>
            </a:r>
            <a:r>
              <a:rPr lang="en-US" altLang="ko-KR" sz="1100" dirty="0"/>
              <a:t>: 100% </a:t>
            </a:r>
            <a:r>
              <a:rPr lang="ko-KR" altLang="en-US" sz="1100" dirty="0"/>
              <a:t>환불</a:t>
            </a:r>
          </a:p>
          <a:p>
            <a:r>
              <a:rPr lang="ko-KR" altLang="en-US" sz="1100" dirty="0"/>
              <a:t>구매 후 </a:t>
            </a:r>
            <a:r>
              <a:rPr lang="en-US" altLang="ko-KR" sz="1100" dirty="0"/>
              <a:t>93</a:t>
            </a:r>
            <a:r>
              <a:rPr lang="ko-KR" altLang="en-US" sz="1100" dirty="0"/>
              <a:t>일 이후 환불 요청</a:t>
            </a:r>
            <a:r>
              <a:rPr lang="en-US" altLang="ko-KR" sz="1100" dirty="0"/>
              <a:t>: 90% </a:t>
            </a:r>
            <a:r>
              <a:rPr lang="ko-KR" altLang="en-US" sz="1100" dirty="0"/>
              <a:t>환불</a:t>
            </a:r>
          </a:p>
          <a:p>
            <a:r>
              <a:rPr lang="ko-KR" altLang="en-US" sz="1100" dirty="0"/>
              <a:t>환불은 구매 시 사용하였던 결제수단으로 환불됩니다</a:t>
            </a:r>
            <a:r>
              <a:rPr lang="en-US" altLang="ko-KR" sz="1100" dirty="0"/>
              <a:t>.</a:t>
            </a:r>
          </a:p>
          <a:p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2152995" y="2251783"/>
            <a:ext cx="1895301" cy="471055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rgbClr val="26B44E"/>
                </a:solidFill>
              </a:rPr>
              <a:t>찜하기</a:t>
            </a:r>
            <a:endParaRPr lang="ko-KR" altLang="en-US" dirty="0">
              <a:solidFill>
                <a:srgbClr val="26B44E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617717" y="2258289"/>
            <a:ext cx="1895301" cy="471055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26B44E"/>
                </a:solidFill>
              </a:rPr>
              <a:t>EAT</a:t>
            </a:r>
            <a:r>
              <a:rPr lang="ko-KR" altLang="en-US" dirty="0" smtClean="0">
                <a:solidFill>
                  <a:srgbClr val="26B44E"/>
                </a:solidFill>
              </a:rPr>
              <a:t>딜 구매하기</a:t>
            </a:r>
            <a:endParaRPr lang="ko-KR" altLang="en-US" dirty="0">
              <a:solidFill>
                <a:srgbClr val="26B44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53080" y="3077671"/>
            <a:ext cx="2236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25B04C"/>
                </a:solidFill>
              </a:rPr>
              <a:t>EAT</a:t>
            </a:r>
            <a:r>
              <a:rPr lang="ko-KR" altLang="en-US" dirty="0" smtClean="0">
                <a:solidFill>
                  <a:srgbClr val="25B04C"/>
                </a:solidFill>
              </a:rPr>
              <a:t>딜 </a:t>
            </a:r>
            <a:r>
              <a:rPr lang="en-US" altLang="ko-KR" dirty="0" smtClean="0">
                <a:solidFill>
                  <a:srgbClr val="25B04C"/>
                </a:solidFill>
              </a:rPr>
              <a:t>Q&amp;A </a:t>
            </a:r>
            <a:r>
              <a:rPr lang="ko-KR" altLang="en-US" dirty="0" smtClean="0">
                <a:solidFill>
                  <a:srgbClr val="25B04C"/>
                </a:solidFill>
              </a:rPr>
              <a:t>게시판</a:t>
            </a:r>
            <a:endParaRPr lang="ko-KR" altLang="en-US" dirty="0">
              <a:solidFill>
                <a:srgbClr val="25B04C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794261" y="5455920"/>
            <a:ext cx="953201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문의하기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graphicFrame>
        <p:nvGraphicFramePr>
          <p:cNvPr id="85" name="표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049677"/>
              </p:ext>
            </p:extLst>
          </p:nvPr>
        </p:nvGraphicFramePr>
        <p:xfrm>
          <a:off x="1753081" y="3555232"/>
          <a:ext cx="5994381" cy="17603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4022">
                  <a:extLst>
                    <a:ext uri="{9D8B030D-6E8A-4147-A177-3AD203B41FA5}">
                      <a16:colId xmlns:a16="http://schemas.microsoft.com/office/drawing/2014/main" val="4154430320"/>
                    </a:ext>
                  </a:extLst>
                </a:gridCol>
                <a:gridCol w="2131011">
                  <a:extLst>
                    <a:ext uri="{9D8B030D-6E8A-4147-A177-3AD203B41FA5}">
                      <a16:colId xmlns:a16="http://schemas.microsoft.com/office/drawing/2014/main" val="3083869748"/>
                    </a:ext>
                  </a:extLst>
                </a:gridCol>
                <a:gridCol w="960892">
                  <a:extLst>
                    <a:ext uri="{9D8B030D-6E8A-4147-A177-3AD203B41FA5}">
                      <a16:colId xmlns:a16="http://schemas.microsoft.com/office/drawing/2014/main" val="881722066"/>
                    </a:ext>
                  </a:extLst>
                </a:gridCol>
                <a:gridCol w="1059580">
                  <a:extLst>
                    <a:ext uri="{9D8B030D-6E8A-4147-A177-3AD203B41FA5}">
                      <a16:colId xmlns:a16="http://schemas.microsoft.com/office/drawing/2014/main" val="415311864"/>
                    </a:ext>
                  </a:extLst>
                </a:gridCol>
                <a:gridCol w="1198876">
                  <a:extLst>
                    <a:ext uri="{9D8B030D-6E8A-4147-A177-3AD203B41FA5}">
                      <a16:colId xmlns:a16="http://schemas.microsoft.com/office/drawing/2014/main" val="3344963180"/>
                    </a:ext>
                  </a:extLst>
                </a:gridCol>
              </a:tblGrid>
              <a:tr h="293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번호</a:t>
                      </a:r>
                      <a:endParaRPr lang="ko-KR" altLang="en-US" sz="1400" dirty="0"/>
                    </a:p>
                  </a:txBody>
                  <a:tcPr marL="72342" marR="72342" marT="36171" marB="36171">
                    <a:lnL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제목</a:t>
                      </a:r>
                      <a:endParaRPr lang="ko-KR" altLang="en-US" sz="1400" dirty="0"/>
                    </a:p>
                  </a:txBody>
                  <a:tcPr marL="72342" marR="72342" marT="36171" marB="36171">
                    <a:lnL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작성자</a:t>
                      </a:r>
                      <a:endParaRPr lang="ko-KR" altLang="en-US" sz="1400" dirty="0"/>
                    </a:p>
                  </a:txBody>
                  <a:tcPr marL="72342" marR="72342" marT="36171" marB="36171">
                    <a:lnL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날짜</a:t>
                      </a:r>
                      <a:endParaRPr lang="ko-KR" altLang="en-US" sz="1400" dirty="0"/>
                    </a:p>
                  </a:txBody>
                  <a:tcPr marL="72342" marR="72342" marT="36171" marB="36171">
                    <a:lnL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답변 여부</a:t>
                      </a:r>
                      <a:endParaRPr lang="ko-KR" altLang="en-US" sz="1400" dirty="0"/>
                    </a:p>
                  </a:txBody>
                  <a:tcPr marL="72342" marR="72342" marT="36171" marB="36171">
                    <a:lnL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7613191"/>
                  </a:ext>
                </a:extLst>
              </a:tr>
              <a:tr h="2933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marL="72342" marR="72342" marT="36171" marB="36171">
                    <a:lnL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답변 부탁 드립니다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 marL="72342" marR="72342" marT="36171" marB="36171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병구</a:t>
                      </a:r>
                      <a:endParaRPr lang="ko-KR" altLang="en-US" sz="1100" dirty="0"/>
                    </a:p>
                  </a:txBody>
                  <a:tcPr marL="72342" marR="72342" marT="36171" marB="36171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19.03.26</a:t>
                      </a:r>
                      <a:endParaRPr lang="ko-KR" altLang="en-US" sz="1100" dirty="0"/>
                    </a:p>
                  </a:txBody>
                  <a:tcPr marL="72342" marR="72342" marT="36171" marB="36171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N</a:t>
                      </a:r>
                      <a:endParaRPr lang="ko-KR" altLang="en-US" sz="1100" dirty="0"/>
                    </a:p>
                  </a:txBody>
                  <a:tcPr marL="72342" marR="72342" marT="36171" marB="36171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2386965"/>
                  </a:ext>
                </a:extLst>
              </a:tr>
              <a:tr h="2933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72342" marR="72342" marT="36171" marB="36171">
                    <a:lnL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72342" marR="72342" marT="36171" marB="36171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72342" marR="72342" marT="36171" marB="36171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72342" marR="72342" marT="36171" marB="36171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72342" marR="72342" marT="36171" marB="36171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3195985"/>
                  </a:ext>
                </a:extLst>
              </a:tr>
              <a:tr h="2933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72342" marR="72342" marT="36171" marB="36171">
                    <a:lnL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72342" marR="72342" marT="36171" marB="36171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72342" marR="72342" marT="36171" marB="36171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72342" marR="72342" marT="36171" marB="36171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72342" marR="72342" marT="36171" marB="36171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7399997"/>
                  </a:ext>
                </a:extLst>
              </a:tr>
              <a:tr h="2933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72342" marR="72342" marT="36171" marB="36171">
                    <a:lnL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72342" marR="72342" marT="36171" marB="36171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72342" marR="72342" marT="36171" marB="36171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72342" marR="72342" marT="36171" marB="36171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72342" marR="72342" marT="36171" marB="36171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469887"/>
                  </a:ext>
                </a:extLst>
              </a:tr>
              <a:tr h="2933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72342" marR="72342" marT="36171" marB="36171">
                    <a:lnL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marL="72342" marR="72342" marT="36171" marB="36171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72342" marR="72342" marT="36171" marB="36171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72342" marR="72342" marT="36171" marB="36171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72342" marR="72342" marT="36171" marB="36171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9935219"/>
                  </a:ext>
                </a:extLst>
              </a:tr>
            </a:tbl>
          </a:graphicData>
        </a:graphic>
      </p:graphicFrame>
      <p:sp>
        <p:nvSpPr>
          <p:cNvPr id="87" name="직사각형 86"/>
          <p:cNvSpPr/>
          <p:nvPr/>
        </p:nvSpPr>
        <p:spPr>
          <a:xfrm>
            <a:off x="10788224" y="125255"/>
            <a:ext cx="848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03.26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9411259" y="1757619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24" name="타원 23"/>
          <p:cNvSpPr/>
          <p:nvPr/>
        </p:nvSpPr>
        <p:spPr>
          <a:xfrm>
            <a:off x="9409372" y="2241184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25" name="타원 24"/>
          <p:cNvSpPr/>
          <p:nvPr/>
        </p:nvSpPr>
        <p:spPr>
          <a:xfrm>
            <a:off x="9409373" y="2671640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9409371" y="318518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9409370" y="3685169"/>
            <a:ext cx="250307" cy="237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672976" y="1772133"/>
            <a:ext cx="2476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딜의 지점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이름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가격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사용기간 출력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672976" y="2214846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딜에 대한 상세정보 출력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672976" y="2674796"/>
            <a:ext cx="2476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찜하기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버튼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클릭시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장바구니에 해당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정보가 저장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674399" y="3162773"/>
            <a:ext cx="2476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구매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해당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딜을 바로 구매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659677" y="3691259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해당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딜에 대한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Q&amp;A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게시판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696389" y="2368662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4240934" y="2368662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1418214" y="3143813"/>
            <a:ext cx="250307" cy="237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</a:p>
        </p:txBody>
      </p:sp>
      <p:sp>
        <p:nvSpPr>
          <p:cNvPr id="38" name="타원 37"/>
          <p:cNvSpPr/>
          <p:nvPr/>
        </p:nvSpPr>
        <p:spPr>
          <a:xfrm>
            <a:off x="6432300" y="545542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9409369" y="4223108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664032" y="4244257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Q&amp;A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작성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 flipH="1">
            <a:off x="9534521" y="5629567"/>
            <a:ext cx="2483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딜을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클릭시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해당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딜에 대한 정보를 출력해주는 페이지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상세 정보 확인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찜하기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결제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Q&amp;A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작성 가능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146329" y="595770"/>
            <a:ext cx="5471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공통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딜을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클릭했을때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나오는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메인화면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하단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183198" y="88694"/>
            <a:ext cx="1829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상세화면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258444" y="79402"/>
            <a:ext cx="19527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S-PLS-003-003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891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54939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090019"/>
              </p:ext>
            </p:extLst>
          </p:nvPr>
        </p:nvGraphicFramePr>
        <p:xfrm>
          <a:off x="635462" y="2987962"/>
          <a:ext cx="8128000" cy="23594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213396709"/>
                    </a:ext>
                  </a:extLst>
                </a:gridCol>
              </a:tblGrid>
              <a:tr h="4451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제목 </a:t>
                      </a:r>
                      <a:r>
                        <a:rPr lang="en-US" altLang="ko-KR" dirty="0" smtClean="0"/>
                        <a:t>: 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0029830"/>
                  </a:ext>
                </a:extLst>
              </a:tr>
              <a:tr h="19142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내용을 입력해주세요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4122255"/>
                  </a:ext>
                </a:extLst>
              </a:tr>
            </a:tbl>
          </a:graphicData>
        </a:graphic>
      </p:graphicFrame>
      <p:sp>
        <p:nvSpPr>
          <p:cNvPr id="19" name="모서리가 둥근 직사각형 18"/>
          <p:cNvSpPr/>
          <p:nvPr/>
        </p:nvSpPr>
        <p:spPr>
          <a:xfrm>
            <a:off x="3471943" y="5721949"/>
            <a:ext cx="953201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rgbClr val="26B44E"/>
                </a:solidFill>
              </a:rPr>
              <a:t>작성완료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989010" y="5721949"/>
            <a:ext cx="953201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취소하기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21727" y="2410874"/>
            <a:ext cx="1223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문의하기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10788224" y="125255"/>
            <a:ext cx="848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03.26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9411259" y="1757619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32" name="타원 31"/>
          <p:cNvSpPr/>
          <p:nvPr/>
        </p:nvSpPr>
        <p:spPr>
          <a:xfrm>
            <a:off x="9409372" y="2241184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33" name="타원 32"/>
          <p:cNvSpPr/>
          <p:nvPr/>
        </p:nvSpPr>
        <p:spPr>
          <a:xfrm>
            <a:off x="9409373" y="2671640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672976" y="1772133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Q&amp;A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제목 입력 필드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672976" y="2214846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Q&amp;A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내용 입력 필드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672976" y="2674796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Q&amp;A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작성 완료 버튼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1482105" y="3066789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38" name="타원 37"/>
          <p:cNvSpPr/>
          <p:nvPr/>
        </p:nvSpPr>
        <p:spPr>
          <a:xfrm>
            <a:off x="2975492" y="349849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39" name="타원 38"/>
          <p:cNvSpPr/>
          <p:nvPr/>
        </p:nvSpPr>
        <p:spPr>
          <a:xfrm>
            <a:off x="3079619" y="5715248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9409371" y="318518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674399" y="3162773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Q&amp;A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작성 취소 버튼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4671753" y="571524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 flipH="1">
            <a:off x="9484535" y="5932622"/>
            <a:ext cx="2483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Q&amp;A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에서 문의하기 버튼을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눌렀을때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출력되는 작성 화면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2054939" y="572998"/>
            <a:ext cx="7664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일반회원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Q&amp;A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에서 문의하기 버튼을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눌렀을때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출력되는 작성 화면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2277773" y="98219"/>
            <a:ext cx="1640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Q&amp;A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문의하기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6272872" y="88927"/>
            <a:ext cx="19239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S-PLS-004-001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610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 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로그인 화면</a:t>
              </a:r>
              <a:endParaRPr lang="ko-KR" altLang="en-US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03.22</a:t>
              </a:r>
              <a:endParaRPr lang="ko-KR" altLang="en-US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71736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공통</a:t>
            </a:r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ID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찾기 화면</a:t>
            </a:r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273751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818" y="1478782"/>
            <a:ext cx="3219703" cy="229978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897741" y="3297390"/>
            <a:ext cx="2641600" cy="479504"/>
          </a:xfrm>
          <a:prstGeom prst="rect">
            <a:avLst/>
          </a:prstGeom>
          <a:solidFill>
            <a:schemeClr val="bg1"/>
          </a:solidFill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</a:rPr>
              <a:t>ID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</a:rPr>
              <a:t>를 입력해주세요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</a:rPr>
              <a:t>:)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897741" y="3776894"/>
            <a:ext cx="2641600" cy="479504"/>
          </a:xfrm>
          <a:prstGeom prst="rect">
            <a:avLst/>
          </a:prstGeom>
          <a:solidFill>
            <a:schemeClr val="bg1"/>
          </a:solidFill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</a:rPr>
              <a:t>PW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</a:rPr>
              <a:t>를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</a:rPr>
              <a:t>입력해주세요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:)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741" y="4504288"/>
            <a:ext cx="2641600" cy="466725"/>
          </a:xfrm>
          <a:prstGeom prst="rect">
            <a:avLst/>
          </a:prstGeom>
        </p:spPr>
      </p:pic>
      <p:pic>
        <p:nvPicPr>
          <p:cNvPr id="20" name="그림 19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741" y="4971014"/>
            <a:ext cx="2642400" cy="468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897741" y="5547129"/>
            <a:ext cx="1136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회원가입하기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0" y="1011382"/>
            <a:ext cx="9260378" cy="58466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stCxn id="26" idx="3"/>
          </p:cNvCxnSpPr>
          <p:nvPr/>
        </p:nvCxnSpPr>
        <p:spPr>
          <a:xfrm>
            <a:off x="2537222" y="2371756"/>
            <a:ext cx="3339876" cy="3239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1717" y="1124986"/>
            <a:ext cx="2485505" cy="24935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5557052" y="5547129"/>
            <a:ext cx="1136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아이디 찾기</a:t>
            </a:r>
            <a:endParaRPr lang="en-US" altLang="ko-KR" sz="1200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5411585" y="5802050"/>
            <a:ext cx="1303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비밀번호 </a:t>
            </a:r>
            <a:r>
              <a:rPr lang="ko-KR" altLang="en-US" sz="1200" dirty="0" smtClean="0"/>
              <a:t>찾기</a:t>
            </a:r>
            <a:endParaRPr lang="en-US" altLang="ko-KR" sz="1200" dirty="0" smtClean="0"/>
          </a:p>
        </p:txBody>
      </p:sp>
      <p:sp>
        <p:nvSpPr>
          <p:cNvPr id="36" name="TextBox 35"/>
          <p:cNvSpPr txBox="1"/>
          <p:nvPr/>
        </p:nvSpPr>
        <p:spPr>
          <a:xfrm>
            <a:off x="166255" y="1132676"/>
            <a:ext cx="2261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26B44E"/>
                </a:solidFill>
              </a:rPr>
              <a:t>멜론플레이트 </a:t>
            </a:r>
            <a:endParaRPr lang="en-US" altLang="ko-KR" sz="1400" dirty="0" smtClean="0">
              <a:solidFill>
                <a:srgbClr val="26B44E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6B44E"/>
                </a:solidFill>
              </a:rPr>
              <a:t>아이디 찾기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7688" y="1630513"/>
            <a:ext cx="637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이름 </a:t>
            </a:r>
            <a:endParaRPr lang="ko-KR" alt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127688" y="2147660"/>
            <a:ext cx="1256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전화번호</a:t>
            </a:r>
            <a:r>
              <a:rPr lang="ko-KR" altLang="en-US" sz="1600" dirty="0" smtClean="0"/>
              <a:t> </a:t>
            </a:r>
            <a:endParaRPr lang="ko-KR" altLang="en-US" sz="1600" dirty="0"/>
          </a:p>
        </p:txBody>
      </p:sp>
      <p:sp>
        <p:nvSpPr>
          <p:cNvPr id="39" name="직사각형 38"/>
          <p:cNvSpPr/>
          <p:nvPr/>
        </p:nvSpPr>
        <p:spPr>
          <a:xfrm>
            <a:off x="228548" y="1959891"/>
            <a:ext cx="1296785" cy="238801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ysClr val="windowText" lastClr="000000"/>
                </a:solidFill>
              </a:rPr>
              <a:t>이병규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09699" y="2483487"/>
            <a:ext cx="1721435" cy="238801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ysClr val="windowText" lastClr="000000"/>
                </a:solidFill>
              </a:rPr>
              <a:t>010-1234-5678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34080" y="3165640"/>
            <a:ext cx="769338" cy="307777"/>
          </a:xfrm>
          <a:prstGeom prst="rect">
            <a:avLst/>
          </a:prstGeom>
          <a:noFill/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확인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288674" y="3172444"/>
            <a:ext cx="769338" cy="307777"/>
          </a:xfrm>
          <a:prstGeom prst="rect">
            <a:avLst/>
          </a:prstGeom>
          <a:noFill/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취소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755762" y="3483082"/>
            <a:ext cx="0" cy="587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51717" y="4081543"/>
            <a:ext cx="2485505" cy="15985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66255" y="2753430"/>
            <a:ext cx="2217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rgbClr val="26B44E"/>
                </a:solidFill>
              </a:rPr>
              <a:t>*</a:t>
            </a:r>
            <a:r>
              <a:rPr lang="ko-KR" altLang="en-US" sz="900" dirty="0" smtClean="0">
                <a:solidFill>
                  <a:srgbClr val="26B44E"/>
                </a:solidFill>
              </a:rPr>
              <a:t>전화번호 입력 시 </a:t>
            </a:r>
            <a:r>
              <a:rPr lang="en-US" altLang="ko-KR" sz="900" dirty="0" smtClean="0">
                <a:solidFill>
                  <a:srgbClr val="26B44E"/>
                </a:solidFill>
              </a:rPr>
              <a:t>‘-’</a:t>
            </a:r>
            <a:r>
              <a:rPr lang="ko-KR" altLang="en-US" sz="900" dirty="0" smtClean="0">
                <a:solidFill>
                  <a:srgbClr val="26B44E"/>
                </a:solidFill>
              </a:rPr>
              <a:t>까지 입력해주세요</a:t>
            </a:r>
            <a:endParaRPr lang="en-US" altLang="ko-KR" sz="900" dirty="0" smtClean="0">
              <a:solidFill>
                <a:srgbClr val="26B44E"/>
              </a:solidFill>
            </a:endParaRPr>
          </a:p>
          <a:p>
            <a:r>
              <a:rPr lang="en-US" altLang="ko-KR" sz="900" dirty="0" smtClean="0">
                <a:solidFill>
                  <a:srgbClr val="26B44E"/>
                </a:solidFill>
              </a:rPr>
              <a:t>*</a:t>
            </a:r>
            <a:r>
              <a:rPr lang="ko-KR" altLang="en-US" sz="900" dirty="0" smtClean="0">
                <a:solidFill>
                  <a:srgbClr val="26B44E"/>
                </a:solidFill>
              </a:rPr>
              <a:t>예</a:t>
            </a:r>
            <a:r>
              <a:rPr lang="en-US" altLang="ko-KR" sz="900" dirty="0" smtClean="0">
                <a:solidFill>
                  <a:srgbClr val="26B44E"/>
                </a:solidFill>
              </a:rPr>
              <a:t>)010-XXXX-XXXX</a:t>
            </a:r>
            <a:endParaRPr lang="ko-KR" altLang="en-US" sz="900" dirty="0">
              <a:solidFill>
                <a:srgbClr val="26B44E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2887" y="4136446"/>
            <a:ext cx="2261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26B44E"/>
                </a:solidFill>
              </a:rPr>
              <a:t>멜론플레이트 </a:t>
            </a:r>
            <a:endParaRPr lang="en-US" altLang="ko-KR" sz="1400" dirty="0" smtClean="0">
              <a:solidFill>
                <a:srgbClr val="26B44E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6B44E"/>
                </a:solidFill>
              </a:rPr>
              <a:t>아이디 찾기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65313" y="4777092"/>
            <a:ext cx="1725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l</a:t>
            </a:r>
            <a:r>
              <a:rPr lang="en-US" altLang="ko-KR" sz="1200" dirty="0" smtClean="0"/>
              <a:t>bg****@nav**.com</a:t>
            </a:r>
            <a:endParaRPr lang="ko-KR" altLang="en-US" sz="1200" dirty="0"/>
          </a:p>
        </p:txBody>
      </p:sp>
      <p:sp>
        <p:nvSpPr>
          <p:cNvPr id="53" name="TextBox 52"/>
          <p:cNvSpPr txBox="1"/>
          <p:nvPr/>
        </p:nvSpPr>
        <p:spPr>
          <a:xfrm>
            <a:off x="209699" y="4754373"/>
            <a:ext cx="813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아이디 </a:t>
            </a:r>
            <a:r>
              <a:rPr lang="en-US" altLang="ko-KR" sz="1200" dirty="0" smtClean="0"/>
              <a:t>: </a:t>
            </a:r>
            <a:endParaRPr lang="ko-KR" altLang="en-US" sz="1200" dirty="0"/>
          </a:p>
        </p:txBody>
      </p:sp>
      <p:sp>
        <p:nvSpPr>
          <p:cNvPr id="54" name="직사각형 53"/>
          <p:cNvSpPr/>
          <p:nvPr/>
        </p:nvSpPr>
        <p:spPr>
          <a:xfrm>
            <a:off x="848104" y="5171517"/>
            <a:ext cx="706584" cy="282672"/>
          </a:xfrm>
          <a:prstGeom prst="rect">
            <a:avLst/>
          </a:prstGeom>
          <a:noFill/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확인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cxnSp>
        <p:nvCxnSpPr>
          <p:cNvPr id="56" name="직선 화살표 연결선 55"/>
          <p:cNvCxnSpPr>
            <a:endCxn id="58" idx="1"/>
          </p:cNvCxnSpPr>
          <p:nvPr/>
        </p:nvCxnSpPr>
        <p:spPr>
          <a:xfrm>
            <a:off x="1030777" y="3473417"/>
            <a:ext cx="5663788" cy="90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>
          <a:xfrm>
            <a:off x="6694565" y="3583227"/>
            <a:ext cx="2485505" cy="15985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6715735" y="3638130"/>
            <a:ext cx="2261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26B44E"/>
                </a:solidFill>
              </a:rPr>
              <a:t>멜론플레이트 </a:t>
            </a:r>
            <a:endParaRPr lang="en-US" altLang="ko-KR" sz="1400" dirty="0" smtClean="0">
              <a:solidFill>
                <a:srgbClr val="26B44E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6B44E"/>
                </a:solidFill>
              </a:rPr>
              <a:t>아이디 찾기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802429" y="4161350"/>
            <a:ext cx="2194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해당 정보에 맞는 아이디가 존재하지 않습니다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sp>
        <p:nvSpPr>
          <p:cNvPr id="61" name="직사각형 60"/>
          <p:cNvSpPr/>
          <p:nvPr/>
        </p:nvSpPr>
        <p:spPr>
          <a:xfrm>
            <a:off x="7490952" y="4698140"/>
            <a:ext cx="706584" cy="282672"/>
          </a:xfrm>
          <a:prstGeom prst="rect">
            <a:avLst/>
          </a:prstGeom>
          <a:noFill/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확인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910354" y="2447543"/>
            <a:ext cx="213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아이디 찾기 클릭 시 출력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910354" y="2976099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맞는 정보를 입력하고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클릭시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출력되는 화면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910354" y="3488458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맞지 않는 정보를 입력 했을 시 출력되는 화면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9541654" y="2476720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63" name="타원 62"/>
          <p:cNvSpPr/>
          <p:nvPr/>
        </p:nvSpPr>
        <p:spPr>
          <a:xfrm>
            <a:off x="9541654" y="2978924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64" name="타원 63"/>
          <p:cNvSpPr/>
          <p:nvPr/>
        </p:nvSpPr>
        <p:spPr>
          <a:xfrm>
            <a:off x="9541654" y="3515150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446229" y="1234680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72" name="타원 71"/>
          <p:cNvSpPr/>
          <p:nvPr/>
        </p:nvSpPr>
        <p:spPr>
          <a:xfrm>
            <a:off x="1922157" y="4551600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73" name="타원 72"/>
          <p:cNvSpPr/>
          <p:nvPr/>
        </p:nvSpPr>
        <p:spPr>
          <a:xfrm>
            <a:off x="6933716" y="4698140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9350429" y="5127088"/>
            <a:ext cx="2751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아이디 찾기 클릭 시 이름과 전화번호를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입력받는다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/>
            </a:r>
            <a:b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맞는 정보를 입력 한다면 아이디가 부분적으로 출력되고 틀린 정보를 입력한다면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경고창이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뜬다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255240" y="89039"/>
            <a:ext cx="19591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S-PLS-000-002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391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1555" y="473834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0327" y="1704108"/>
            <a:ext cx="8138160" cy="4422371"/>
          </a:xfrm>
          <a:prstGeom prst="rect">
            <a:avLst/>
          </a:prstGeom>
          <a:solidFill>
            <a:schemeClr val="bg1"/>
          </a:solidFill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540327" y="2261062"/>
            <a:ext cx="8138160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753985" y="1704108"/>
            <a:ext cx="0" cy="556954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5696988" y="1704108"/>
            <a:ext cx="0" cy="556954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7403868" y="1704108"/>
            <a:ext cx="0" cy="556954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540327" y="5273039"/>
            <a:ext cx="8138160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5392183" y="5618713"/>
            <a:ext cx="953201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답변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6450674" y="5618713"/>
            <a:ext cx="953201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수정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7539631" y="5618713"/>
            <a:ext cx="953201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삭제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31571" y="1795549"/>
            <a:ext cx="3557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답변 부탁 드립니다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978824" y="1795549"/>
            <a:ext cx="336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124401" y="1795549"/>
            <a:ext cx="852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병구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401444" y="1795549"/>
            <a:ext cx="1091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19.03.26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81889" y="2533321"/>
            <a:ext cx="7980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한 테이블에 몇 명 까지 앉을 수 있나요</a:t>
            </a:r>
            <a:r>
              <a:rPr lang="en-US" altLang="ko-KR" dirty="0" smtClean="0"/>
              <a:t>? </a:t>
            </a:r>
          </a:p>
          <a:p>
            <a:r>
              <a:rPr lang="ko-KR" altLang="en-US" dirty="0" smtClean="0"/>
              <a:t>빠른 답변 부탁드립니다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10788224" y="125255"/>
            <a:ext cx="848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03.26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9411259" y="1757619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35" name="타원 34"/>
          <p:cNvSpPr/>
          <p:nvPr/>
        </p:nvSpPr>
        <p:spPr>
          <a:xfrm>
            <a:off x="9409372" y="2241184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36" name="타원 35"/>
          <p:cNvSpPr/>
          <p:nvPr/>
        </p:nvSpPr>
        <p:spPr>
          <a:xfrm>
            <a:off x="9409373" y="2671640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9409371" y="318518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9409370" y="3685169"/>
            <a:ext cx="250307" cy="237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672976" y="1772133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글 번호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제목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작성자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작성일 출력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672976" y="2214846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내용 출력 필드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672976" y="2674796"/>
            <a:ext cx="2476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답변 남기기 버튼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가게회원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 사용가능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674399" y="3162773"/>
            <a:ext cx="2476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수정 버튼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일반회원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 사용가능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659677" y="3691259"/>
            <a:ext cx="2476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삭제 버튼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일반회원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 사용가능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686321" y="183988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47" name="타원 46"/>
          <p:cNvSpPr/>
          <p:nvPr/>
        </p:nvSpPr>
        <p:spPr>
          <a:xfrm>
            <a:off x="670481" y="3230110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48" name="타원 47"/>
          <p:cNvSpPr/>
          <p:nvPr/>
        </p:nvSpPr>
        <p:spPr>
          <a:xfrm>
            <a:off x="5743629" y="5347854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6802120" y="5347854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7891077" y="5340653"/>
            <a:ext cx="250307" cy="237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78668" y="1554480"/>
            <a:ext cx="7963532" cy="88739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 flipH="1">
            <a:off x="9484534" y="5932622"/>
            <a:ext cx="2550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하단이나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마이페이지에서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게시글을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눌렀을때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출력되는 화면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146643" y="604577"/>
            <a:ext cx="47660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공통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Q&amp;A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게시판에서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게시글을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클릭했을때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277775" y="88694"/>
            <a:ext cx="1640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Q&amp;A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문의하기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6253636" y="79402"/>
            <a:ext cx="19623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S-PLS-004-002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540327" y="4705004"/>
            <a:ext cx="813816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22959" y="4915592"/>
            <a:ext cx="53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답변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의자수에</a:t>
            </a:r>
            <a:r>
              <a:rPr lang="ko-KR" altLang="en-US" dirty="0" smtClean="0"/>
              <a:t> 따라 달라요</a:t>
            </a:r>
            <a:r>
              <a:rPr lang="en-US" altLang="ko-KR" dirty="0" smtClean="0"/>
              <a:t>^.^</a:t>
            </a:r>
            <a:endParaRPr lang="ko-KR" altLang="en-US" dirty="0"/>
          </a:p>
        </p:txBody>
      </p:sp>
      <p:sp>
        <p:nvSpPr>
          <p:cNvPr id="55" name="타원 54"/>
          <p:cNvSpPr/>
          <p:nvPr/>
        </p:nvSpPr>
        <p:spPr>
          <a:xfrm>
            <a:off x="9409369" y="4223108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664032" y="4244257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답변 입력 필드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4316920" y="4893089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717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71736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05359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90586" y="1106130"/>
            <a:ext cx="701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 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53659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37811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936340" y="1106130"/>
            <a:ext cx="81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관심지역설정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09" y="3640015"/>
            <a:ext cx="1222834" cy="87345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532243" y="3640015"/>
            <a:ext cx="2875254" cy="8734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6145192" y="3650270"/>
            <a:ext cx="2875254" cy="8734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825" y="4655362"/>
            <a:ext cx="1222834" cy="873453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1532243" y="4636639"/>
            <a:ext cx="2875254" cy="8734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6153659" y="4655361"/>
            <a:ext cx="2875254" cy="8734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825" y="3650269"/>
            <a:ext cx="1216193" cy="863197"/>
          </a:xfrm>
          <a:prstGeom prst="rect">
            <a:avLst/>
          </a:prstGeom>
        </p:spPr>
      </p:pic>
      <p:sp>
        <p:nvSpPr>
          <p:cNvPr id="45" name="하트 44"/>
          <p:cNvSpPr/>
          <p:nvPr/>
        </p:nvSpPr>
        <p:spPr>
          <a:xfrm>
            <a:off x="4138616" y="3684354"/>
            <a:ext cx="216132" cy="216132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하트 45"/>
          <p:cNvSpPr/>
          <p:nvPr/>
        </p:nvSpPr>
        <p:spPr>
          <a:xfrm>
            <a:off x="8756841" y="3688980"/>
            <a:ext cx="216132" cy="216132"/>
          </a:xfrm>
          <a:prstGeom prst="heart">
            <a:avLst/>
          </a:prstGeom>
          <a:solidFill>
            <a:srgbClr val="FF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하트 46"/>
          <p:cNvSpPr/>
          <p:nvPr/>
        </p:nvSpPr>
        <p:spPr>
          <a:xfrm>
            <a:off x="4138616" y="4659389"/>
            <a:ext cx="216132" cy="216132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하트 47"/>
          <p:cNvSpPr/>
          <p:nvPr/>
        </p:nvSpPr>
        <p:spPr>
          <a:xfrm>
            <a:off x="8756841" y="4690344"/>
            <a:ext cx="216132" cy="216132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09" y="5629145"/>
            <a:ext cx="1222834" cy="873453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1532243" y="5629145"/>
            <a:ext cx="2875254" cy="8734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6145192" y="5639400"/>
            <a:ext cx="2875254" cy="8734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825" y="5639399"/>
            <a:ext cx="1216193" cy="863197"/>
          </a:xfrm>
          <a:prstGeom prst="rect">
            <a:avLst/>
          </a:prstGeom>
        </p:spPr>
      </p:pic>
      <p:sp>
        <p:nvSpPr>
          <p:cNvPr id="58" name="하트 57"/>
          <p:cNvSpPr/>
          <p:nvPr/>
        </p:nvSpPr>
        <p:spPr>
          <a:xfrm>
            <a:off x="4138616" y="5673484"/>
            <a:ext cx="216132" cy="216132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09" y="4635860"/>
            <a:ext cx="1216193" cy="863197"/>
          </a:xfrm>
          <a:prstGeom prst="rect">
            <a:avLst/>
          </a:prstGeom>
        </p:spPr>
      </p:pic>
      <p:sp>
        <p:nvSpPr>
          <p:cNvPr id="64" name="하트 63"/>
          <p:cNvSpPr/>
          <p:nvPr/>
        </p:nvSpPr>
        <p:spPr>
          <a:xfrm>
            <a:off x="8746777" y="5660495"/>
            <a:ext cx="216132" cy="216132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196426" y="3268803"/>
            <a:ext cx="312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6B44E"/>
                </a:solidFill>
              </a:rPr>
              <a:t>맛집 리스트</a:t>
            </a:r>
            <a:endParaRPr lang="ko-KR" altLang="en-US" dirty="0">
              <a:solidFill>
                <a:srgbClr val="26B44E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532243" y="3816724"/>
            <a:ext cx="26823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가게이름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</a:t>
            </a:r>
            <a:r>
              <a:rPr lang="ko-KR" altLang="en-US" sz="1000" dirty="0" err="1" smtClean="0"/>
              <a:t>은화수</a:t>
            </a:r>
            <a:r>
              <a:rPr lang="ko-KR" altLang="en-US" sz="1000" dirty="0" smtClean="0"/>
              <a:t> 식당</a:t>
            </a:r>
            <a:endParaRPr lang="en-US" altLang="ko-KR" sz="1000" dirty="0" smtClean="0"/>
          </a:p>
          <a:p>
            <a:r>
              <a:rPr lang="ko-KR" altLang="en-US" sz="1000" dirty="0" smtClean="0"/>
              <a:t>주소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대전 서구 </a:t>
            </a:r>
            <a:r>
              <a:rPr lang="ko-KR" altLang="en-US" sz="1000" dirty="0" err="1" smtClean="0"/>
              <a:t>둔산동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26-1 </a:t>
            </a:r>
            <a:r>
              <a:rPr lang="ko-KR" altLang="en-US" sz="1000" dirty="0" err="1" smtClean="0"/>
              <a:t>둔산빌딩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1</a:t>
            </a:r>
            <a:r>
              <a:rPr lang="ko-KR" altLang="en-US" sz="1000" dirty="0" smtClean="0"/>
              <a:t>층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주요메뉴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</a:t>
            </a:r>
            <a:r>
              <a:rPr lang="ko-KR" altLang="en-US" sz="1000" dirty="0" err="1" smtClean="0"/>
              <a:t>돈까스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카레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우동</a:t>
            </a:r>
            <a:endParaRPr lang="ko-KR" alt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6156337" y="3859347"/>
            <a:ext cx="26823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가게이름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</a:t>
            </a:r>
            <a:r>
              <a:rPr lang="ko-KR" altLang="en-US" sz="1000" dirty="0"/>
              <a:t> </a:t>
            </a:r>
            <a:r>
              <a:rPr lang="ko-KR" altLang="en-US" sz="1000" dirty="0" err="1" smtClean="0"/>
              <a:t>철판가게</a:t>
            </a:r>
            <a:endParaRPr lang="en-US" altLang="ko-KR" sz="1000" dirty="0" smtClean="0"/>
          </a:p>
          <a:p>
            <a:r>
              <a:rPr lang="ko-KR" altLang="en-US" sz="1000" dirty="0" smtClean="0"/>
              <a:t>주소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대전 서구 </a:t>
            </a:r>
            <a:r>
              <a:rPr lang="ko-KR" altLang="en-US" sz="1000" dirty="0" err="1" smtClean="0"/>
              <a:t>둔산동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26-1 </a:t>
            </a:r>
            <a:r>
              <a:rPr lang="ko-KR" altLang="en-US" sz="1000" dirty="0" err="1" smtClean="0"/>
              <a:t>둔산빌딩</a:t>
            </a:r>
            <a:r>
              <a:rPr lang="ko-KR" altLang="en-US" sz="1000" dirty="0" smtClean="0"/>
              <a:t> </a:t>
            </a:r>
            <a:r>
              <a:rPr lang="en-US" altLang="ko-KR" sz="1000" dirty="0"/>
              <a:t>2</a:t>
            </a:r>
            <a:r>
              <a:rPr lang="ko-KR" altLang="en-US" sz="1000" dirty="0" smtClean="0"/>
              <a:t>층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주요메뉴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</a:t>
            </a:r>
            <a:r>
              <a:rPr lang="ko-KR" altLang="en-US" sz="1000" dirty="0" err="1" smtClean="0"/>
              <a:t>오삼불고기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주물럭</a:t>
            </a:r>
            <a:endParaRPr lang="ko-KR" alt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1545805" y="4820318"/>
            <a:ext cx="26823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가게이름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</a:t>
            </a:r>
            <a:r>
              <a:rPr lang="ko-KR" altLang="en-US" sz="1000" dirty="0"/>
              <a:t> </a:t>
            </a:r>
            <a:r>
              <a:rPr lang="ko-KR" altLang="en-US" sz="1000" dirty="0" err="1" smtClean="0"/>
              <a:t>철판가게</a:t>
            </a:r>
            <a:endParaRPr lang="en-US" altLang="ko-KR" sz="1000" dirty="0" smtClean="0"/>
          </a:p>
          <a:p>
            <a:r>
              <a:rPr lang="ko-KR" altLang="en-US" sz="1000" dirty="0" smtClean="0"/>
              <a:t>주소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대전 서구 </a:t>
            </a:r>
            <a:r>
              <a:rPr lang="ko-KR" altLang="en-US" sz="1000" dirty="0" err="1" smtClean="0"/>
              <a:t>둔산동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26-1 </a:t>
            </a:r>
            <a:r>
              <a:rPr lang="ko-KR" altLang="en-US" sz="1000" dirty="0" err="1" smtClean="0"/>
              <a:t>둔산빌딩</a:t>
            </a:r>
            <a:r>
              <a:rPr lang="ko-KR" altLang="en-US" sz="1000" dirty="0" smtClean="0"/>
              <a:t> </a:t>
            </a:r>
            <a:r>
              <a:rPr lang="en-US" altLang="ko-KR" sz="1000" dirty="0"/>
              <a:t>2</a:t>
            </a:r>
            <a:r>
              <a:rPr lang="ko-KR" altLang="en-US" sz="1000" dirty="0" smtClean="0"/>
              <a:t>층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주요메뉴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</a:t>
            </a:r>
            <a:r>
              <a:rPr lang="ko-KR" altLang="en-US" sz="1000" dirty="0" err="1" smtClean="0"/>
              <a:t>오삼불고기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주물럭</a:t>
            </a:r>
            <a:endParaRPr lang="ko-KR" alt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6153659" y="4850384"/>
            <a:ext cx="26823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가게이름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</a:t>
            </a:r>
            <a:r>
              <a:rPr lang="ko-KR" altLang="en-US" sz="1000" dirty="0" err="1" smtClean="0"/>
              <a:t>은화수</a:t>
            </a:r>
            <a:r>
              <a:rPr lang="ko-KR" altLang="en-US" sz="1000" dirty="0" smtClean="0"/>
              <a:t> 식당</a:t>
            </a:r>
            <a:endParaRPr lang="en-US" altLang="ko-KR" sz="1000" dirty="0" smtClean="0"/>
          </a:p>
          <a:p>
            <a:r>
              <a:rPr lang="ko-KR" altLang="en-US" sz="1000" dirty="0" smtClean="0"/>
              <a:t>주소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대전 서구 </a:t>
            </a:r>
            <a:r>
              <a:rPr lang="ko-KR" altLang="en-US" sz="1000" dirty="0" err="1" smtClean="0"/>
              <a:t>둔산동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26-1 </a:t>
            </a:r>
            <a:r>
              <a:rPr lang="ko-KR" altLang="en-US" sz="1000" dirty="0" err="1" smtClean="0"/>
              <a:t>둔산빌딩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1</a:t>
            </a:r>
            <a:r>
              <a:rPr lang="ko-KR" altLang="en-US" sz="1000" dirty="0" smtClean="0"/>
              <a:t>층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주요메뉴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</a:t>
            </a:r>
            <a:r>
              <a:rPr lang="ko-KR" altLang="en-US" sz="1000" dirty="0" err="1" smtClean="0"/>
              <a:t>돈까스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카레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우동</a:t>
            </a:r>
            <a:endParaRPr lang="ko-KR" alt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1537706" y="5781550"/>
            <a:ext cx="26823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가게이름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</a:t>
            </a:r>
            <a:r>
              <a:rPr lang="ko-KR" altLang="en-US" sz="1000" dirty="0" err="1" smtClean="0"/>
              <a:t>은화수</a:t>
            </a:r>
            <a:r>
              <a:rPr lang="ko-KR" altLang="en-US" sz="1000" dirty="0" smtClean="0"/>
              <a:t> 식당</a:t>
            </a:r>
            <a:endParaRPr lang="en-US" altLang="ko-KR" sz="1000" dirty="0" smtClean="0"/>
          </a:p>
          <a:p>
            <a:r>
              <a:rPr lang="ko-KR" altLang="en-US" sz="1000" dirty="0" smtClean="0"/>
              <a:t>주소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대전 서구 </a:t>
            </a:r>
            <a:r>
              <a:rPr lang="ko-KR" altLang="en-US" sz="1000" dirty="0" err="1" smtClean="0"/>
              <a:t>둔산동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26-1 </a:t>
            </a:r>
            <a:r>
              <a:rPr lang="ko-KR" altLang="en-US" sz="1000" dirty="0" err="1" smtClean="0"/>
              <a:t>둔산빌딩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1</a:t>
            </a:r>
            <a:r>
              <a:rPr lang="ko-KR" altLang="en-US" sz="1000" dirty="0" smtClean="0"/>
              <a:t>층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주요메뉴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</a:t>
            </a:r>
            <a:r>
              <a:rPr lang="ko-KR" altLang="en-US" sz="1000" dirty="0" err="1" smtClean="0"/>
              <a:t>돈까스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카레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우동</a:t>
            </a:r>
            <a:endParaRPr lang="ko-KR" altLang="en-US" sz="1000" dirty="0"/>
          </a:p>
        </p:txBody>
      </p:sp>
      <p:sp>
        <p:nvSpPr>
          <p:cNvPr id="72" name="TextBox 71"/>
          <p:cNvSpPr txBox="1"/>
          <p:nvPr/>
        </p:nvSpPr>
        <p:spPr>
          <a:xfrm>
            <a:off x="6201932" y="5768561"/>
            <a:ext cx="26823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가게이름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</a:t>
            </a:r>
            <a:r>
              <a:rPr lang="ko-KR" altLang="en-US" sz="1000" dirty="0"/>
              <a:t> </a:t>
            </a:r>
            <a:r>
              <a:rPr lang="ko-KR" altLang="en-US" sz="1000" dirty="0" err="1" smtClean="0"/>
              <a:t>철판가게</a:t>
            </a:r>
            <a:endParaRPr lang="en-US" altLang="ko-KR" sz="1000" dirty="0" smtClean="0"/>
          </a:p>
          <a:p>
            <a:r>
              <a:rPr lang="ko-KR" altLang="en-US" sz="1000" dirty="0" smtClean="0"/>
              <a:t>주소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대전 서구 </a:t>
            </a:r>
            <a:r>
              <a:rPr lang="ko-KR" altLang="en-US" sz="1000" dirty="0" err="1" smtClean="0"/>
              <a:t>둔산동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26-1 </a:t>
            </a:r>
            <a:r>
              <a:rPr lang="ko-KR" altLang="en-US" sz="1000" dirty="0" err="1" smtClean="0"/>
              <a:t>둔산빌딩</a:t>
            </a:r>
            <a:r>
              <a:rPr lang="ko-KR" altLang="en-US" sz="1000" dirty="0" smtClean="0"/>
              <a:t> </a:t>
            </a:r>
            <a:r>
              <a:rPr lang="en-US" altLang="ko-KR" sz="1000" dirty="0"/>
              <a:t>2</a:t>
            </a:r>
            <a:r>
              <a:rPr lang="ko-KR" altLang="en-US" sz="1000" dirty="0" smtClean="0"/>
              <a:t>층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주요메뉴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</a:t>
            </a:r>
            <a:r>
              <a:rPr lang="ko-KR" altLang="en-US" sz="1000" dirty="0" err="1" smtClean="0"/>
              <a:t>오삼불고기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주물럭</a:t>
            </a:r>
            <a:endParaRPr lang="ko-KR" altLang="en-US" sz="1000" dirty="0"/>
          </a:p>
        </p:txBody>
      </p:sp>
      <p:grpSp>
        <p:nvGrpSpPr>
          <p:cNvPr id="76" name="그룹 75"/>
          <p:cNvGrpSpPr/>
          <p:nvPr/>
        </p:nvGrpSpPr>
        <p:grpSpPr>
          <a:xfrm>
            <a:off x="3316778" y="2911996"/>
            <a:ext cx="2906058" cy="275573"/>
            <a:chOff x="6744929" y="2919134"/>
            <a:chExt cx="2906058" cy="275573"/>
          </a:xfrm>
          <a:solidFill>
            <a:schemeClr val="bg1"/>
          </a:solidFill>
        </p:grpSpPr>
        <p:sp>
          <p:nvSpPr>
            <p:cNvPr id="77" name="직사각형 76"/>
            <p:cNvSpPr/>
            <p:nvPr/>
          </p:nvSpPr>
          <p:spPr>
            <a:xfrm>
              <a:off x="8974582" y="2919134"/>
              <a:ext cx="676405" cy="275573"/>
            </a:xfrm>
            <a:prstGeom prst="rect">
              <a:avLst/>
            </a:prstGeom>
            <a:grpFill/>
            <a:ln>
              <a:solidFill>
                <a:srgbClr val="25B0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검색</a:t>
              </a:r>
              <a:endPara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6744929" y="2919134"/>
              <a:ext cx="2167003" cy="275573"/>
            </a:xfrm>
            <a:prstGeom prst="rect">
              <a:avLst/>
            </a:prstGeom>
            <a:grpFill/>
            <a:ln>
              <a:solidFill>
                <a:srgbClr val="25B0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검색하실 내용을 입력해주세요 </a:t>
              </a:r>
              <a:r>
                <a:rPr lang="ko-KR" altLang="en-US" sz="1400" dirty="0">
                  <a:solidFill>
                    <a:schemeClr val="bg2">
                      <a:lumMod val="90000"/>
                    </a:schemeClr>
                  </a:solidFill>
                </a:rPr>
                <a:t>▼</a:t>
              </a:r>
              <a:endParaRPr lang="ko-KR" altLang="en-US" sz="900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79" name="직사각형 78"/>
          <p:cNvSpPr/>
          <p:nvPr/>
        </p:nvSpPr>
        <p:spPr>
          <a:xfrm>
            <a:off x="10788224" y="125255"/>
            <a:ext cx="848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03.26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2886960" y="2924628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805" y="3320552"/>
            <a:ext cx="262151" cy="30482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9375465" y="1851977"/>
            <a:ext cx="269637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맛집 검색 </a:t>
            </a:r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OR </a:t>
            </a:r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더보기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버튼을 </a:t>
            </a:r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클릭했을때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출력되는 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메인페이지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15~16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16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번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페이지에서 전체 설명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069868" y="577079"/>
            <a:ext cx="2720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공통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맛집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메인화면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상단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305026" y="88694"/>
            <a:ext cx="15856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맛집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메인화면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277681" y="79402"/>
            <a:ext cx="19143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S-PLS-005-001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238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71736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2182156" y="4102145"/>
            <a:ext cx="5171441" cy="471055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26B44E"/>
                </a:solidFill>
              </a:rPr>
              <a:t>더 보기 </a:t>
            </a:r>
            <a:r>
              <a:rPr lang="ko-KR" altLang="en-US" dirty="0">
                <a:solidFill>
                  <a:srgbClr val="26B44E"/>
                </a:solidFill>
              </a:rPr>
              <a:t>▼</a:t>
            </a: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09" y="1827837"/>
            <a:ext cx="1222834" cy="873453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1532243" y="1827837"/>
            <a:ext cx="2875254" cy="8734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6145192" y="1838092"/>
            <a:ext cx="2875254" cy="8734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825" y="2843184"/>
            <a:ext cx="1222834" cy="873453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>
          <a:xfrm>
            <a:off x="1532243" y="2824461"/>
            <a:ext cx="2875254" cy="8734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6153659" y="2843183"/>
            <a:ext cx="2875254" cy="8734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825" y="1838091"/>
            <a:ext cx="1216193" cy="863197"/>
          </a:xfrm>
          <a:prstGeom prst="rect">
            <a:avLst/>
          </a:prstGeom>
        </p:spPr>
      </p:pic>
      <p:sp>
        <p:nvSpPr>
          <p:cNvPr id="65" name="하트 64"/>
          <p:cNvSpPr/>
          <p:nvPr/>
        </p:nvSpPr>
        <p:spPr>
          <a:xfrm>
            <a:off x="4138616" y="1872176"/>
            <a:ext cx="216132" cy="216132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하트 65"/>
          <p:cNvSpPr/>
          <p:nvPr/>
        </p:nvSpPr>
        <p:spPr>
          <a:xfrm>
            <a:off x="8756841" y="1876802"/>
            <a:ext cx="216132" cy="216132"/>
          </a:xfrm>
          <a:prstGeom prst="heart">
            <a:avLst/>
          </a:prstGeom>
          <a:solidFill>
            <a:srgbClr val="FF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하트 66"/>
          <p:cNvSpPr/>
          <p:nvPr/>
        </p:nvSpPr>
        <p:spPr>
          <a:xfrm>
            <a:off x="4138616" y="2847211"/>
            <a:ext cx="216132" cy="216132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하트 67"/>
          <p:cNvSpPr/>
          <p:nvPr/>
        </p:nvSpPr>
        <p:spPr>
          <a:xfrm>
            <a:off x="8756841" y="2878166"/>
            <a:ext cx="216132" cy="216132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09" y="2823682"/>
            <a:ext cx="1216193" cy="863197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1532243" y="2004546"/>
            <a:ext cx="26823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가게이름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</a:t>
            </a:r>
            <a:r>
              <a:rPr lang="ko-KR" altLang="en-US" sz="1000" dirty="0" err="1" smtClean="0"/>
              <a:t>은화수</a:t>
            </a:r>
            <a:r>
              <a:rPr lang="ko-KR" altLang="en-US" sz="1000" dirty="0" smtClean="0"/>
              <a:t> 식당</a:t>
            </a:r>
            <a:endParaRPr lang="en-US" altLang="ko-KR" sz="1000" dirty="0" smtClean="0"/>
          </a:p>
          <a:p>
            <a:r>
              <a:rPr lang="ko-KR" altLang="en-US" sz="1000" dirty="0" smtClean="0"/>
              <a:t>주소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대전 서구 </a:t>
            </a:r>
            <a:r>
              <a:rPr lang="ko-KR" altLang="en-US" sz="1000" dirty="0" err="1" smtClean="0"/>
              <a:t>둔산동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26-1 </a:t>
            </a:r>
            <a:r>
              <a:rPr lang="ko-KR" altLang="en-US" sz="1000" dirty="0" err="1" smtClean="0"/>
              <a:t>둔산빌딩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1</a:t>
            </a:r>
            <a:r>
              <a:rPr lang="ko-KR" altLang="en-US" sz="1000" dirty="0" smtClean="0"/>
              <a:t>층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주요메뉴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</a:t>
            </a:r>
            <a:r>
              <a:rPr lang="ko-KR" altLang="en-US" sz="1000" dirty="0" err="1" smtClean="0"/>
              <a:t>돈까스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카레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우동</a:t>
            </a:r>
            <a:endParaRPr lang="ko-KR" alt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6156337" y="2047169"/>
            <a:ext cx="26823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가게이름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</a:t>
            </a:r>
            <a:r>
              <a:rPr lang="ko-KR" altLang="en-US" sz="1000" dirty="0"/>
              <a:t> </a:t>
            </a:r>
            <a:r>
              <a:rPr lang="ko-KR" altLang="en-US" sz="1000" dirty="0" err="1" smtClean="0"/>
              <a:t>철판가게</a:t>
            </a:r>
            <a:endParaRPr lang="en-US" altLang="ko-KR" sz="1000" dirty="0" smtClean="0"/>
          </a:p>
          <a:p>
            <a:r>
              <a:rPr lang="ko-KR" altLang="en-US" sz="1000" dirty="0" smtClean="0"/>
              <a:t>주소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대전 서구 </a:t>
            </a:r>
            <a:r>
              <a:rPr lang="ko-KR" altLang="en-US" sz="1000" dirty="0" err="1" smtClean="0"/>
              <a:t>둔산동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26-1 </a:t>
            </a:r>
            <a:r>
              <a:rPr lang="ko-KR" altLang="en-US" sz="1000" dirty="0" err="1" smtClean="0"/>
              <a:t>둔산빌딩</a:t>
            </a:r>
            <a:r>
              <a:rPr lang="ko-KR" altLang="en-US" sz="1000" dirty="0" smtClean="0"/>
              <a:t> </a:t>
            </a:r>
            <a:r>
              <a:rPr lang="en-US" altLang="ko-KR" sz="1000" dirty="0"/>
              <a:t>2</a:t>
            </a:r>
            <a:r>
              <a:rPr lang="ko-KR" altLang="en-US" sz="1000" dirty="0" smtClean="0"/>
              <a:t>층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주요메뉴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</a:t>
            </a:r>
            <a:r>
              <a:rPr lang="ko-KR" altLang="en-US" sz="1000" dirty="0" err="1" smtClean="0"/>
              <a:t>오삼불고기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주물럭</a:t>
            </a:r>
            <a:endParaRPr lang="ko-KR" altLang="en-US" sz="1000" dirty="0"/>
          </a:p>
        </p:txBody>
      </p:sp>
      <p:sp>
        <p:nvSpPr>
          <p:cNvPr id="72" name="TextBox 71"/>
          <p:cNvSpPr txBox="1"/>
          <p:nvPr/>
        </p:nvSpPr>
        <p:spPr>
          <a:xfrm>
            <a:off x="1545805" y="3008140"/>
            <a:ext cx="26823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가게이름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</a:t>
            </a:r>
            <a:r>
              <a:rPr lang="ko-KR" altLang="en-US" sz="1000" dirty="0"/>
              <a:t> </a:t>
            </a:r>
            <a:r>
              <a:rPr lang="ko-KR" altLang="en-US" sz="1000" dirty="0" err="1" smtClean="0"/>
              <a:t>철판가게</a:t>
            </a:r>
            <a:endParaRPr lang="en-US" altLang="ko-KR" sz="1000" dirty="0" smtClean="0"/>
          </a:p>
          <a:p>
            <a:r>
              <a:rPr lang="ko-KR" altLang="en-US" sz="1000" dirty="0" smtClean="0"/>
              <a:t>주소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대전 서구 </a:t>
            </a:r>
            <a:r>
              <a:rPr lang="ko-KR" altLang="en-US" sz="1000" dirty="0" err="1" smtClean="0"/>
              <a:t>둔산동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26-1 </a:t>
            </a:r>
            <a:r>
              <a:rPr lang="ko-KR" altLang="en-US" sz="1000" dirty="0" err="1" smtClean="0"/>
              <a:t>둔산빌딩</a:t>
            </a:r>
            <a:r>
              <a:rPr lang="ko-KR" altLang="en-US" sz="1000" dirty="0" smtClean="0"/>
              <a:t> </a:t>
            </a:r>
            <a:r>
              <a:rPr lang="en-US" altLang="ko-KR" sz="1000" dirty="0"/>
              <a:t>2</a:t>
            </a:r>
            <a:r>
              <a:rPr lang="ko-KR" altLang="en-US" sz="1000" dirty="0" smtClean="0"/>
              <a:t>층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주요메뉴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</a:t>
            </a:r>
            <a:r>
              <a:rPr lang="ko-KR" altLang="en-US" sz="1000" dirty="0" err="1" smtClean="0"/>
              <a:t>오삼불고기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주물럭</a:t>
            </a:r>
            <a:endParaRPr lang="ko-KR" altLang="en-US" sz="1000" dirty="0"/>
          </a:p>
        </p:txBody>
      </p:sp>
      <p:sp>
        <p:nvSpPr>
          <p:cNvPr id="73" name="TextBox 72"/>
          <p:cNvSpPr txBox="1"/>
          <p:nvPr/>
        </p:nvSpPr>
        <p:spPr>
          <a:xfrm>
            <a:off x="6153659" y="3038206"/>
            <a:ext cx="26823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가게이름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</a:t>
            </a:r>
            <a:r>
              <a:rPr lang="ko-KR" altLang="en-US" sz="1000" dirty="0" err="1" smtClean="0"/>
              <a:t>은화수</a:t>
            </a:r>
            <a:r>
              <a:rPr lang="ko-KR" altLang="en-US" sz="1000" dirty="0" smtClean="0"/>
              <a:t> 식당</a:t>
            </a:r>
            <a:endParaRPr lang="en-US" altLang="ko-KR" sz="1000" dirty="0" smtClean="0"/>
          </a:p>
          <a:p>
            <a:r>
              <a:rPr lang="ko-KR" altLang="en-US" sz="1000" dirty="0" smtClean="0"/>
              <a:t>주소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대전 서구 </a:t>
            </a:r>
            <a:r>
              <a:rPr lang="ko-KR" altLang="en-US" sz="1000" dirty="0" err="1" smtClean="0"/>
              <a:t>둔산동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26-1 </a:t>
            </a:r>
            <a:r>
              <a:rPr lang="ko-KR" altLang="en-US" sz="1000" dirty="0" err="1" smtClean="0"/>
              <a:t>둔산빌딩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1</a:t>
            </a:r>
            <a:r>
              <a:rPr lang="ko-KR" altLang="en-US" sz="1000" dirty="0" smtClean="0"/>
              <a:t>층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주요메뉴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</a:t>
            </a:r>
            <a:r>
              <a:rPr lang="ko-KR" altLang="en-US" sz="1000" dirty="0" err="1" smtClean="0"/>
              <a:t>돈까스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카레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우동</a:t>
            </a:r>
            <a:endParaRPr lang="ko-KR" altLang="en-US" sz="1000" dirty="0"/>
          </a:p>
        </p:txBody>
      </p:sp>
      <p:sp>
        <p:nvSpPr>
          <p:cNvPr id="74" name="직사각형 73"/>
          <p:cNvSpPr/>
          <p:nvPr/>
        </p:nvSpPr>
        <p:spPr>
          <a:xfrm>
            <a:off x="10788224" y="125255"/>
            <a:ext cx="848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03.26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9411259" y="1757619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49" name="타원 48"/>
          <p:cNvSpPr/>
          <p:nvPr/>
        </p:nvSpPr>
        <p:spPr>
          <a:xfrm>
            <a:off x="9409372" y="2241184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50" name="타원 49"/>
          <p:cNvSpPr/>
          <p:nvPr/>
        </p:nvSpPr>
        <p:spPr>
          <a:xfrm>
            <a:off x="9409373" y="2671640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9409371" y="318518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672976" y="1772133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맛집 검색 필드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히스토리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기능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672976" y="2214846"/>
            <a:ext cx="2476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검색된 맛집을 출력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이름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주소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주메뉴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672976" y="2674796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가고싶은식당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찜하기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유무 표시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674399" y="3162773"/>
            <a:ext cx="2476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검색결과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더보기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버튼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(10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 추가 출력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7176" y="1838091"/>
            <a:ext cx="268247" cy="30482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0497" y="4195848"/>
            <a:ext cx="274344" cy="304826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 flipH="1">
            <a:off x="9409371" y="5628628"/>
            <a:ext cx="2550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개씩 출력되며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더보기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버튼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클릭시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 씩 추가로 출력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사용자가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가고싶은식당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찜하기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설정을 한 식당은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번과 같이 표시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183198" y="88694"/>
            <a:ext cx="1829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메인화면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258445" y="79402"/>
            <a:ext cx="19527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S-PLS-005-002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2092650" y="575948"/>
            <a:ext cx="2720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공통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맛집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메인화면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하단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25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851" y="1234114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505359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90586" y="1106130"/>
            <a:ext cx="701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 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53659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37811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36340" y="1106130"/>
            <a:ext cx="81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관심지역설정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96426" y="3268803"/>
            <a:ext cx="312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6B44E"/>
                </a:solidFill>
              </a:rPr>
              <a:t>맛집 리스트</a:t>
            </a:r>
            <a:endParaRPr lang="ko-KR" altLang="en-US" dirty="0">
              <a:solidFill>
                <a:srgbClr val="26B44E"/>
              </a:solidFill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316778" y="2911996"/>
            <a:ext cx="2906058" cy="275573"/>
            <a:chOff x="6744929" y="2919134"/>
            <a:chExt cx="2906058" cy="275573"/>
          </a:xfrm>
          <a:solidFill>
            <a:schemeClr val="bg1"/>
          </a:solidFill>
        </p:grpSpPr>
        <p:sp>
          <p:nvSpPr>
            <p:cNvPr id="30" name="직사각형 29"/>
            <p:cNvSpPr/>
            <p:nvPr/>
          </p:nvSpPr>
          <p:spPr>
            <a:xfrm>
              <a:off x="8974582" y="2919134"/>
              <a:ext cx="676405" cy="275573"/>
            </a:xfrm>
            <a:prstGeom prst="rect">
              <a:avLst/>
            </a:prstGeom>
            <a:grpFill/>
            <a:ln>
              <a:solidFill>
                <a:srgbClr val="25B0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검색</a:t>
              </a:r>
              <a:endPara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6744929" y="2919134"/>
              <a:ext cx="2167003" cy="275573"/>
            </a:xfrm>
            <a:prstGeom prst="rect">
              <a:avLst/>
            </a:prstGeom>
            <a:grpFill/>
            <a:ln>
              <a:solidFill>
                <a:srgbClr val="25B0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검색하실 내용을 입력해주세요 </a:t>
              </a:r>
              <a:r>
                <a:rPr lang="ko-KR" altLang="en-US" sz="1400" dirty="0" smtClean="0">
                  <a:solidFill>
                    <a:schemeClr val="bg2">
                      <a:lumMod val="90000"/>
                    </a:schemeClr>
                  </a:solidFill>
                </a:rPr>
                <a:t>▼</a:t>
              </a:r>
              <a:endParaRPr lang="ko-KR" altLang="en-US" sz="900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512236" y="4269261"/>
            <a:ext cx="6235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죄송합니다 검색결과가 존재하지 않습니다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다른 내용으로 검색해주세요</a:t>
            </a:r>
            <a:r>
              <a:rPr lang="en-US" altLang="ko-KR" dirty="0" smtClean="0"/>
              <a:t>:)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10788224" y="125255"/>
            <a:ext cx="848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03.26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 flipH="1">
            <a:off x="9426789" y="5881183"/>
            <a:ext cx="2550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맛집을 검색 했을 때 해당하는 정보가 없는 경우 출력되는 페이지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338692" y="586388"/>
            <a:ext cx="3900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공통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 결과가 존재하지 않을 때 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046945" y="88694"/>
            <a:ext cx="2101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맛집 검색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결과화면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256040" y="79402"/>
            <a:ext cx="1957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S-PLS-005-003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008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3292" y="-4408"/>
            <a:ext cx="4121244" cy="513593"/>
            <a:chOff x="87992" y="-1168767"/>
            <a:chExt cx="4121244" cy="513593"/>
          </a:xfrm>
        </p:grpSpPr>
        <p:sp>
          <p:nvSpPr>
            <p:cNvPr id="10" name="직사각형 9"/>
            <p:cNvSpPr/>
            <p:nvPr/>
          </p:nvSpPr>
          <p:spPr>
            <a:xfrm>
              <a:off x="87992" y="-1168767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147680" y="-116225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71736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505359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90586" y="1106130"/>
            <a:ext cx="701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 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53659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37811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936340" y="1106130"/>
            <a:ext cx="81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관심지역설정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72" y="1892001"/>
            <a:ext cx="1915200" cy="1905340"/>
          </a:xfrm>
          <a:prstGeom prst="rect">
            <a:avLst/>
          </a:prstGeom>
        </p:spPr>
      </p:pic>
      <p:pic>
        <p:nvPicPr>
          <p:cNvPr id="7" name="그림 6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358" y="1892002"/>
            <a:ext cx="1915200" cy="1905339"/>
          </a:xfrm>
          <a:prstGeom prst="rect">
            <a:avLst/>
          </a:prstGeom>
        </p:spPr>
      </p:pic>
      <p:pic>
        <p:nvPicPr>
          <p:cNvPr id="29" name="그림 28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599" y="1892001"/>
            <a:ext cx="1915200" cy="1905340"/>
          </a:xfrm>
          <a:prstGeom prst="rect">
            <a:avLst/>
          </a:prstGeom>
        </p:spPr>
      </p:pic>
      <p:pic>
        <p:nvPicPr>
          <p:cNvPr id="30" name="그림 29"/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644" y="1892002"/>
            <a:ext cx="1915200" cy="1905339"/>
          </a:xfrm>
          <a:prstGeom prst="rect">
            <a:avLst/>
          </a:prstGeom>
        </p:spPr>
      </p:pic>
      <p:cxnSp>
        <p:nvCxnSpPr>
          <p:cNvPr id="32" name="직선 연결선 31"/>
          <p:cNvCxnSpPr/>
          <p:nvPr/>
        </p:nvCxnSpPr>
        <p:spPr>
          <a:xfrm>
            <a:off x="668872" y="3888513"/>
            <a:ext cx="76449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309742"/>
              </p:ext>
            </p:extLst>
          </p:nvPr>
        </p:nvGraphicFramePr>
        <p:xfrm>
          <a:off x="1829791" y="4237764"/>
          <a:ext cx="5333534" cy="2527876"/>
        </p:xfrm>
        <a:graphic>
          <a:graphicData uri="http://schemas.openxmlformats.org/drawingml/2006/table">
            <a:tbl>
              <a:tblPr/>
              <a:tblGrid>
                <a:gridCol w="2001873">
                  <a:extLst>
                    <a:ext uri="{9D8B030D-6E8A-4147-A177-3AD203B41FA5}">
                      <a16:colId xmlns:a16="http://schemas.microsoft.com/office/drawing/2014/main" val="3742926706"/>
                    </a:ext>
                  </a:extLst>
                </a:gridCol>
                <a:gridCol w="3331661">
                  <a:extLst>
                    <a:ext uri="{9D8B030D-6E8A-4147-A177-3AD203B41FA5}">
                      <a16:colId xmlns:a16="http://schemas.microsoft.com/office/drawing/2014/main" val="4244979327"/>
                    </a:ext>
                  </a:extLst>
                </a:gridCol>
              </a:tblGrid>
              <a:tr h="230411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b="0" dirty="0" smtClean="0">
                          <a:effectLst/>
                        </a:rPr>
                        <a:t>주소</a:t>
                      </a:r>
                      <a:endParaRPr lang="ko-KR" altLang="en-US" sz="1100" b="0" dirty="0">
                        <a:effectLst/>
                      </a:endParaRPr>
                    </a:p>
                  </a:txBody>
                  <a:tcPr marL="55906" marR="58235" marT="116470" marB="2911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대전 서구 </a:t>
                      </a:r>
                      <a:r>
                        <a:rPr lang="ko-KR" altLang="en-US" sz="1100" dirty="0" err="1" smtClean="0"/>
                        <a:t>둔산동</a:t>
                      </a:r>
                      <a:r>
                        <a:rPr lang="ko-KR" altLang="en-US" sz="1100" dirty="0" smtClean="0"/>
                        <a:t> </a:t>
                      </a:r>
                      <a:r>
                        <a:rPr lang="en-US" altLang="ko-KR" sz="1100" dirty="0" smtClean="0"/>
                        <a:t>26-1 </a:t>
                      </a:r>
                      <a:r>
                        <a:rPr lang="ko-KR" altLang="en-US" sz="1100" dirty="0" err="1" smtClean="0"/>
                        <a:t>둔산빌딩</a:t>
                      </a:r>
                      <a:r>
                        <a:rPr lang="ko-KR" altLang="en-US" sz="1100" dirty="0" smtClean="0"/>
                        <a:t> </a:t>
                      </a:r>
                      <a:r>
                        <a:rPr lang="en-US" altLang="ko-KR" sz="1100" dirty="0" smtClean="0"/>
                        <a:t>2</a:t>
                      </a:r>
                      <a:r>
                        <a:rPr lang="ko-KR" altLang="en-US" sz="1100" dirty="0" smtClean="0"/>
                        <a:t>층</a:t>
                      </a:r>
                      <a:endParaRPr lang="en-US" altLang="ko-KR" sz="1100" dirty="0" smtClean="0"/>
                    </a:p>
                  </a:txBody>
                  <a:tcPr marL="55906" marR="55906" marT="116470" marB="291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956113"/>
                  </a:ext>
                </a:extLst>
              </a:tr>
              <a:tr h="230411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b="0">
                          <a:effectLst/>
                        </a:rPr>
                        <a:t>전화번호</a:t>
                      </a:r>
                    </a:p>
                  </a:txBody>
                  <a:tcPr marL="55906" marR="58235" marT="116470" marB="2911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>
                          <a:solidFill>
                            <a:srgbClr val="4F4F4F"/>
                          </a:solidFill>
                          <a:effectLst/>
                        </a:rPr>
                        <a:t>02-585-9997</a:t>
                      </a:r>
                    </a:p>
                  </a:txBody>
                  <a:tcPr marL="55906" marR="55906" marT="116470" marB="291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595720"/>
                  </a:ext>
                </a:extLst>
              </a:tr>
              <a:tr h="230411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b="0">
                          <a:effectLst/>
                        </a:rPr>
                        <a:t>음식 종류</a:t>
                      </a:r>
                    </a:p>
                  </a:txBody>
                  <a:tcPr marL="55906" marR="58235" marT="116470" marB="2911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dirty="0" smtClean="0">
                          <a:solidFill>
                            <a:srgbClr val="4F4F4F"/>
                          </a:solidFill>
                          <a:effectLst/>
                        </a:rPr>
                        <a:t>철판 요리</a:t>
                      </a:r>
                      <a:endParaRPr lang="ko-KR" altLang="en-US" sz="110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5906" marR="55906" marT="116470" marB="291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91051"/>
                  </a:ext>
                </a:extLst>
              </a:tr>
              <a:tr h="230411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b="0" dirty="0">
                          <a:effectLst/>
                        </a:rPr>
                        <a:t>가격대</a:t>
                      </a:r>
                    </a:p>
                  </a:txBody>
                  <a:tcPr marL="55906" marR="58235" marT="116470" marB="2911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>
                          <a:solidFill>
                            <a:srgbClr val="4F4F4F"/>
                          </a:solidFill>
                          <a:effectLst/>
                        </a:rPr>
                        <a:t>만원 미만</a:t>
                      </a:r>
                    </a:p>
                  </a:txBody>
                  <a:tcPr marL="55906" marR="55906" marT="116470" marB="291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6505588"/>
                  </a:ext>
                </a:extLst>
              </a:tr>
              <a:tr h="230411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b="0">
                          <a:effectLst/>
                        </a:rPr>
                        <a:t>주차</a:t>
                      </a:r>
                    </a:p>
                  </a:txBody>
                  <a:tcPr marL="55906" marR="58235" marT="116470" marB="2911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>
                          <a:solidFill>
                            <a:srgbClr val="4F4F4F"/>
                          </a:solidFill>
                          <a:effectLst/>
                        </a:rPr>
                        <a:t>유료주차 가능</a:t>
                      </a:r>
                    </a:p>
                  </a:txBody>
                  <a:tcPr marL="55906" marR="55906" marT="116470" marB="291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547287"/>
                  </a:ext>
                </a:extLst>
              </a:tr>
              <a:tr h="230411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b="0">
                          <a:effectLst/>
                        </a:rPr>
                        <a:t>영업시간</a:t>
                      </a:r>
                    </a:p>
                  </a:txBody>
                  <a:tcPr marL="55906" marR="58235" marT="116470" marB="2911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dirty="0">
                          <a:solidFill>
                            <a:srgbClr val="4F4F4F"/>
                          </a:solidFill>
                          <a:effectLst/>
                        </a:rPr>
                        <a:t>11:00 - 21:00</a:t>
                      </a:r>
                    </a:p>
                  </a:txBody>
                  <a:tcPr marL="55906" marR="55906" marT="116470" marB="291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445071"/>
                  </a:ext>
                </a:extLst>
              </a:tr>
              <a:tr h="477043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b="0" dirty="0">
                          <a:effectLst/>
                        </a:rPr>
                        <a:t>메뉴</a:t>
                      </a:r>
                    </a:p>
                  </a:txBody>
                  <a:tcPr marL="55906" marR="58235" marT="116470" marB="2911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err="1" smtClean="0">
                          <a:solidFill>
                            <a:srgbClr val="4F4F4F"/>
                          </a:solidFill>
                          <a:effectLst/>
                        </a:rPr>
                        <a:t>철판우동</a:t>
                      </a:r>
                      <a:r>
                        <a:rPr lang="ko-KR" altLang="en-US" sz="1100" baseline="0" dirty="0" smtClean="0">
                          <a:solidFill>
                            <a:srgbClr val="4F4F4F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aseline="0" dirty="0" smtClean="0">
                          <a:solidFill>
                            <a:srgbClr val="4F4F4F"/>
                          </a:solidFill>
                          <a:effectLst/>
                        </a:rPr>
                        <a:t> - 7000</a:t>
                      </a:r>
                      <a:r>
                        <a:rPr lang="ko-KR" altLang="en-US" sz="1100" baseline="0" dirty="0" smtClean="0">
                          <a:solidFill>
                            <a:srgbClr val="4F4F4F"/>
                          </a:solidFill>
                          <a:effectLst/>
                        </a:rPr>
                        <a:t>원</a:t>
                      </a:r>
                      <a:endParaRPr lang="en-US" altLang="ko-KR" sz="1100" baseline="0" dirty="0" smtClean="0">
                        <a:solidFill>
                          <a:srgbClr val="4F4F4F"/>
                        </a:solidFill>
                        <a:effectLst/>
                      </a:endParaRPr>
                    </a:p>
                    <a:p>
                      <a:pPr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aseline="0" dirty="0" smtClean="0">
                          <a:solidFill>
                            <a:srgbClr val="4F4F4F"/>
                          </a:solidFill>
                          <a:effectLst/>
                        </a:rPr>
                        <a:t>철판고기볶음 </a:t>
                      </a:r>
                      <a:r>
                        <a:rPr lang="en-US" altLang="ko-KR" sz="1100" baseline="0" dirty="0" smtClean="0">
                          <a:solidFill>
                            <a:srgbClr val="4F4F4F"/>
                          </a:solidFill>
                          <a:effectLst/>
                        </a:rPr>
                        <a:t>- 9900</a:t>
                      </a:r>
                      <a:r>
                        <a:rPr lang="ko-KR" altLang="en-US" sz="1100" baseline="0" dirty="0" smtClean="0">
                          <a:solidFill>
                            <a:srgbClr val="4F4F4F"/>
                          </a:solidFill>
                          <a:effectLst/>
                        </a:rPr>
                        <a:t>원</a:t>
                      </a:r>
                      <a:endParaRPr lang="en-US" altLang="ko-KR" sz="1100" baseline="0" dirty="0" smtClean="0">
                        <a:solidFill>
                          <a:srgbClr val="4F4F4F"/>
                        </a:solidFill>
                        <a:effectLst/>
                      </a:endParaRPr>
                    </a:p>
                    <a:p>
                      <a:pPr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aseline="0" dirty="0" smtClean="0">
                          <a:solidFill>
                            <a:srgbClr val="4F4F4F"/>
                          </a:solidFill>
                          <a:effectLst/>
                        </a:rPr>
                        <a:t>철판해물볶음 </a:t>
                      </a:r>
                      <a:r>
                        <a:rPr lang="en-US" altLang="ko-KR" sz="1100" baseline="0" dirty="0" smtClean="0">
                          <a:solidFill>
                            <a:srgbClr val="4F4F4F"/>
                          </a:solidFill>
                          <a:effectLst/>
                        </a:rPr>
                        <a:t>- 9000</a:t>
                      </a:r>
                      <a:r>
                        <a:rPr lang="ko-KR" altLang="en-US" sz="1100" baseline="0" dirty="0" smtClean="0">
                          <a:solidFill>
                            <a:srgbClr val="4F4F4F"/>
                          </a:solidFill>
                          <a:effectLst/>
                        </a:rPr>
                        <a:t>원</a:t>
                      </a:r>
                      <a:endParaRPr lang="ko-KR" altLang="en-US" sz="110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5906" marR="55906" marT="116470" marB="291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285400"/>
                  </a:ext>
                </a:extLst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1780341" y="4072046"/>
            <a:ext cx="5624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이름</a:t>
            </a:r>
            <a:r>
              <a:rPr lang="en-US" altLang="ko-KR" sz="1100" dirty="0" smtClean="0"/>
              <a:t>:</a:t>
            </a:r>
            <a:endParaRPr lang="ko-KR" alt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3794558" y="4072046"/>
            <a:ext cx="8143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/>
              <a:t>철판가게</a:t>
            </a:r>
            <a:endParaRPr lang="ko-KR" altLang="en-US" sz="1100" dirty="0"/>
          </a:p>
        </p:txBody>
      </p:sp>
      <p:sp>
        <p:nvSpPr>
          <p:cNvPr id="39" name="하트 38"/>
          <p:cNvSpPr/>
          <p:nvPr/>
        </p:nvSpPr>
        <p:spPr>
          <a:xfrm>
            <a:off x="7936340" y="3983233"/>
            <a:ext cx="216132" cy="216132"/>
          </a:xfrm>
          <a:prstGeom prst="heart">
            <a:avLst/>
          </a:prstGeom>
          <a:solidFill>
            <a:srgbClr val="FF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7379374" y="3941241"/>
            <a:ext cx="640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/>
              <a:t>찜하기</a:t>
            </a:r>
            <a:endParaRPr lang="ko-KR" altLang="en-US" dirty="0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6390710" y="3972845"/>
            <a:ext cx="953201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예약하기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786459" y="6765640"/>
            <a:ext cx="76449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모서리가 둥근 직사각형 42"/>
          <p:cNvSpPr/>
          <p:nvPr/>
        </p:nvSpPr>
        <p:spPr>
          <a:xfrm>
            <a:off x="5321928" y="3969913"/>
            <a:ext cx="953201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rgbClr val="26B44E"/>
                </a:solidFill>
              </a:rPr>
              <a:t>길찾기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0788224" y="125255"/>
            <a:ext cx="848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03.26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9411259" y="1757619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47" name="타원 46"/>
          <p:cNvSpPr/>
          <p:nvPr/>
        </p:nvSpPr>
        <p:spPr>
          <a:xfrm>
            <a:off x="9409372" y="2241184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48" name="타원 47"/>
          <p:cNvSpPr/>
          <p:nvPr/>
        </p:nvSpPr>
        <p:spPr>
          <a:xfrm>
            <a:off x="9409373" y="2671640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9409371" y="318518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9409370" y="3685169"/>
            <a:ext cx="250307" cy="237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672976" y="1772133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가게에서 설정한 사진이 출력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672976" y="2214846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가게 정보 출력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672976" y="2674796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길찾기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버튼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클릭시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경로 출력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674399" y="3162773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예약버튼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클릭시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예약화면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출력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659677" y="3691259"/>
            <a:ext cx="2476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찜하기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버튼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클릭시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찜한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식당 목록에 식장 정보 추가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316340" y="185222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57" name="타원 56"/>
          <p:cNvSpPr/>
          <p:nvPr/>
        </p:nvSpPr>
        <p:spPr>
          <a:xfrm>
            <a:off x="1407302" y="4102638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58" name="타원 57"/>
          <p:cNvSpPr/>
          <p:nvPr/>
        </p:nvSpPr>
        <p:spPr>
          <a:xfrm>
            <a:off x="5266433" y="3964040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6281985" y="3946892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7219071" y="3969158"/>
            <a:ext cx="250307" cy="237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19966" y="1772132"/>
            <a:ext cx="7842870" cy="215655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1738146" y="3979686"/>
            <a:ext cx="1928029" cy="2654608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 flipH="1">
            <a:off x="9450833" y="5599460"/>
            <a:ext cx="25507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맛집 검색 결과를 클릭 했을 때 출력되는 맛집 상세페이지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상단에는 가게에서 설정한 대표 사진이 출력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길찾기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예약하기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찜하기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서비스 제공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152472" y="3952835"/>
            <a:ext cx="9683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/>
              <a:t>둔산동</a:t>
            </a:r>
            <a:r>
              <a:rPr lang="ko-KR" altLang="en-US" sz="900" dirty="0" smtClean="0"/>
              <a:t> 맑음 </a:t>
            </a:r>
            <a:endParaRPr lang="ko-KR" altLang="en-US" sz="900" dirty="0"/>
          </a:p>
        </p:txBody>
      </p:sp>
      <p:sp>
        <p:nvSpPr>
          <p:cNvPr id="64" name="타원 63"/>
          <p:cNvSpPr/>
          <p:nvPr/>
        </p:nvSpPr>
        <p:spPr>
          <a:xfrm>
            <a:off x="9409369" y="4223108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9664032" y="4244257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해당 지역 날씨가 출력됨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8542965" y="3690454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2100159" y="604577"/>
            <a:ext cx="4859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공통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맛집을 클릭 했을 때 나오는 페이지 상단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6248827" y="79402"/>
            <a:ext cx="197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S-PLS-005-004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157555" y="88694"/>
            <a:ext cx="1880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맛집 상세 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851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269864" y="3138503"/>
            <a:ext cx="87171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2890" y="3250450"/>
            <a:ext cx="1471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/>
              <a:t>저병균데여</a:t>
            </a:r>
            <a:r>
              <a:rPr lang="en-US" altLang="ko-KR" sz="1600" dirty="0" smtClean="0"/>
              <a:t>1 :</a:t>
            </a:r>
            <a:endParaRPr lang="ko-KR" alt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1644085" y="3250450"/>
            <a:ext cx="3334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분위기도 좋고 맛있어서 좋았어요</a:t>
            </a:r>
            <a:endParaRPr lang="ko-KR" alt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149794" y="2775643"/>
            <a:ext cx="312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6B44E"/>
                </a:solidFill>
              </a:rPr>
              <a:t>리뷰 리스트</a:t>
            </a:r>
            <a:endParaRPr lang="ko-KR" altLang="en-US" dirty="0">
              <a:solidFill>
                <a:srgbClr val="26B44E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269864" y="3669594"/>
            <a:ext cx="87171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82124" y="3750185"/>
            <a:ext cx="1471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/>
              <a:t>저뱡균데여</a:t>
            </a:r>
            <a:r>
              <a:rPr lang="en-US" altLang="ko-KR" sz="1600" dirty="0"/>
              <a:t>2</a:t>
            </a:r>
            <a:r>
              <a:rPr lang="en-US" altLang="ko-KR" sz="1600" dirty="0" smtClean="0"/>
              <a:t> :</a:t>
            </a:r>
            <a:endParaRPr lang="ko-KR" alt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1653319" y="3750185"/>
            <a:ext cx="3334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그냥 </a:t>
            </a:r>
            <a:r>
              <a:rPr lang="ko-KR" altLang="en-US" sz="1600" dirty="0" err="1" smtClean="0"/>
              <a:t>그랫어요</a:t>
            </a:r>
            <a:r>
              <a:rPr lang="en-US" altLang="ko-KR" sz="1600" dirty="0" smtClean="0"/>
              <a:t>….</a:t>
            </a:r>
            <a:endParaRPr lang="ko-KR" altLang="en-US" sz="16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269864" y="4175619"/>
            <a:ext cx="87171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0575" y="4296363"/>
            <a:ext cx="1471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/>
              <a:t>저뵹균데여</a:t>
            </a:r>
            <a:r>
              <a:rPr lang="en-US" altLang="ko-KR" sz="1600" dirty="0"/>
              <a:t>3</a:t>
            </a:r>
            <a:r>
              <a:rPr lang="en-US" altLang="ko-KR" sz="1600" dirty="0" smtClean="0"/>
              <a:t> :</a:t>
            </a:r>
            <a:endParaRPr lang="ko-KR" alt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1671770" y="4296363"/>
            <a:ext cx="3334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/>
              <a:t>돈아깝</a:t>
            </a:r>
            <a:r>
              <a:rPr lang="en-US" altLang="ko-KR" sz="1600" dirty="0" smtClean="0"/>
              <a:t>..</a:t>
            </a:r>
            <a:endParaRPr lang="ko-KR" altLang="en-US" sz="1600" dirty="0"/>
          </a:p>
        </p:txBody>
      </p:sp>
      <p:cxnSp>
        <p:nvCxnSpPr>
          <p:cNvPr id="32" name="직선 연결선 31"/>
          <p:cNvCxnSpPr/>
          <p:nvPr/>
        </p:nvCxnSpPr>
        <p:spPr>
          <a:xfrm>
            <a:off x="269864" y="4706710"/>
            <a:ext cx="87171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94389" y="4787293"/>
            <a:ext cx="1471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/>
              <a:t>저븅균데여</a:t>
            </a:r>
            <a:r>
              <a:rPr lang="en-US" altLang="ko-KR" sz="1600" dirty="0" smtClean="0"/>
              <a:t>4 :</a:t>
            </a:r>
            <a:endParaRPr lang="ko-KR" altLang="en-US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1665584" y="4787293"/>
            <a:ext cx="3334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분위기도 좋고 맛있어서 좋았어요</a:t>
            </a:r>
            <a:r>
              <a:rPr lang="en-US" altLang="ko-KR" sz="1600" dirty="0" smtClean="0"/>
              <a:t>..</a:t>
            </a:r>
            <a:endParaRPr lang="ko-KR" altLang="en-US" sz="1600" dirty="0"/>
          </a:p>
        </p:txBody>
      </p:sp>
      <p:cxnSp>
        <p:nvCxnSpPr>
          <p:cNvPr id="35" name="직선 연결선 34"/>
          <p:cNvCxnSpPr/>
          <p:nvPr/>
        </p:nvCxnSpPr>
        <p:spPr>
          <a:xfrm>
            <a:off x="269864" y="5228564"/>
            <a:ext cx="87171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10788224" y="88694"/>
            <a:ext cx="848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03.26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8" name="그림 37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272" y="2324946"/>
            <a:ext cx="625389" cy="5868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6818272" y="2870885"/>
            <a:ext cx="8598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좋아요</a:t>
            </a:r>
            <a:endParaRPr lang="ko-KR" altLang="en-US" sz="1600" dirty="0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377" y="2366775"/>
            <a:ext cx="516131" cy="516131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7456559" y="2865163"/>
            <a:ext cx="9113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/>
              <a:t>보통이에요</a:t>
            </a:r>
            <a:endParaRPr lang="ko-KR" altLang="en-US" sz="1600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043" y="2328549"/>
            <a:ext cx="534120" cy="53412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8271968" y="2860012"/>
            <a:ext cx="8081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/>
              <a:t>별로에요</a:t>
            </a:r>
            <a:endParaRPr lang="ko-KR" altLang="en-US" sz="1600" dirty="0"/>
          </a:p>
        </p:txBody>
      </p:sp>
      <p:sp>
        <p:nvSpPr>
          <p:cNvPr id="44" name="TextBox 43"/>
          <p:cNvSpPr txBox="1"/>
          <p:nvPr/>
        </p:nvSpPr>
        <p:spPr>
          <a:xfrm>
            <a:off x="5658621" y="2816551"/>
            <a:ext cx="1234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26B44E"/>
                </a:solidFill>
              </a:rPr>
              <a:t>평점 별 보기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pic>
        <p:nvPicPr>
          <p:cNvPr id="45" name="그림 44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615" y="3212004"/>
            <a:ext cx="463454" cy="434857"/>
          </a:xfrm>
          <a:prstGeom prst="rect">
            <a:avLst/>
          </a:prstGeom>
        </p:spPr>
      </p:pic>
      <p:pic>
        <p:nvPicPr>
          <p:cNvPr id="48" name="그림 47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696" y="4740371"/>
            <a:ext cx="449014" cy="421308"/>
          </a:xfrm>
          <a:prstGeom prst="rect">
            <a:avLst/>
          </a:prstGeom>
        </p:spPr>
      </p:pic>
      <p:pic>
        <p:nvPicPr>
          <p:cNvPr id="49" name="그림 48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320" y="3163730"/>
            <a:ext cx="475328" cy="472881"/>
          </a:xfrm>
          <a:prstGeom prst="rect">
            <a:avLst/>
          </a:prstGeom>
        </p:spPr>
      </p:pic>
      <p:pic>
        <p:nvPicPr>
          <p:cNvPr id="50" name="그림 49"/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536" y="3167955"/>
            <a:ext cx="468016" cy="469639"/>
          </a:xfrm>
          <a:prstGeom prst="rect">
            <a:avLst/>
          </a:prstGeom>
        </p:spPr>
      </p:pic>
      <p:sp>
        <p:nvSpPr>
          <p:cNvPr id="56" name="모서리가 둥근 직사각형 55"/>
          <p:cNvSpPr/>
          <p:nvPr/>
        </p:nvSpPr>
        <p:spPr>
          <a:xfrm>
            <a:off x="7378099" y="3325887"/>
            <a:ext cx="518758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26B44E"/>
                </a:solidFill>
              </a:rPr>
              <a:t>수정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7966537" y="3322682"/>
            <a:ext cx="518758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삭제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7365204" y="3837593"/>
            <a:ext cx="518758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26B44E"/>
                </a:solidFill>
              </a:rPr>
              <a:t>수정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7953642" y="3851832"/>
            <a:ext cx="518758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삭제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7368863" y="4343617"/>
            <a:ext cx="518758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26B44E"/>
                </a:solidFill>
              </a:rPr>
              <a:t>수정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7966537" y="4340412"/>
            <a:ext cx="518758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삭제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7359882" y="4860833"/>
            <a:ext cx="518758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26B44E"/>
                </a:solidFill>
              </a:rPr>
              <a:t>수정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7948320" y="4857628"/>
            <a:ext cx="518758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삭제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694" y="3691963"/>
            <a:ext cx="417296" cy="417296"/>
          </a:xfrm>
          <a:prstGeom prst="rect">
            <a:avLst/>
          </a:prstGeom>
        </p:spPr>
      </p:pic>
      <p:sp>
        <p:nvSpPr>
          <p:cNvPr id="93" name="모서리가 둥근 직사각형 92"/>
          <p:cNvSpPr/>
          <p:nvPr/>
        </p:nvSpPr>
        <p:spPr>
          <a:xfrm>
            <a:off x="8542824" y="3325712"/>
            <a:ext cx="518758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신고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428" y="3179047"/>
            <a:ext cx="378297" cy="378297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6518141" y="3457985"/>
            <a:ext cx="8598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/>
              <a:t>리뷰추천</a:t>
            </a:r>
            <a:endParaRPr lang="ko-KR" altLang="en-US" sz="1600" dirty="0"/>
          </a:p>
        </p:txBody>
      </p:sp>
      <p:sp>
        <p:nvSpPr>
          <p:cNvPr id="96" name="TextBox 95"/>
          <p:cNvSpPr txBox="1"/>
          <p:nvPr/>
        </p:nvSpPr>
        <p:spPr>
          <a:xfrm>
            <a:off x="6926130" y="3115785"/>
            <a:ext cx="510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9999</a:t>
            </a:r>
            <a:endParaRPr lang="ko-KR" altLang="en-US" sz="1600" dirty="0"/>
          </a:p>
        </p:txBody>
      </p:sp>
      <p:pic>
        <p:nvPicPr>
          <p:cNvPr id="97" name="그림 9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237" y="3683530"/>
            <a:ext cx="378297" cy="378297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6522950" y="3962468"/>
            <a:ext cx="8598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/>
              <a:t>리뷰추천</a:t>
            </a:r>
            <a:endParaRPr lang="ko-KR" altLang="en-US" sz="1600" dirty="0"/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584" y="4186702"/>
            <a:ext cx="378297" cy="378297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6513297" y="4465640"/>
            <a:ext cx="8598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/>
              <a:t>리뷰추천</a:t>
            </a:r>
            <a:endParaRPr lang="ko-KR" altLang="en-US" sz="1600" dirty="0"/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875" y="4717903"/>
            <a:ext cx="378297" cy="378297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6518588" y="4996841"/>
            <a:ext cx="8598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/>
              <a:t>리뷰추천</a:t>
            </a:r>
            <a:endParaRPr lang="ko-KR" altLang="en-US" sz="1600" dirty="0"/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8542080" y="3856366"/>
            <a:ext cx="518758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신고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8542080" y="4340412"/>
            <a:ext cx="518758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신고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8543412" y="4855587"/>
            <a:ext cx="518758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신고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315" y="4195697"/>
            <a:ext cx="445551" cy="445551"/>
          </a:xfrm>
          <a:prstGeom prst="rect">
            <a:avLst/>
          </a:prstGeom>
        </p:spPr>
      </p:pic>
      <p:sp>
        <p:nvSpPr>
          <p:cNvPr id="108" name="모서리가 둥근 직사각형 107"/>
          <p:cNvSpPr/>
          <p:nvPr/>
        </p:nvSpPr>
        <p:spPr>
          <a:xfrm>
            <a:off x="7378012" y="5326258"/>
            <a:ext cx="1682826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리뷰작성하기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9411259" y="1757619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78" name="타원 77"/>
          <p:cNvSpPr/>
          <p:nvPr/>
        </p:nvSpPr>
        <p:spPr>
          <a:xfrm>
            <a:off x="9409372" y="2241184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79" name="타원 78"/>
          <p:cNvSpPr/>
          <p:nvPr/>
        </p:nvSpPr>
        <p:spPr>
          <a:xfrm>
            <a:off x="9409373" y="2671640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9409371" y="318518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9409370" y="3685169"/>
            <a:ext cx="250307" cy="237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9672976" y="1772133"/>
            <a:ext cx="2476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리뷰 리스트 출력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작성자 내용 사진 평점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672976" y="2214846"/>
            <a:ext cx="2476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원하는 평점의 리뷰만 모아서 보는 버튼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672976" y="2674796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해당 리뷰의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추천버튼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클릭시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++)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9674399" y="3162773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수정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삭제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신고 버튼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9659677" y="3691259"/>
            <a:ext cx="2476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리뷰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작성버튼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클릭시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리뷰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작성창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출력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1540430" y="2842500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0137" y="2825244"/>
            <a:ext cx="262151" cy="304826"/>
          </a:xfrm>
          <a:prstGeom prst="rect">
            <a:avLst/>
          </a:prstGeom>
        </p:spPr>
      </p:pic>
      <p:sp>
        <p:nvSpPr>
          <p:cNvPr id="89" name="타원 88"/>
          <p:cNvSpPr/>
          <p:nvPr/>
        </p:nvSpPr>
        <p:spPr>
          <a:xfrm>
            <a:off x="6722482" y="324204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7087997" y="345974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7234835" y="5326187"/>
            <a:ext cx="250307" cy="237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</a:p>
        </p:txBody>
      </p:sp>
      <p:sp>
        <p:nvSpPr>
          <p:cNvPr id="109" name="직사각형 108"/>
          <p:cNvSpPr/>
          <p:nvPr/>
        </p:nvSpPr>
        <p:spPr>
          <a:xfrm>
            <a:off x="7233089" y="3735968"/>
            <a:ext cx="1977883" cy="485954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extBox 109"/>
          <p:cNvSpPr txBox="1"/>
          <p:nvPr/>
        </p:nvSpPr>
        <p:spPr>
          <a:xfrm flipH="1">
            <a:off x="9450833" y="5599460"/>
            <a:ext cx="25507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맛집 상세페이지 하단의 리뷰 리스트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평점 별 모아보기 가능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수정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삭제는 작성한 회원과 관리자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신고는 일반 회원만 가능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6253636" y="79402"/>
            <a:ext cx="19623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S-PLS-005-005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2100159" y="604577"/>
            <a:ext cx="48590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공통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맛집을 클릭 했을 때 나오는 페이지 하단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2157555" y="88694"/>
            <a:ext cx="1880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맛집 상세 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138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269864" y="1829658"/>
            <a:ext cx="87171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2890" y="1941605"/>
            <a:ext cx="1471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/>
              <a:t>저병균데여</a:t>
            </a:r>
            <a:r>
              <a:rPr lang="en-US" altLang="ko-KR" sz="1600" dirty="0" smtClean="0"/>
              <a:t>1 :</a:t>
            </a:r>
            <a:endParaRPr lang="ko-KR" alt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1644085" y="1941605"/>
            <a:ext cx="3334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분위기도 좋고 맛있어서 좋았어요</a:t>
            </a:r>
            <a:endParaRPr lang="ko-KR" alt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149794" y="1466798"/>
            <a:ext cx="312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6B44E"/>
                </a:solidFill>
              </a:rPr>
              <a:t>리뷰 리스트</a:t>
            </a:r>
            <a:endParaRPr lang="ko-KR" altLang="en-US" dirty="0">
              <a:solidFill>
                <a:srgbClr val="26B44E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269864" y="2360749"/>
            <a:ext cx="87171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82124" y="2441340"/>
            <a:ext cx="1471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/>
              <a:t>난누굴까</a:t>
            </a:r>
            <a:r>
              <a:rPr lang="en-US" altLang="ko-KR" sz="1600" dirty="0" smtClean="0"/>
              <a:t> :</a:t>
            </a:r>
            <a:endParaRPr lang="ko-KR" alt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1653319" y="2441340"/>
            <a:ext cx="3334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추천추천추천추천 </a:t>
            </a:r>
            <a:r>
              <a:rPr lang="ko-KR" altLang="en-US" sz="1600" dirty="0" err="1" smtClean="0"/>
              <a:t>ㅊㅊ</a:t>
            </a:r>
            <a:endParaRPr lang="ko-KR" altLang="en-US" sz="16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269864" y="2866774"/>
            <a:ext cx="87171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0575" y="2987518"/>
            <a:ext cx="1534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/>
              <a:t>저는병규에요</a:t>
            </a:r>
            <a:r>
              <a:rPr lang="en-US" altLang="ko-KR" sz="1600" dirty="0" smtClean="0"/>
              <a:t> :</a:t>
            </a:r>
            <a:endParaRPr lang="ko-KR" alt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1671770" y="2987518"/>
            <a:ext cx="3334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완전 </a:t>
            </a:r>
            <a:r>
              <a:rPr lang="ko-KR" altLang="en-US" sz="1600" dirty="0" err="1" smtClean="0"/>
              <a:t>ㅊㅊ</a:t>
            </a:r>
            <a:r>
              <a:rPr lang="en-US" altLang="ko-KR" sz="1600" dirty="0" smtClean="0"/>
              <a:t>!</a:t>
            </a:r>
            <a:endParaRPr lang="ko-KR" altLang="en-US" sz="1600" dirty="0"/>
          </a:p>
        </p:txBody>
      </p:sp>
      <p:cxnSp>
        <p:nvCxnSpPr>
          <p:cNvPr id="32" name="직선 연결선 31"/>
          <p:cNvCxnSpPr/>
          <p:nvPr/>
        </p:nvCxnSpPr>
        <p:spPr>
          <a:xfrm>
            <a:off x="269864" y="3397865"/>
            <a:ext cx="87171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94389" y="3478448"/>
            <a:ext cx="154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/>
              <a:t>맞아넌병규야</a:t>
            </a:r>
            <a:r>
              <a:rPr lang="en-US" altLang="ko-KR" sz="1600" dirty="0" smtClean="0"/>
              <a:t> :</a:t>
            </a:r>
            <a:endParaRPr lang="ko-KR" altLang="en-US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1665584" y="3478448"/>
            <a:ext cx="3334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또 </a:t>
            </a:r>
            <a:r>
              <a:rPr lang="ko-KR" altLang="en-US" sz="1600" dirty="0" err="1" smtClean="0"/>
              <a:t>갈꺼에요</a:t>
            </a:r>
            <a:r>
              <a:rPr lang="en-US" altLang="ko-KR" sz="1600" dirty="0" smtClean="0"/>
              <a:t>!</a:t>
            </a:r>
            <a:endParaRPr lang="ko-KR" altLang="en-US" sz="1600" dirty="0"/>
          </a:p>
        </p:txBody>
      </p:sp>
      <p:cxnSp>
        <p:nvCxnSpPr>
          <p:cNvPr id="35" name="직선 연결선 34"/>
          <p:cNvCxnSpPr/>
          <p:nvPr/>
        </p:nvCxnSpPr>
        <p:spPr>
          <a:xfrm>
            <a:off x="269864" y="3919719"/>
            <a:ext cx="87171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10788224" y="125255"/>
            <a:ext cx="848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03.26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8" name="그림 37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272" y="1016101"/>
            <a:ext cx="625389" cy="5868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6818272" y="1562040"/>
            <a:ext cx="8598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좋아요</a:t>
            </a:r>
            <a:endParaRPr lang="ko-KR" altLang="en-US" sz="1600" dirty="0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377" y="1057930"/>
            <a:ext cx="516131" cy="516131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7456559" y="1556318"/>
            <a:ext cx="9113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/>
              <a:t>보통이에요</a:t>
            </a:r>
            <a:endParaRPr lang="ko-KR" altLang="en-US" sz="1600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043" y="1019704"/>
            <a:ext cx="534120" cy="53412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8271968" y="1551167"/>
            <a:ext cx="8081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/>
              <a:t>별로에요</a:t>
            </a:r>
            <a:endParaRPr lang="ko-KR" altLang="en-US" sz="1600" dirty="0"/>
          </a:p>
        </p:txBody>
      </p:sp>
      <p:sp>
        <p:nvSpPr>
          <p:cNvPr id="44" name="TextBox 43"/>
          <p:cNvSpPr txBox="1"/>
          <p:nvPr/>
        </p:nvSpPr>
        <p:spPr>
          <a:xfrm>
            <a:off x="5658621" y="1507706"/>
            <a:ext cx="1234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26B44E"/>
                </a:solidFill>
              </a:rPr>
              <a:t>평점 별 보기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pic>
        <p:nvPicPr>
          <p:cNvPr id="45" name="그림 44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615" y="1903159"/>
            <a:ext cx="463454" cy="434857"/>
          </a:xfrm>
          <a:prstGeom prst="rect">
            <a:avLst/>
          </a:prstGeom>
        </p:spPr>
      </p:pic>
      <p:pic>
        <p:nvPicPr>
          <p:cNvPr id="47" name="그림 46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896" y="2908357"/>
            <a:ext cx="440572" cy="413387"/>
          </a:xfrm>
          <a:prstGeom prst="rect">
            <a:avLst/>
          </a:prstGeom>
        </p:spPr>
      </p:pic>
      <p:pic>
        <p:nvPicPr>
          <p:cNvPr id="48" name="그림 47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696" y="3431526"/>
            <a:ext cx="449014" cy="421308"/>
          </a:xfrm>
          <a:prstGeom prst="rect">
            <a:avLst/>
          </a:prstGeom>
        </p:spPr>
      </p:pic>
      <p:pic>
        <p:nvPicPr>
          <p:cNvPr id="49" name="그림 48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320" y="1854885"/>
            <a:ext cx="475328" cy="472881"/>
          </a:xfrm>
          <a:prstGeom prst="rect">
            <a:avLst/>
          </a:prstGeom>
        </p:spPr>
      </p:pic>
      <p:pic>
        <p:nvPicPr>
          <p:cNvPr id="50" name="그림 49"/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536" y="1859110"/>
            <a:ext cx="468016" cy="469639"/>
          </a:xfrm>
          <a:prstGeom prst="rect">
            <a:avLst/>
          </a:prstGeom>
        </p:spPr>
      </p:pic>
      <p:sp>
        <p:nvSpPr>
          <p:cNvPr id="56" name="모서리가 둥근 직사각형 55"/>
          <p:cNvSpPr/>
          <p:nvPr/>
        </p:nvSpPr>
        <p:spPr>
          <a:xfrm>
            <a:off x="7378099" y="2017042"/>
            <a:ext cx="518758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26B44E"/>
                </a:solidFill>
              </a:rPr>
              <a:t>수정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7966537" y="2013837"/>
            <a:ext cx="518758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삭제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7365204" y="2528748"/>
            <a:ext cx="518758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26B44E"/>
                </a:solidFill>
              </a:rPr>
              <a:t>수정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7953642" y="2542987"/>
            <a:ext cx="518758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삭제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7368863" y="3034772"/>
            <a:ext cx="518758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26B44E"/>
                </a:solidFill>
              </a:rPr>
              <a:t>수정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7966537" y="3031567"/>
            <a:ext cx="518758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삭제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7359882" y="3551988"/>
            <a:ext cx="518758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26B44E"/>
                </a:solidFill>
              </a:rPr>
              <a:t>수정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7948320" y="3548783"/>
            <a:ext cx="518758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삭제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93" name="모서리가 둥근 직사각형 92"/>
          <p:cNvSpPr/>
          <p:nvPr/>
        </p:nvSpPr>
        <p:spPr>
          <a:xfrm>
            <a:off x="8542824" y="2016867"/>
            <a:ext cx="518758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신고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428" y="1870202"/>
            <a:ext cx="378297" cy="378297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6518141" y="2149140"/>
            <a:ext cx="8598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/>
              <a:t>리뷰추천</a:t>
            </a:r>
            <a:endParaRPr lang="ko-KR" altLang="en-US" sz="1600" dirty="0"/>
          </a:p>
        </p:txBody>
      </p:sp>
      <p:sp>
        <p:nvSpPr>
          <p:cNvPr id="96" name="TextBox 95"/>
          <p:cNvSpPr txBox="1"/>
          <p:nvPr/>
        </p:nvSpPr>
        <p:spPr>
          <a:xfrm>
            <a:off x="6926130" y="1806940"/>
            <a:ext cx="510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9999</a:t>
            </a:r>
            <a:endParaRPr lang="ko-KR" altLang="en-US" sz="1600" dirty="0"/>
          </a:p>
        </p:txBody>
      </p:sp>
      <p:pic>
        <p:nvPicPr>
          <p:cNvPr id="97" name="그림 9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237" y="2374685"/>
            <a:ext cx="378297" cy="378297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6522950" y="2653623"/>
            <a:ext cx="8598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/>
              <a:t>리뷰추천</a:t>
            </a:r>
            <a:endParaRPr lang="ko-KR" altLang="en-US" sz="1600" dirty="0"/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584" y="2877857"/>
            <a:ext cx="378297" cy="378297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6513297" y="3156795"/>
            <a:ext cx="8598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/>
              <a:t>리뷰추천</a:t>
            </a:r>
            <a:endParaRPr lang="ko-KR" altLang="en-US" sz="1600" dirty="0"/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875" y="3409058"/>
            <a:ext cx="378297" cy="378297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6518588" y="3687996"/>
            <a:ext cx="8598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/>
              <a:t>리뷰추천</a:t>
            </a:r>
            <a:endParaRPr lang="ko-KR" altLang="en-US" sz="1600" dirty="0"/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8542080" y="2547521"/>
            <a:ext cx="518758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신고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8542080" y="3031567"/>
            <a:ext cx="518758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신고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8543412" y="3546742"/>
            <a:ext cx="518758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신고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pic>
        <p:nvPicPr>
          <p:cNvPr id="65" name="그림 64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658" y="2397379"/>
            <a:ext cx="463454" cy="434857"/>
          </a:xfrm>
          <a:prstGeom prst="rect">
            <a:avLst/>
          </a:prstGeom>
        </p:spPr>
      </p:pic>
      <p:sp>
        <p:nvSpPr>
          <p:cNvPr id="67" name="모서리가 둥근 직사각형 66"/>
          <p:cNvSpPr/>
          <p:nvPr/>
        </p:nvSpPr>
        <p:spPr>
          <a:xfrm>
            <a:off x="7378012" y="4017413"/>
            <a:ext cx="1682826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리뷰작성하기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 flipH="1">
            <a:off x="9450833" y="5833794"/>
            <a:ext cx="2550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맛집 상세페이지 하단의 리뷰 리스트에서 평점을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클릭했을때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출력되는 화면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2183198" y="608195"/>
            <a:ext cx="3089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공통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평점별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리뷰 보기 화면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2194420" y="88694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맛집 상세페이지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6249628" y="79402"/>
            <a:ext cx="19704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S-PLS-005-006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762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998893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129717" y="1872486"/>
            <a:ext cx="7266141" cy="3844825"/>
          </a:xfrm>
          <a:prstGeom prst="rect">
            <a:avLst/>
          </a:prstGeom>
          <a:solidFill>
            <a:schemeClr val="bg1"/>
          </a:solidFill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1129717" y="5072448"/>
            <a:ext cx="7266141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/>
          <p:cNvSpPr/>
          <p:nvPr/>
        </p:nvSpPr>
        <p:spPr>
          <a:xfrm>
            <a:off x="7333676" y="5197304"/>
            <a:ext cx="839577" cy="378782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26B44E"/>
                </a:solidFill>
              </a:rPr>
              <a:t>취소하기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6345385" y="5197304"/>
            <a:ext cx="839577" cy="378782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26B44E"/>
                </a:solidFill>
              </a:rPr>
              <a:t>등록하기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29717" y="2010230"/>
            <a:ext cx="233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6B44E"/>
                </a:solidFill>
              </a:rPr>
              <a:t>리뷰등록하기</a:t>
            </a:r>
            <a:endParaRPr lang="ko-KR" altLang="en-US" dirty="0">
              <a:solidFill>
                <a:srgbClr val="26B44E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29717" y="2865318"/>
            <a:ext cx="6049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분위기도 좋고 맛있어서 </a:t>
            </a:r>
            <a:r>
              <a:rPr lang="ko-KR" altLang="en-US" dirty="0" smtClean="0"/>
              <a:t>좋았어요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pic>
        <p:nvPicPr>
          <p:cNvPr id="26" name="그림 25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264" y="4460096"/>
            <a:ext cx="424675" cy="39847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088963" y="4815825"/>
            <a:ext cx="717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좋아요</a:t>
            </a:r>
            <a:endParaRPr lang="ko-KR" altLang="en-US" sz="1600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260" y="4484089"/>
            <a:ext cx="350483" cy="350483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686133" y="4818165"/>
            <a:ext cx="9762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/>
              <a:t>보통이에요</a:t>
            </a:r>
            <a:endParaRPr lang="ko-KR" altLang="en-US" sz="1600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981" y="4487847"/>
            <a:ext cx="362698" cy="36269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473584" y="4816788"/>
            <a:ext cx="8627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/>
              <a:t>별로에요</a:t>
            </a:r>
            <a:endParaRPr lang="ko-KR" altLang="en-US" sz="1600" dirty="0"/>
          </a:p>
        </p:txBody>
      </p:sp>
      <p:cxnSp>
        <p:nvCxnSpPr>
          <p:cNvPr id="32" name="직선 연결선 31"/>
          <p:cNvCxnSpPr/>
          <p:nvPr/>
        </p:nvCxnSpPr>
        <p:spPr>
          <a:xfrm>
            <a:off x="1129717" y="2395099"/>
            <a:ext cx="7266141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129716" y="4459427"/>
            <a:ext cx="7266141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129716" y="4597193"/>
            <a:ext cx="290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6B44E"/>
                </a:solidFill>
              </a:rPr>
              <a:t>평점 선택을 해 주세요 </a:t>
            </a:r>
            <a:r>
              <a:rPr lang="en-US" altLang="ko-KR" dirty="0" smtClean="0">
                <a:solidFill>
                  <a:srgbClr val="26B44E"/>
                </a:solidFill>
                <a:sym typeface="Wingdings" panose="05000000000000000000" pitchFamily="2" charset="2"/>
              </a:rPr>
              <a:t>:) </a:t>
            </a:r>
            <a:endParaRPr lang="ko-KR" altLang="en-US" dirty="0">
              <a:solidFill>
                <a:srgbClr val="26B44E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221978" y="2496681"/>
            <a:ext cx="839577" cy="378782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rgbClr val="26B44E"/>
                </a:solidFill>
              </a:rPr>
              <a:t>사진첨부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0788224" y="125255"/>
            <a:ext cx="848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03.26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9411259" y="1757619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39" name="타원 38"/>
          <p:cNvSpPr/>
          <p:nvPr/>
        </p:nvSpPr>
        <p:spPr>
          <a:xfrm>
            <a:off x="9409372" y="2241184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40" name="타원 39"/>
          <p:cNvSpPr/>
          <p:nvPr/>
        </p:nvSpPr>
        <p:spPr>
          <a:xfrm>
            <a:off x="9409373" y="2671640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9409371" y="318518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9409370" y="3685169"/>
            <a:ext cx="250307" cy="237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672976" y="1750136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리뷰 작성 시 사진 추가 버튼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672976" y="2214846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내용 입력 필드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672976" y="2674796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평점 선택 이미지 클릭 시 적용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674399" y="3162773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작성한 리뷰 등록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659677" y="3691259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리뷰 작성 취소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 flipH="1">
            <a:off x="9450833" y="5833794"/>
            <a:ext cx="2550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리뷰 작성하기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클릭시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출력되는 화면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사진 첨부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평점선택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가능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2153816" y="255584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50" name="타원 49"/>
          <p:cNvSpPr/>
          <p:nvPr/>
        </p:nvSpPr>
        <p:spPr>
          <a:xfrm>
            <a:off x="4914977" y="2915649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51" name="타원 50"/>
          <p:cNvSpPr/>
          <p:nvPr/>
        </p:nvSpPr>
        <p:spPr>
          <a:xfrm>
            <a:off x="5843145" y="458855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5969924" y="5279918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8219908" y="5261634"/>
            <a:ext cx="250307" cy="237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2153816" y="607962"/>
            <a:ext cx="3163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일반회원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리뷰 등록하기 화면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305026" y="88694"/>
            <a:ext cx="15856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리뷰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등록화면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253636" y="79402"/>
            <a:ext cx="19623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S-PLS-005-007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9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129717" y="1872486"/>
            <a:ext cx="7266141" cy="3844825"/>
          </a:xfrm>
          <a:prstGeom prst="rect">
            <a:avLst/>
          </a:prstGeom>
          <a:solidFill>
            <a:schemeClr val="bg1"/>
          </a:solidFill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1129717" y="5072448"/>
            <a:ext cx="7266141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/>
          <p:cNvSpPr/>
          <p:nvPr/>
        </p:nvSpPr>
        <p:spPr>
          <a:xfrm>
            <a:off x="7333676" y="5197304"/>
            <a:ext cx="839577" cy="378782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26B44E"/>
                </a:solidFill>
              </a:rPr>
              <a:t>취소하기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6345385" y="5197304"/>
            <a:ext cx="839577" cy="378782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26B44E"/>
                </a:solidFill>
              </a:rPr>
              <a:t>등록하기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29717" y="2010230"/>
            <a:ext cx="233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6B44E"/>
                </a:solidFill>
              </a:rPr>
              <a:t>리뷰수정하기</a:t>
            </a:r>
            <a:endParaRPr lang="ko-KR" altLang="en-US" dirty="0">
              <a:solidFill>
                <a:srgbClr val="26B44E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29717" y="2865318"/>
            <a:ext cx="6049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분위기도 좋고 맛있어서 </a:t>
            </a:r>
            <a:r>
              <a:rPr lang="ko-KR" altLang="en-US" dirty="0" smtClean="0"/>
              <a:t>좋았어요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pic>
        <p:nvPicPr>
          <p:cNvPr id="26" name="그림 25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264" y="4460096"/>
            <a:ext cx="424675" cy="39847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088963" y="4815825"/>
            <a:ext cx="717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좋아요</a:t>
            </a:r>
            <a:endParaRPr lang="ko-KR" altLang="en-US" sz="1600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260" y="4484089"/>
            <a:ext cx="350483" cy="350483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686133" y="4818165"/>
            <a:ext cx="9762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/>
              <a:t>보통이에요</a:t>
            </a:r>
            <a:endParaRPr lang="ko-KR" altLang="en-US" sz="1600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981" y="4487847"/>
            <a:ext cx="362698" cy="36269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473584" y="4816788"/>
            <a:ext cx="8627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/>
              <a:t>별로에요</a:t>
            </a:r>
            <a:endParaRPr lang="ko-KR" altLang="en-US" sz="1600" dirty="0"/>
          </a:p>
        </p:txBody>
      </p:sp>
      <p:cxnSp>
        <p:nvCxnSpPr>
          <p:cNvPr id="32" name="직선 연결선 31"/>
          <p:cNvCxnSpPr/>
          <p:nvPr/>
        </p:nvCxnSpPr>
        <p:spPr>
          <a:xfrm>
            <a:off x="1129717" y="2395099"/>
            <a:ext cx="7266141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129716" y="4459427"/>
            <a:ext cx="7266141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129716" y="4597193"/>
            <a:ext cx="290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6B44E"/>
                </a:solidFill>
              </a:rPr>
              <a:t>평점 선택을 해 주세요 </a:t>
            </a:r>
            <a:r>
              <a:rPr lang="en-US" altLang="ko-KR" dirty="0" smtClean="0">
                <a:solidFill>
                  <a:srgbClr val="26B44E"/>
                </a:solidFill>
                <a:sym typeface="Wingdings" panose="05000000000000000000" pitchFamily="2" charset="2"/>
              </a:rPr>
              <a:t>:) </a:t>
            </a:r>
            <a:endParaRPr lang="ko-KR" altLang="en-US" dirty="0">
              <a:solidFill>
                <a:srgbClr val="26B44E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221978" y="2496681"/>
            <a:ext cx="839577" cy="378782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rgbClr val="26B44E"/>
                </a:solidFill>
              </a:rPr>
              <a:t>사진첨부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0788224" y="125255"/>
            <a:ext cx="848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03.26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9450833" y="5833794"/>
            <a:ext cx="2550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리뷰 리스트에서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수정버튼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클릭시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출력되는 화면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117957" y="575948"/>
            <a:ext cx="3163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일반회원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리뷰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수정하기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6252033" y="79402"/>
            <a:ext cx="1965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S-PLS-005-008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305026" y="88694"/>
            <a:ext cx="15856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리뷰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등록화면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277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14647" y="1516960"/>
            <a:ext cx="7450966" cy="49710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17595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2944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367256" y="4584886"/>
            <a:ext cx="839577" cy="378782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rgbClr val="26B44E"/>
                </a:solidFill>
              </a:rPr>
              <a:t>작성완료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0788224" y="125255"/>
            <a:ext cx="848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03.26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094816" y="1777724"/>
            <a:ext cx="1147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6B44E"/>
                </a:solidFill>
              </a:rPr>
              <a:t>예약하기</a:t>
            </a:r>
            <a:endParaRPr lang="ko-KR" altLang="en-US" dirty="0">
              <a:solidFill>
                <a:srgbClr val="26B44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10935" y="2136374"/>
            <a:ext cx="998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신청인 </a:t>
            </a:r>
            <a:r>
              <a:rPr lang="en-US" altLang="ko-KR" sz="1400" dirty="0" smtClean="0"/>
              <a:t>:</a:t>
            </a:r>
            <a:endParaRPr lang="ko-KR" altLang="en-US" sz="1400" dirty="0"/>
          </a:p>
        </p:txBody>
      </p:sp>
      <p:sp>
        <p:nvSpPr>
          <p:cNvPr id="24" name="타원 23"/>
          <p:cNvSpPr/>
          <p:nvPr/>
        </p:nvSpPr>
        <p:spPr>
          <a:xfrm>
            <a:off x="2252745" y="2286003"/>
            <a:ext cx="45719" cy="45719"/>
          </a:xfrm>
          <a:prstGeom prst="ellipse">
            <a:avLst/>
          </a:prstGeom>
          <a:solidFill>
            <a:srgbClr val="26B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6B44E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10936" y="2499290"/>
            <a:ext cx="998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날짜 </a:t>
            </a:r>
            <a:r>
              <a:rPr lang="en-US" altLang="ko-KR" sz="1400" dirty="0" smtClean="0"/>
              <a:t>:</a:t>
            </a:r>
            <a:endParaRPr lang="ko-KR" altLang="en-US" sz="1400" dirty="0"/>
          </a:p>
        </p:txBody>
      </p:sp>
      <p:sp>
        <p:nvSpPr>
          <p:cNvPr id="26" name="타원 25"/>
          <p:cNvSpPr/>
          <p:nvPr/>
        </p:nvSpPr>
        <p:spPr>
          <a:xfrm>
            <a:off x="2252745" y="2655335"/>
            <a:ext cx="45719" cy="45719"/>
          </a:xfrm>
          <a:prstGeom prst="ellipse">
            <a:avLst/>
          </a:prstGeom>
          <a:solidFill>
            <a:srgbClr val="26B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6B44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10935" y="2895458"/>
            <a:ext cx="889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시간 </a:t>
            </a:r>
            <a:r>
              <a:rPr lang="en-US" altLang="ko-KR" sz="1400" dirty="0" smtClean="0"/>
              <a:t>:</a:t>
            </a:r>
            <a:endParaRPr lang="ko-KR" altLang="en-US" sz="1400" dirty="0"/>
          </a:p>
        </p:txBody>
      </p:sp>
      <p:sp>
        <p:nvSpPr>
          <p:cNvPr id="28" name="타원 27"/>
          <p:cNvSpPr/>
          <p:nvPr/>
        </p:nvSpPr>
        <p:spPr>
          <a:xfrm>
            <a:off x="2252744" y="3052688"/>
            <a:ext cx="45719" cy="45719"/>
          </a:xfrm>
          <a:prstGeom prst="ellipse">
            <a:avLst/>
          </a:prstGeom>
          <a:solidFill>
            <a:srgbClr val="26B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6B44E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12323" y="3707260"/>
            <a:ext cx="889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인원 </a:t>
            </a:r>
            <a:r>
              <a:rPr lang="en-US" altLang="ko-KR" sz="1400" dirty="0" smtClean="0"/>
              <a:t>:</a:t>
            </a:r>
            <a:endParaRPr lang="ko-KR" altLang="en-US" sz="1400" dirty="0"/>
          </a:p>
        </p:txBody>
      </p:sp>
      <p:sp>
        <p:nvSpPr>
          <p:cNvPr id="30" name="타원 29"/>
          <p:cNvSpPr/>
          <p:nvPr/>
        </p:nvSpPr>
        <p:spPr>
          <a:xfrm>
            <a:off x="2254132" y="3863890"/>
            <a:ext cx="45719" cy="45719"/>
          </a:xfrm>
          <a:prstGeom prst="ellipse">
            <a:avLst/>
          </a:prstGeom>
          <a:solidFill>
            <a:srgbClr val="26B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6B44E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312324" y="4095114"/>
            <a:ext cx="997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연락처 </a:t>
            </a:r>
            <a:r>
              <a:rPr lang="en-US" altLang="ko-KR" sz="1400" dirty="0" smtClean="0"/>
              <a:t>:</a:t>
            </a:r>
            <a:endParaRPr lang="ko-KR" altLang="en-US" sz="1400" dirty="0"/>
          </a:p>
        </p:txBody>
      </p:sp>
      <p:sp>
        <p:nvSpPr>
          <p:cNvPr id="32" name="타원 31"/>
          <p:cNvSpPr/>
          <p:nvPr/>
        </p:nvSpPr>
        <p:spPr>
          <a:xfrm>
            <a:off x="2254134" y="4244743"/>
            <a:ext cx="45719" cy="45719"/>
          </a:xfrm>
          <a:prstGeom prst="ellipse">
            <a:avLst/>
          </a:prstGeom>
          <a:solidFill>
            <a:srgbClr val="26B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6B44E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322325" y="2158940"/>
            <a:ext cx="2044931" cy="2768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 </a:t>
            </a:r>
            <a:r>
              <a:rPr lang="ko-KR" altLang="en-US" sz="1400" dirty="0" err="1" smtClean="0">
                <a:solidFill>
                  <a:sysClr val="windowText" lastClr="000000"/>
                </a:solidFill>
              </a:rPr>
              <a:t>이병구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322325" y="2538994"/>
            <a:ext cx="1183173" cy="2768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</a:rPr>
              <a:t>2019.03.27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591796" y="3789549"/>
            <a:ext cx="181047" cy="1782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322325" y="4111414"/>
            <a:ext cx="2044931" cy="2768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010-1234-5678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6364784" y="4587656"/>
            <a:ext cx="839577" cy="378782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rgbClr val="26B44E"/>
                </a:solidFill>
              </a:rPr>
              <a:t>작성취소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200397" y="3715572"/>
            <a:ext cx="499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</a:t>
            </a:r>
            <a:r>
              <a:rPr lang="ko-KR" altLang="en-US" sz="1400" dirty="0" smtClean="0"/>
              <a:t>명</a:t>
            </a:r>
            <a:endParaRPr lang="ko-KR" altLang="en-US" sz="1400" dirty="0"/>
          </a:p>
        </p:txBody>
      </p:sp>
      <p:sp>
        <p:nvSpPr>
          <p:cNvPr id="40" name="직사각형 39"/>
          <p:cNvSpPr/>
          <p:nvPr/>
        </p:nvSpPr>
        <p:spPr>
          <a:xfrm>
            <a:off x="4164242" y="3789549"/>
            <a:ext cx="181047" cy="1782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772843" y="3715572"/>
            <a:ext cx="499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ko-KR" altLang="en-US" sz="1400" dirty="0" smtClean="0"/>
              <a:t>명</a:t>
            </a:r>
            <a:endParaRPr lang="ko-KR" altLang="en-US" sz="1400" dirty="0"/>
          </a:p>
        </p:txBody>
      </p:sp>
      <p:sp>
        <p:nvSpPr>
          <p:cNvPr id="42" name="직사각형 41"/>
          <p:cNvSpPr/>
          <p:nvPr/>
        </p:nvSpPr>
        <p:spPr>
          <a:xfrm>
            <a:off x="4736688" y="3783978"/>
            <a:ext cx="181047" cy="1782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4345289" y="3710001"/>
            <a:ext cx="499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</a:t>
            </a:r>
            <a:r>
              <a:rPr lang="ko-KR" altLang="en-US" sz="1400" dirty="0" smtClean="0"/>
              <a:t>명</a:t>
            </a:r>
            <a:endParaRPr lang="ko-KR" altLang="en-US" sz="1400" dirty="0"/>
          </a:p>
        </p:txBody>
      </p:sp>
      <p:sp>
        <p:nvSpPr>
          <p:cNvPr id="45" name="직사각형 44"/>
          <p:cNvSpPr/>
          <p:nvPr/>
        </p:nvSpPr>
        <p:spPr>
          <a:xfrm>
            <a:off x="5287254" y="3789549"/>
            <a:ext cx="181047" cy="1782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4895855" y="3715572"/>
            <a:ext cx="499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</a:t>
            </a:r>
            <a:r>
              <a:rPr lang="ko-KR" altLang="en-US" sz="1400" dirty="0" smtClean="0"/>
              <a:t>명</a:t>
            </a:r>
            <a:endParaRPr lang="ko-KR" altLang="en-US" sz="1400" dirty="0"/>
          </a:p>
        </p:txBody>
      </p:sp>
      <p:sp>
        <p:nvSpPr>
          <p:cNvPr id="49" name="TextBox 48"/>
          <p:cNvSpPr txBox="1"/>
          <p:nvPr/>
        </p:nvSpPr>
        <p:spPr>
          <a:xfrm>
            <a:off x="5555479" y="2504322"/>
            <a:ext cx="983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rgbClr val="26B44E"/>
                </a:solidFill>
              </a:rPr>
              <a:t>*</a:t>
            </a:r>
            <a:r>
              <a:rPr lang="ko-KR" altLang="en-US" sz="900" dirty="0" err="1" smtClean="0">
                <a:solidFill>
                  <a:srgbClr val="26B44E"/>
                </a:solidFill>
              </a:rPr>
              <a:t>달력보기</a:t>
            </a:r>
            <a:r>
              <a:rPr lang="ko-KR" altLang="en-US" sz="900" dirty="0" smtClean="0">
                <a:solidFill>
                  <a:srgbClr val="26B44E"/>
                </a:solidFill>
              </a:rPr>
              <a:t> 버튼을 눌러주세요</a:t>
            </a:r>
            <a:endParaRPr lang="ko-KR" altLang="en-US" sz="900" dirty="0">
              <a:solidFill>
                <a:srgbClr val="26B44E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377777" y="4119918"/>
            <a:ext cx="14137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26B44E"/>
                </a:solidFill>
              </a:rPr>
              <a:t>예</a:t>
            </a:r>
            <a:r>
              <a:rPr lang="en-US" altLang="ko-KR" sz="1100" dirty="0" smtClean="0">
                <a:solidFill>
                  <a:srgbClr val="26B44E"/>
                </a:solidFill>
              </a:rPr>
              <a:t>) 010-xxxx-xxxx</a:t>
            </a:r>
            <a:endParaRPr lang="ko-KR" altLang="en-US" sz="1100" dirty="0">
              <a:solidFill>
                <a:srgbClr val="26B44E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4644047" y="2564195"/>
            <a:ext cx="872842" cy="234521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26B44E"/>
                </a:solidFill>
              </a:rPr>
              <a:t>달력보기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040900" y="3009282"/>
            <a:ext cx="181047" cy="1782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822040" y="3784006"/>
            <a:ext cx="181047" cy="1782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5430641" y="3710029"/>
            <a:ext cx="499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5</a:t>
            </a:r>
            <a:r>
              <a:rPr lang="ko-KR" altLang="en-US" sz="1400" dirty="0" smtClean="0"/>
              <a:t>명</a:t>
            </a:r>
            <a:endParaRPr lang="ko-KR" altLang="en-US" sz="1400" dirty="0"/>
          </a:p>
        </p:txBody>
      </p:sp>
      <p:sp>
        <p:nvSpPr>
          <p:cNvPr id="59" name="직사각형 58"/>
          <p:cNvSpPr/>
          <p:nvPr/>
        </p:nvSpPr>
        <p:spPr>
          <a:xfrm>
            <a:off x="6407927" y="3794258"/>
            <a:ext cx="181047" cy="1782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6016528" y="3720281"/>
            <a:ext cx="499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</a:t>
            </a:r>
            <a:r>
              <a:rPr lang="ko-KR" altLang="en-US" sz="1400" dirty="0" smtClean="0"/>
              <a:t>명</a:t>
            </a:r>
            <a:endParaRPr lang="ko-KR" altLang="en-US" sz="1400" dirty="0"/>
          </a:p>
        </p:txBody>
      </p:sp>
      <p:sp>
        <p:nvSpPr>
          <p:cNvPr id="61" name="TextBox 60"/>
          <p:cNvSpPr txBox="1"/>
          <p:nvPr/>
        </p:nvSpPr>
        <p:spPr>
          <a:xfrm>
            <a:off x="3209747" y="2928453"/>
            <a:ext cx="903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오후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시</a:t>
            </a:r>
            <a:endParaRPr lang="ko-KR" altLang="en-US" sz="1400" dirty="0"/>
          </a:p>
        </p:txBody>
      </p:sp>
      <p:sp>
        <p:nvSpPr>
          <p:cNvPr id="62" name="직사각형 61"/>
          <p:cNvSpPr/>
          <p:nvPr/>
        </p:nvSpPr>
        <p:spPr>
          <a:xfrm>
            <a:off x="5052696" y="3013531"/>
            <a:ext cx="181047" cy="1782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221543" y="2932702"/>
            <a:ext cx="903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오후 </a:t>
            </a:r>
            <a:r>
              <a:rPr lang="en-US" altLang="ko-KR" sz="1400" dirty="0"/>
              <a:t>2</a:t>
            </a:r>
            <a:r>
              <a:rPr lang="ko-KR" altLang="en-US" sz="1400" dirty="0" smtClean="0"/>
              <a:t>시</a:t>
            </a:r>
            <a:endParaRPr lang="ko-KR" altLang="en-US" sz="1400" dirty="0"/>
          </a:p>
        </p:txBody>
      </p:sp>
      <p:sp>
        <p:nvSpPr>
          <p:cNvPr id="64" name="직사각형 63"/>
          <p:cNvSpPr/>
          <p:nvPr/>
        </p:nvSpPr>
        <p:spPr>
          <a:xfrm>
            <a:off x="6101441" y="3016464"/>
            <a:ext cx="181047" cy="1782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270288" y="2935635"/>
            <a:ext cx="903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오후 </a:t>
            </a:r>
            <a:r>
              <a:rPr lang="en-US" altLang="ko-KR" sz="1400" dirty="0" smtClean="0"/>
              <a:t>3</a:t>
            </a:r>
            <a:r>
              <a:rPr lang="ko-KR" altLang="en-US" sz="1400" dirty="0" smtClean="0"/>
              <a:t>시</a:t>
            </a:r>
            <a:endParaRPr lang="ko-KR" altLang="en-US" sz="1400" dirty="0"/>
          </a:p>
        </p:txBody>
      </p:sp>
      <p:sp>
        <p:nvSpPr>
          <p:cNvPr id="66" name="직사각형 65"/>
          <p:cNvSpPr/>
          <p:nvPr/>
        </p:nvSpPr>
        <p:spPr>
          <a:xfrm>
            <a:off x="7145983" y="3024084"/>
            <a:ext cx="181047" cy="1782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314830" y="2943255"/>
            <a:ext cx="903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오후 </a:t>
            </a:r>
            <a:r>
              <a:rPr lang="en-US" altLang="ko-KR" sz="1400" dirty="0"/>
              <a:t>4</a:t>
            </a:r>
            <a:r>
              <a:rPr lang="ko-KR" altLang="en-US" sz="1400" dirty="0" smtClean="0"/>
              <a:t>시</a:t>
            </a:r>
            <a:endParaRPr lang="ko-KR" altLang="en-US" sz="1400" dirty="0"/>
          </a:p>
        </p:txBody>
      </p:sp>
      <p:sp>
        <p:nvSpPr>
          <p:cNvPr id="68" name="직사각형 67"/>
          <p:cNvSpPr/>
          <p:nvPr/>
        </p:nvSpPr>
        <p:spPr>
          <a:xfrm>
            <a:off x="4031550" y="3376082"/>
            <a:ext cx="181047" cy="1782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200397" y="3295253"/>
            <a:ext cx="903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오후 </a:t>
            </a:r>
            <a:r>
              <a:rPr lang="en-US" altLang="ko-KR" sz="1400" dirty="0" smtClean="0"/>
              <a:t>5</a:t>
            </a:r>
            <a:r>
              <a:rPr lang="ko-KR" altLang="en-US" sz="1400" dirty="0" smtClean="0"/>
              <a:t>시</a:t>
            </a:r>
            <a:endParaRPr lang="ko-KR" altLang="en-US" sz="1400" dirty="0"/>
          </a:p>
        </p:txBody>
      </p:sp>
      <p:sp>
        <p:nvSpPr>
          <p:cNvPr id="70" name="직사각형 69"/>
          <p:cNvSpPr/>
          <p:nvPr/>
        </p:nvSpPr>
        <p:spPr>
          <a:xfrm>
            <a:off x="5052696" y="3393172"/>
            <a:ext cx="181047" cy="1782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221543" y="3312343"/>
            <a:ext cx="903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오후 </a:t>
            </a:r>
            <a:r>
              <a:rPr lang="en-US" altLang="ko-KR" sz="1400" dirty="0"/>
              <a:t>6</a:t>
            </a:r>
            <a:r>
              <a:rPr lang="ko-KR" altLang="en-US" sz="1400" dirty="0" smtClean="0"/>
              <a:t>시</a:t>
            </a:r>
            <a:endParaRPr lang="ko-KR" altLang="en-US" sz="1400" dirty="0"/>
          </a:p>
        </p:txBody>
      </p:sp>
      <p:sp>
        <p:nvSpPr>
          <p:cNvPr id="72" name="직사각형 71"/>
          <p:cNvSpPr/>
          <p:nvPr/>
        </p:nvSpPr>
        <p:spPr>
          <a:xfrm>
            <a:off x="6101441" y="3404040"/>
            <a:ext cx="181047" cy="1782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270288" y="3323211"/>
            <a:ext cx="903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오후 </a:t>
            </a:r>
            <a:r>
              <a:rPr lang="en-US" altLang="ko-KR" sz="1400" dirty="0" smtClean="0"/>
              <a:t>7</a:t>
            </a:r>
            <a:r>
              <a:rPr lang="ko-KR" altLang="en-US" sz="1400" dirty="0" smtClean="0"/>
              <a:t>시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871" y="1547022"/>
            <a:ext cx="1574118" cy="147341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4" name="직선 화살표 연결선 43"/>
          <p:cNvCxnSpPr/>
          <p:nvPr/>
        </p:nvCxnSpPr>
        <p:spPr>
          <a:xfrm flipV="1">
            <a:off x="5468301" y="2028305"/>
            <a:ext cx="1170570" cy="535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직사각형 75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9384883" y="2074142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78" name="타원 77"/>
          <p:cNvSpPr/>
          <p:nvPr/>
        </p:nvSpPr>
        <p:spPr>
          <a:xfrm>
            <a:off x="9382996" y="255770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79" name="타원 78"/>
          <p:cNvSpPr/>
          <p:nvPr/>
        </p:nvSpPr>
        <p:spPr>
          <a:xfrm>
            <a:off x="9382997" y="2988163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9382995" y="3501710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646600" y="2060795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 정보 입력 필드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9646600" y="2531369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작성완료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버튼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646600" y="2991319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작성취소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버튼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648023" y="3479296"/>
            <a:ext cx="2476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작성완료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버튼 클릭 시 출력되는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알림창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 flipH="1">
            <a:off x="9450833" y="5755127"/>
            <a:ext cx="2550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예약하기를 누르면 출력되는 페이지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인원은 최대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명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달력보기를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클릭하면 달력이 출력된다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cxnSp>
        <p:nvCxnSpPr>
          <p:cNvPr id="86" name="직선 화살표 연결선 85"/>
          <p:cNvCxnSpPr/>
          <p:nvPr/>
        </p:nvCxnSpPr>
        <p:spPr>
          <a:xfrm flipH="1">
            <a:off x="3699862" y="4907283"/>
            <a:ext cx="1667394" cy="371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1338349" y="4814880"/>
            <a:ext cx="2253447" cy="10040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예약이 완료 되었습니다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061555" y="5411291"/>
            <a:ext cx="615141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확인</a:t>
            </a:r>
            <a:endParaRPr lang="ko-KR" altLang="en-US" sz="1200" dirty="0"/>
          </a:p>
        </p:txBody>
      </p:sp>
      <p:sp>
        <p:nvSpPr>
          <p:cNvPr id="90" name="타원 89"/>
          <p:cNvSpPr/>
          <p:nvPr/>
        </p:nvSpPr>
        <p:spPr>
          <a:xfrm>
            <a:off x="1842358" y="2199295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91" name="타원 90"/>
          <p:cNvSpPr/>
          <p:nvPr/>
        </p:nvSpPr>
        <p:spPr>
          <a:xfrm>
            <a:off x="5674958" y="5023283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92" name="타원 91"/>
          <p:cNvSpPr/>
          <p:nvPr/>
        </p:nvSpPr>
        <p:spPr>
          <a:xfrm>
            <a:off x="6648852" y="5023282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2707205" y="5400032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2305027" y="88694"/>
            <a:ext cx="15856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맛집 예약하기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6255239" y="79402"/>
            <a:ext cx="19591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S-PLS-005-009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2123380" y="594430"/>
            <a:ext cx="2794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일반회원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예약하기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</a:t>
            </a:r>
          </a:p>
        </p:txBody>
      </p:sp>
    </p:spTree>
    <p:extLst>
      <p:ext uri="{BB962C8B-B14F-4D97-AF65-F5344CB8AC3E}">
        <p14:creationId xmlns:p14="http://schemas.microsoft.com/office/powerpoint/2010/main" val="200809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 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로그인 화면</a:t>
              </a:r>
              <a:endParaRPr lang="ko-KR" altLang="en-US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03.22</a:t>
              </a:r>
              <a:endParaRPr lang="ko-KR" altLang="en-US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71736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공통</a:t>
            </a:r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비밀번호 찾기 화면</a:t>
            </a:r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818" y="1478782"/>
            <a:ext cx="3219703" cy="229978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897741" y="3297390"/>
            <a:ext cx="2641600" cy="479504"/>
          </a:xfrm>
          <a:prstGeom prst="rect">
            <a:avLst/>
          </a:prstGeom>
          <a:solidFill>
            <a:schemeClr val="bg1"/>
          </a:solidFill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</a:rPr>
              <a:t>ID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</a:rPr>
              <a:t>를 입력해주세요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</a:rPr>
              <a:t>:)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897741" y="3776894"/>
            <a:ext cx="2641600" cy="479504"/>
          </a:xfrm>
          <a:prstGeom prst="rect">
            <a:avLst/>
          </a:prstGeom>
          <a:solidFill>
            <a:schemeClr val="bg1"/>
          </a:solidFill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</a:rPr>
              <a:t>PW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</a:rPr>
              <a:t>를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</a:rPr>
              <a:t>입력해주세요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:)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741" y="4504288"/>
            <a:ext cx="2641600" cy="466725"/>
          </a:xfrm>
          <a:prstGeom prst="rect">
            <a:avLst/>
          </a:prstGeom>
        </p:spPr>
      </p:pic>
      <p:pic>
        <p:nvPicPr>
          <p:cNvPr id="20" name="그림 19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741" y="4971014"/>
            <a:ext cx="2642400" cy="468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897741" y="5547129"/>
            <a:ext cx="1136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회원가입하기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0" y="1011382"/>
            <a:ext cx="9260378" cy="58466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2253717" y="2660438"/>
            <a:ext cx="3339876" cy="3239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1717" y="1124986"/>
            <a:ext cx="2485505" cy="24935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5557052" y="5547129"/>
            <a:ext cx="1136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아이디 찾기</a:t>
            </a:r>
            <a:endParaRPr lang="en-US" altLang="ko-KR" sz="1200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5411585" y="5802050"/>
            <a:ext cx="1303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비밀번호 </a:t>
            </a:r>
            <a:r>
              <a:rPr lang="ko-KR" altLang="en-US" sz="1200" dirty="0" smtClean="0"/>
              <a:t>찾기</a:t>
            </a:r>
            <a:endParaRPr lang="en-US" altLang="ko-KR" sz="1200" dirty="0" smtClean="0"/>
          </a:p>
        </p:txBody>
      </p:sp>
      <p:sp>
        <p:nvSpPr>
          <p:cNvPr id="36" name="TextBox 35"/>
          <p:cNvSpPr txBox="1"/>
          <p:nvPr/>
        </p:nvSpPr>
        <p:spPr>
          <a:xfrm>
            <a:off x="166255" y="1132676"/>
            <a:ext cx="2261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26B44E"/>
                </a:solidFill>
              </a:rPr>
              <a:t>멜론플레이트 </a:t>
            </a:r>
            <a:endParaRPr lang="en-US" altLang="ko-KR" sz="1400" dirty="0" smtClean="0">
              <a:solidFill>
                <a:srgbClr val="26B44E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6B44E"/>
                </a:solidFill>
              </a:rPr>
              <a:t>비밀번호 찾기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7688" y="1630513"/>
            <a:ext cx="811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아이디 </a:t>
            </a:r>
            <a:endParaRPr lang="ko-KR" alt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1991" y="2211940"/>
            <a:ext cx="1256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전화번호</a:t>
            </a:r>
            <a:r>
              <a:rPr lang="ko-KR" altLang="en-US" sz="1600" dirty="0" smtClean="0"/>
              <a:t> </a:t>
            </a:r>
            <a:endParaRPr lang="ko-KR" altLang="en-US" sz="1600" dirty="0"/>
          </a:p>
        </p:txBody>
      </p:sp>
      <p:sp>
        <p:nvSpPr>
          <p:cNvPr id="39" name="직사각형 38"/>
          <p:cNvSpPr/>
          <p:nvPr/>
        </p:nvSpPr>
        <p:spPr>
          <a:xfrm>
            <a:off x="836317" y="1684220"/>
            <a:ext cx="1296785" cy="238801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 smtClean="0">
                <a:solidFill>
                  <a:sysClr val="windowText" lastClr="000000"/>
                </a:solidFill>
              </a:rPr>
              <a:t>lbg1234@naver.com</a:t>
            </a:r>
            <a:endParaRPr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836317" y="2291470"/>
            <a:ext cx="1296785" cy="238801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ysClr val="windowText" lastClr="000000"/>
                </a:solidFill>
              </a:rPr>
              <a:t>010-1234-5678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34080" y="3165640"/>
            <a:ext cx="769338" cy="307777"/>
          </a:xfrm>
          <a:prstGeom prst="rect">
            <a:avLst/>
          </a:prstGeom>
          <a:noFill/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확인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288674" y="3172444"/>
            <a:ext cx="769338" cy="307777"/>
          </a:xfrm>
          <a:prstGeom prst="rect">
            <a:avLst/>
          </a:prstGeom>
          <a:noFill/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취소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755762" y="3483082"/>
            <a:ext cx="0" cy="587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51717" y="4081543"/>
            <a:ext cx="2485505" cy="15985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66255" y="2519148"/>
            <a:ext cx="2217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rgbClr val="26B44E"/>
                </a:solidFill>
              </a:rPr>
              <a:t>*</a:t>
            </a:r>
            <a:r>
              <a:rPr lang="ko-KR" altLang="en-US" sz="900" dirty="0" smtClean="0">
                <a:solidFill>
                  <a:srgbClr val="26B44E"/>
                </a:solidFill>
              </a:rPr>
              <a:t>전화번호 입력 시 </a:t>
            </a:r>
            <a:r>
              <a:rPr lang="en-US" altLang="ko-KR" sz="900" dirty="0" smtClean="0">
                <a:solidFill>
                  <a:srgbClr val="26B44E"/>
                </a:solidFill>
              </a:rPr>
              <a:t>‘-’</a:t>
            </a:r>
            <a:r>
              <a:rPr lang="ko-KR" altLang="en-US" sz="900" dirty="0" smtClean="0">
                <a:solidFill>
                  <a:srgbClr val="26B44E"/>
                </a:solidFill>
              </a:rPr>
              <a:t>까지 입력해주세요</a:t>
            </a:r>
            <a:endParaRPr lang="en-US" altLang="ko-KR" sz="900" dirty="0" smtClean="0">
              <a:solidFill>
                <a:srgbClr val="26B44E"/>
              </a:solidFill>
            </a:endParaRPr>
          </a:p>
          <a:p>
            <a:r>
              <a:rPr lang="en-US" altLang="ko-KR" sz="900" dirty="0" smtClean="0">
                <a:solidFill>
                  <a:srgbClr val="26B44E"/>
                </a:solidFill>
              </a:rPr>
              <a:t>*</a:t>
            </a:r>
            <a:r>
              <a:rPr lang="ko-KR" altLang="en-US" sz="900" dirty="0" smtClean="0">
                <a:solidFill>
                  <a:srgbClr val="26B44E"/>
                </a:solidFill>
              </a:rPr>
              <a:t>예</a:t>
            </a:r>
            <a:r>
              <a:rPr lang="en-US" altLang="ko-KR" sz="900" dirty="0" smtClean="0">
                <a:solidFill>
                  <a:srgbClr val="26B44E"/>
                </a:solidFill>
              </a:rPr>
              <a:t>)010-XXXX-XXXX</a:t>
            </a:r>
            <a:endParaRPr lang="ko-KR" altLang="en-US" sz="900" dirty="0">
              <a:solidFill>
                <a:srgbClr val="26B44E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2887" y="4136446"/>
            <a:ext cx="2261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26B44E"/>
                </a:solidFill>
              </a:rPr>
              <a:t>멜론플레이트 </a:t>
            </a:r>
            <a:endParaRPr lang="en-US" altLang="ko-KR" sz="1400" dirty="0" smtClean="0">
              <a:solidFill>
                <a:srgbClr val="26B44E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6B44E"/>
                </a:solidFill>
              </a:rPr>
              <a:t>비밀번호 찾기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848104" y="5171517"/>
            <a:ext cx="706584" cy="282672"/>
          </a:xfrm>
          <a:prstGeom prst="rect">
            <a:avLst/>
          </a:prstGeom>
          <a:noFill/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확인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cxnSp>
        <p:nvCxnSpPr>
          <p:cNvPr id="56" name="직선 화살표 연결선 55"/>
          <p:cNvCxnSpPr>
            <a:endCxn id="58" idx="1"/>
          </p:cNvCxnSpPr>
          <p:nvPr/>
        </p:nvCxnSpPr>
        <p:spPr>
          <a:xfrm>
            <a:off x="1030777" y="3473417"/>
            <a:ext cx="5663788" cy="90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>
          <a:xfrm>
            <a:off x="6694565" y="3583227"/>
            <a:ext cx="2485505" cy="15985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6715735" y="3638130"/>
            <a:ext cx="2261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26B44E"/>
                </a:solidFill>
              </a:rPr>
              <a:t>멜론플레이트 </a:t>
            </a:r>
            <a:endParaRPr lang="en-US" altLang="ko-KR" sz="1400" dirty="0" smtClean="0">
              <a:solidFill>
                <a:srgbClr val="26B44E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26B44E"/>
                </a:solidFill>
              </a:rPr>
              <a:t>비밀번호 찾기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802429" y="4161350"/>
            <a:ext cx="2194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해당 정보에 맞는 계정이 존재하지 않습니다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sp>
        <p:nvSpPr>
          <p:cNvPr id="61" name="직사각형 60"/>
          <p:cNvSpPr/>
          <p:nvPr/>
        </p:nvSpPr>
        <p:spPr>
          <a:xfrm>
            <a:off x="7490952" y="4698140"/>
            <a:ext cx="706584" cy="282672"/>
          </a:xfrm>
          <a:prstGeom prst="rect">
            <a:avLst/>
          </a:prstGeom>
          <a:noFill/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확인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30904" y="1925237"/>
            <a:ext cx="624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이름</a:t>
            </a:r>
            <a:r>
              <a:rPr lang="ko-KR" altLang="en-US" sz="1600" dirty="0" smtClean="0"/>
              <a:t> </a:t>
            </a:r>
            <a:endParaRPr lang="ko-KR" altLang="en-US" sz="1600" dirty="0"/>
          </a:p>
        </p:txBody>
      </p:sp>
      <p:sp>
        <p:nvSpPr>
          <p:cNvPr id="47" name="직사각형 46"/>
          <p:cNvSpPr/>
          <p:nvPr/>
        </p:nvSpPr>
        <p:spPr>
          <a:xfrm>
            <a:off x="841731" y="1994217"/>
            <a:ext cx="1296785" cy="238801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smtClean="0">
                <a:solidFill>
                  <a:sysClr val="windowText" lastClr="000000"/>
                </a:solidFill>
              </a:rPr>
              <a:t>이병규</a:t>
            </a:r>
            <a:endParaRPr lang="ko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4259" y="4689026"/>
            <a:ext cx="2522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가입하신 이메일로 임시비밀번호를 발송하였습니다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sp>
        <p:nvSpPr>
          <p:cNvPr id="52" name="직사각형 51"/>
          <p:cNvSpPr/>
          <p:nvPr/>
        </p:nvSpPr>
        <p:spPr>
          <a:xfrm>
            <a:off x="9260378" y="4273751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875186" y="2289286"/>
            <a:ext cx="213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비밀번호 찾기 클릭 시 출력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875186" y="2817842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맞는 정보를 입력하고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클릭시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출력되는 화면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875186" y="3330201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맞지 않는 정보를 입력 했을 시 출력되는 화면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9506486" y="2318463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63" name="타원 62"/>
          <p:cNvSpPr/>
          <p:nvPr/>
        </p:nvSpPr>
        <p:spPr>
          <a:xfrm>
            <a:off x="9506486" y="282066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64" name="타원 63"/>
          <p:cNvSpPr/>
          <p:nvPr/>
        </p:nvSpPr>
        <p:spPr>
          <a:xfrm>
            <a:off x="9506486" y="3356893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9350429" y="5127088"/>
            <a:ext cx="2751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비밀번호 찾기 클릭 시 아이디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이름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전화번호를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입력받는다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/>
            </a:r>
            <a:b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맞는 정보를 입력 한다면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가입메일로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임시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비민번호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전송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틀린 정보를 입력한다면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경고창이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뜬다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2106809" y="1300282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67" name="타원 66"/>
          <p:cNvSpPr/>
          <p:nvPr/>
        </p:nvSpPr>
        <p:spPr>
          <a:xfrm>
            <a:off x="1958338" y="4265599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68" name="타원 67"/>
          <p:cNvSpPr/>
          <p:nvPr/>
        </p:nvSpPr>
        <p:spPr>
          <a:xfrm>
            <a:off x="8563649" y="4714322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218141" y="89039"/>
            <a:ext cx="19639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S-PLS-000-003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24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14647" y="1516960"/>
            <a:ext cx="7450966" cy="49710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367256" y="4584886"/>
            <a:ext cx="839577" cy="378782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rgbClr val="26B44E"/>
                </a:solidFill>
              </a:rPr>
              <a:t>작성완료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0788224" y="125255"/>
            <a:ext cx="848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03.26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094816" y="1777724"/>
            <a:ext cx="1147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6B44E"/>
                </a:solidFill>
              </a:rPr>
              <a:t>예약하기</a:t>
            </a:r>
            <a:endParaRPr lang="ko-KR" altLang="en-US" dirty="0">
              <a:solidFill>
                <a:srgbClr val="26B44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10935" y="2136374"/>
            <a:ext cx="998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신청인 </a:t>
            </a:r>
            <a:r>
              <a:rPr lang="en-US" altLang="ko-KR" sz="1400" dirty="0" smtClean="0"/>
              <a:t>:</a:t>
            </a:r>
            <a:endParaRPr lang="ko-KR" altLang="en-US" sz="1400" dirty="0"/>
          </a:p>
        </p:txBody>
      </p:sp>
      <p:sp>
        <p:nvSpPr>
          <p:cNvPr id="24" name="타원 23"/>
          <p:cNvSpPr/>
          <p:nvPr/>
        </p:nvSpPr>
        <p:spPr>
          <a:xfrm>
            <a:off x="2252745" y="2286003"/>
            <a:ext cx="45719" cy="45719"/>
          </a:xfrm>
          <a:prstGeom prst="ellipse">
            <a:avLst/>
          </a:prstGeom>
          <a:solidFill>
            <a:srgbClr val="26B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6B44E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10936" y="2499290"/>
            <a:ext cx="998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날짜 </a:t>
            </a:r>
            <a:r>
              <a:rPr lang="en-US" altLang="ko-KR" sz="1400" dirty="0" smtClean="0"/>
              <a:t>:</a:t>
            </a:r>
            <a:endParaRPr lang="ko-KR" altLang="en-US" sz="1400" dirty="0"/>
          </a:p>
        </p:txBody>
      </p:sp>
      <p:sp>
        <p:nvSpPr>
          <p:cNvPr id="26" name="타원 25"/>
          <p:cNvSpPr/>
          <p:nvPr/>
        </p:nvSpPr>
        <p:spPr>
          <a:xfrm>
            <a:off x="2252745" y="2655335"/>
            <a:ext cx="45719" cy="45719"/>
          </a:xfrm>
          <a:prstGeom prst="ellipse">
            <a:avLst/>
          </a:prstGeom>
          <a:solidFill>
            <a:srgbClr val="26B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6B44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10935" y="2895458"/>
            <a:ext cx="889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시간 </a:t>
            </a:r>
            <a:r>
              <a:rPr lang="en-US" altLang="ko-KR" sz="1400" dirty="0" smtClean="0"/>
              <a:t>:</a:t>
            </a:r>
            <a:endParaRPr lang="ko-KR" altLang="en-US" sz="1400" dirty="0"/>
          </a:p>
        </p:txBody>
      </p:sp>
      <p:sp>
        <p:nvSpPr>
          <p:cNvPr id="28" name="타원 27"/>
          <p:cNvSpPr/>
          <p:nvPr/>
        </p:nvSpPr>
        <p:spPr>
          <a:xfrm>
            <a:off x="2252744" y="3052688"/>
            <a:ext cx="45719" cy="45719"/>
          </a:xfrm>
          <a:prstGeom prst="ellipse">
            <a:avLst/>
          </a:prstGeom>
          <a:solidFill>
            <a:srgbClr val="26B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6B44E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12323" y="3707260"/>
            <a:ext cx="889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인원 </a:t>
            </a:r>
            <a:r>
              <a:rPr lang="en-US" altLang="ko-KR" sz="1400" dirty="0" smtClean="0"/>
              <a:t>:</a:t>
            </a:r>
            <a:endParaRPr lang="ko-KR" altLang="en-US" sz="1400" dirty="0"/>
          </a:p>
        </p:txBody>
      </p:sp>
      <p:sp>
        <p:nvSpPr>
          <p:cNvPr id="30" name="타원 29"/>
          <p:cNvSpPr/>
          <p:nvPr/>
        </p:nvSpPr>
        <p:spPr>
          <a:xfrm>
            <a:off x="2254132" y="3863890"/>
            <a:ext cx="45719" cy="45719"/>
          </a:xfrm>
          <a:prstGeom prst="ellipse">
            <a:avLst/>
          </a:prstGeom>
          <a:solidFill>
            <a:srgbClr val="26B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6B44E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312324" y="4095114"/>
            <a:ext cx="997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연락처 </a:t>
            </a:r>
            <a:r>
              <a:rPr lang="en-US" altLang="ko-KR" sz="1400" dirty="0" smtClean="0"/>
              <a:t>:</a:t>
            </a:r>
            <a:endParaRPr lang="ko-KR" altLang="en-US" sz="1400" dirty="0"/>
          </a:p>
        </p:txBody>
      </p:sp>
      <p:sp>
        <p:nvSpPr>
          <p:cNvPr id="32" name="타원 31"/>
          <p:cNvSpPr/>
          <p:nvPr/>
        </p:nvSpPr>
        <p:spPr>
          <a:xfrm>
            <a:off x="2254134" y="4244743"/>
            <a:ext cx="45719" cy="45719"/>
          </a:xfrm>
          <a:prstGeom prst="ellipse">
            <a:avLst/>
          </a:prstGeom>
          <a:solidFill>
            <a:srgbClr val="26B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6B44E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322325" y="2158940"/>
            <a:ext cx="2044931" cy="2768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 </a:t>
            </a:r>
            <a:r>
              <a:rPr lang="ko-KR" altLang="en-US" sz="1400" dirty="0" err="1" smtClean="0">
                <a:solidFill>
                  <a:sysClr val="windowText" lastClr="000000"/>
                </a:solidFill>
              </a:rPr>
              <a:t>이병구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322325" y="2538994"/>
            <a:ext cx="1183173" cy="2768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400" dirty="0" smtClean="0">
                <a:solidFill>
                  <a:sysClr val="windowText" lastClr="000000"/>
                </a:solidFill>
              </a:rPr>
              <a:t>2019.03.27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591796" y="3789549"/>
            <a:ext cx="181047" cy="1782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322325" y="4111414"/>
            <a:ext cx="2044931" cy="2768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010-1234-5678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6364784" y="4587656"/>
            <a:ext cx="839577" cy="378782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rgbClr val="26B44E"/>
                </a:solidFill>
              </a:rPr>
              <a:t>작성취소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200397" y="3715572"/>
            <a:ext cx="499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</a:t>
            </a:r>
            <a:r>
              <a:rPr lang="ko-KR" altLang="en-US" sz="1400" dirty="0" smtClean="0"/>
              <a:t>명</a:t>
            </a:r>
            <a:endParaRPr lang="ko-KR" altLang="en-US" sz="1400" dirty="0"/>
          </a:p>
        </p:txBody>
      </p:sp>
      <p:sp>
        <p:nvSpPr>
          <p:cNvPr id="40" name="직사각형 39"/>
          <p:cNvSpPr/>
          <p:nvPr/>
        </p:nvSpPr>
        <p:spPr>
          <a:xfrm>
            <a:off x="4164242" y="3789549"/>
            <a:ext cx="181047" cy="1782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772843" y="3715572"/>
            <a:ext cx="499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ko-KR" altLang="en-US" sz="1400" dirty="0" smtClean="0"/>
              <a:t>명</a:t>
            </a:r>
            <a:endParaRPr lang="ko-KR" altLang="en-US" sz="1400" dirty="0"/>
          </a:p>
        </p:txBody>
      </p:sp>
      <p:sp>
        <p:nvSpPr>
          <p:cNvPr id="42" name="직사각형 41"/>
          <p:cNvSpPr/>
          <p:nvPr/>
        </p:nvSpPr>
        <p:spPr>
          <a:xfrm>
            <a:off x="4736688" y="3783978"/>
            <a:ext cx="181047" cy="1782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4345289" y="3710001"/>
            <a:ext cx="499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</a:t>
            </a:r>
            <a:r>
              <a:rPr lang="ko-KR" altLang="en-US" sz="1400" dirty="0" smtClean="0"/>
              <a:t>명</a:t>
            </a:r>
            <a:endParaRPr lang="ko-KR" altLang="en-US" sz="1400" dirty="0"/>
          </a:p>
        </p:txBody>
      </p:sp>
      <p:sp>
        <p:nvSpPr>
          <p:cNvPr id="45" name="직사각형 44"/>
          <p:cNvSpPr/>
          <p:nvPr/>
        </p:nvSpPr>
        <p:spPr>
          <a:xfrm>
            <a:off x="5287254" y="3789549"/>
            <a:ext cx="181047" cy="1782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4895855" y="3715572"/>
            <a:ext cx="499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</a:t>
            </a:r>
            <a:r>
              <a:rPr lang="ko-KR" altLang="en-US" sz="1400" dirty="0" smtClean="0"/>
              <a:t>명</a:t>
            </a:r>
            <a:endParaRPr lang="ko-KR" altLang="en-US" sz="1400" dirty="0"/>
          </a:p>
        </p:txBody>
      </p:sp>
      <p:sp>
        <p:nvSpPr>
          <p:cNvPr id="49" name="TextBox 48"/>
          <p:cNvSpPr txBox="1"/>
          <p:nvPr/>
        </p:nvSpPr>
        <p:spPr>
          <a:xfrm>
            <a:off x="5555479" y="2504322"/>
            <a:ext cx="983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rgbClr val="26B44E"/>
                </a:solidFill>
              </a:rPr>
              <a:t>*</a:t>
            </a:r>
            <a:r>
              <a:rPr lang="ko-KR" altLang="en-US" sz="900" dirty="0" err="1" smtClean="0">
                <a:solidFill>
                  <a:srgbClr val="26B44E"/>
                </a:solidFill>
              </a:rPr>
              <a:t>달력보기</a:t>
            </a:r>
            <a:r>
              <a:rPr lang="ko-KR" altLang="en-US" sz="900" dirty="0" smtClean="0">
                <a:solidFill>
                  <a:srgbClr val="26B44E"/>
                </a:solidFill>
              </a:rPr>
              <a:t> 버튼을 눌러주세요</a:t>
            </a:r>
            <a:endParaRPr lang="ko-KR" altLang="en-US" sz="900" dirty="0">
              <a:solidFill>
                <a:srgbClr val="26B44E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377777" y="4119918"/>
            <a:ext cx="14137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26B44E"/>
                </a:solidFill>
              </a:rPr>
              <a:t>예</a:t>
            </a:r>
            <a:r>
              <a:rPr lang="en-US" altLang="ko-KR" sz="1100" dirty="0" smtClean="0">
                <a:solidFill>
                  <a:srgbClr val="26B44E"/>
                </a:solidFill>
              </a:rPr>
              <a:t>) 010-xxxx-xxxx</a:t>
            </a:r>
            <a:endParaRPr lang="ko-KR" altLang="en-US" sz="1100" dirty="0">
              <a:solidFill>
                <a:srgbClr val="26B44E"/>
              </a:solidFill>
            </a:endParaRPr>
          </a:p>
        </p:txBody>
      </p:sp>
      <p:cxnSp>
        <p:nvCxnSpPr>
          <p:cNvPr id="55" name="직선 화살표 연결선 54"/>
          <p:cNvCxnSpPr>
            <a:stCxn id="19" idx="1"/>
          </p:cNvCxnSpPr>
          <p:nvPr/>
        </p:nvCxnSpPr>
        <p:spPr>
          <a:xfrm flipH="1">
            <a:off x="3699862" y="4774277"/>
            <a:ext cx="1667394" cy="371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1338349" y="4681874"/>
            <a:ext cx="2253447" cy="10040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작성이 되지 않은 부분이 있습니다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157501" y="5364875"/>
            <a:ext cx="615141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확인</a:t>
            </a:r>
            <a:endParaRPr lang="ko-KR" altLang="en-US" sz="1200" dirty="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4644047" y="2564195"/>
            <a:ext cx="872842" cy="234521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26B44E"/>
                </a:solidFill>
              </a:rPr>
              <a:t>달력보기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040900" y="3009282"/>
            <a:ext cx="181047" cy="1782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822040" y="3784006"/>
            <a:ext cx="181047" cy="1782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5430641" y="3710029"/>
            <a:ext cx="499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5</a:t>
            </a:r>
            <a:r>
              <a:rPr lang="ko-KR" altLang="en-US" sz="1400" dirty="0" smtClean="0"/>
              <a:t>명</a:t>
            </a:r>
            <a:endParaRPr lang="ko-KR" altLang="en-US" sz="1400" dirty="0"/>
          </a:p>
        </p:txBody>
      </p:sp>
      <p:sp>
        <p:nvSpPr>
          <p:cNvPr id="59" name="직사각형 58"/>
          <p:cNvSpPr/>
          <p:nvPr/>
        </p:nvSpPr>
        <p:spPr>
          <a:xfrm>
            <a:off x="6407927" y="3794258"/>
            <a:ext cx="181047" cy="1782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6016528" y="3720281"/>
            <a:ext cx="499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</a:t>
            </a:r>
            <a:r>
              <a:rPr lang="ko-KR" altLang="en-US" sz="1400" dirty="0" smtClean="0"/>
              <a:t>명</a:t>
            </a:r>
            <a:endParaRPr lang="ko-KR" altLang="en-US" sz="1400" dirty="0"/>
          </a:p>
        </p:txBody>
      </p:sp>
      <p:sp>
        <p:nvSpPr>
          <p:cNvPr id="61" name="TextBox 60"/>
          <p:cNvSpPr txBox="1"/>
          <p:nvPr/>
        </p:nvSpPr>
        <p:spPr>
          <a:xfrm>
            <a:off x="3209747" y="2928453"/>
            <a:ext cx="903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오후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시</a:t>
            </a:r>
            <a:endParaRPr lang="ko-KR" altLang="en-US" sz="1400" dirty="0"/>
          </a:p>
        </p:txBody>
      </p:sp>
      <p:sp>
        <p:nvSpPr>
          <p:cNvPr id="62" name="직사각형 61"/>
          <p:cNvSpPr/>
          <p:nvPr/>
        </p:nvSpPr>
        <p:spPr>
          <a:xfrm>
            <a:off x="5052696" y="3013531"/>
            <a:ext cx="181047" cy="1782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221543" y="2932702"/>
            <a:ext cx="903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오후 </a:t>
            </a:r>
            <a:r>
              <a:rPr lang="en-US" altLang="ko-KR" sz="1400" dirty="0"/>
              <a:t>2</a:t>
            </a:r>
            <a:r>
              <a:rPr lang="ko-KR" altLang="en-US" sz="1400" dirty="0" smtClean="0"/>
              <a:t>시</a:t>
            </a:r>
            <a:endParaRPr lang="ko-KR" altLang="en-US" sz="1400" dirty="0"/>
          </a:p>
        </p:txBody>
      </p:sp>
      <p:sp>
        <p:nvSpPr>
          <p:cNvPr id="64" name="직사각형 63"/>
          <p:cNvSpPr/>
          <p:nvPr/>
        </p:nvSpPr>
        <p:spPr>
          <a:xfrm>
            <a:off x="6101441" y="3016464"/>
            <a:ext cx="181047" cy="1782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270288" y="2935635"/>
            <a:ext cx="903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오후 </a:t>
            </a:r>
            <a:r>
              <a:rPr lang="en-US" altLang="ko-KR" sz="1400" dirty="0" smtClean="0"/>
              <a:t>3</a:t>
            </a:r>
            <a:r>
              <a:rPr lang="ko-KR" altLang="en-US" sz="1400" dirty="0" smtClean="0"/>
              <a:t>시</a:t>
            </a:r>
            <a:endParaRPr lang="ko-KR" altLang="en-US" sz="1400" dirty="0"/>
          </a:p>
        </p:txBody>
      </p:sp>
      <p:sp>
        <p:nvSpPr>
          <p:cNvPr id="66" name="직사각형 65"/>
          <p:cNvSpPr/>
          <p:nvPr/>
        </p:nvSpPr>
        <p:spPr>
          <a:xfrm>
            <a:off x="7145983" y="3024084"/>
            <a:ext cx="181047" cy="1782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314830" y="2943255"/>
            <a:ext cx="903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오후 </a:t>
            </a:r>
            <a:r>
              <a:rPr lang="en-US" altLang="ko-KR" sz="1400" dirty="0"/>
              <a:t>4</a:t>
            </a:r>
            <a:r>
              <a:rPr lang="ko-KR" altLang="en-US" sz="1400" dirty="0" smtClean="0"/>
              <a:t>시</a:t>
            </a:r>
            <a:endParaRPr lang="ko-KR" altLang="en-US" sz="1400" dirty="0"/>
          </a:p>
        </p:txBody>
      </p:sp>
      <p:sp>
        <p:nvSpPr>
          <p:cNvPr id="68" name="직사각형 67"/>
          <p:cNvSpPr/>
          <p:nvPr/>
        </p:nvSpPr>
        <p:spPr>
          <a:xfrm>
            <a:off x="4031550" y="3376082"/>
            <a:ext cx="181047" cy="1782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200397" y="3295253"/>
            <a:ext cx="903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오후 </a:t>
            </a:r>
            <a:r>
              <a:rPr lang="en-US" altLang="ko-KR" sz="1400" dirty="0" smtClean="0"/>
              <a:t>5</a:t>
            </a:r>
            <a:r>
              <a:rPr lang="ko-KR" altLang="en-US" sz="1400" dirty="0" smtClean="0"/>
              <a:t>시</a:t>
            </a:r>
            <a:endParaRPr lang="ko-KR" altLang="en-US" sz="1400" dirty="0"/>
          </a:p>
        </p:txBody>
      </p:sp>
      <p:sp>
        <p:nvSpPr>
          <p:cNvPr id="70" name="직사각형 69"/>
          <p:cNvSpPr/>
          <p:nvPr/>
        </p:nvSpPr>
        <p:spPr>
          <a:xfrm>
            <a:off x="5052696" y="3393172"/>
            <a:ext cx="181047" cy="1782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221543" y="3312343"/>
            <a:ext cx="903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오후 </a:t>
            </a:r>
            <a:r>
              <a:rPr lang="en-US" altLang="ko-KR" sz="1400" dirty="0"/>
              <a:t>6</a:t>
            </a:r>
            <a:r>
              <a:rPr lang="ko-KR" altLang="en-US" sz="1400" dirty="0" smtClean="0"/>
              <a:t>시</a:t>
            </a:r>
            <a:endParaRPr lang="ko-KR" altLang="en-US" sz="1400" dirty="0"/>
          </a:p>
        </p:txBody>
      </p:sp>
      <p:sp>
        <p:nvSpPr>
          <p:cNvPr id="72" name="직사각형 71"/>
          <p:cNvSpPr/>
          <p:nvPr/>
        </p:nvSpPr>
        <p:spPr>
          <a:xfrm>
            <a:off x="6101441" y="3404040"/>
            <a:ext cx="181047" cy="1782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270288" y="3323211"/>
            <a:ext cx="903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오후 </a:t>
            </a:r>
            <a:r>
              <a:rPr lang="en-US" altLang="ko-KR" sz="1400" dirty="0" smtClean="0"/>
              <a:t>7</a:t>
            </a:r>
            <a:r>
              <a:rPr lang="ko-KR" altLang="en-US" sz="1400" dirty="0" smtClean="0"/>
              <a:t>시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871" y="1547022"/>
            <a:ext cx="1574118" cy="147341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4" name="직선 화살표 연결선 43"/>
          <p:cNvCxnSpPr/>
          <p:nvPr/>
        </p:nvCxnSpPr>
        <p:spPr>
          <a:xfrm flipV="1">
            <a:off x="5468301" y="2028305"/>
            <a:ext cx="1170570" cy="535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직사각형 75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 flipH="1">
            <a:off x="9450833" y="5755127"/>
            <a:ext cx="2550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 도중 입력되지 않은 정보가 있는 상태에서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작성완료를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눌렀을 때의 페이지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6277681" y="79402"/>
            <a:ext cx="19143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S-PLS-005-010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2305027" y="88694"/>
            <a:ext cx="15856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맛집 예약하기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2091681" y="578252"/>
            <a:ext cx="4269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일반회원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예약하기 중 정보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미입력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</a:t>
            </a:r>
          </a:p>
        </p:txBody>
      </p:sp>
    </p:spTree>
    <p:extLst>
      <p:ext uri="{BB962C8B-B14F-4D97-AF65-F5344CB8AC3E}">
        <p14:creationId xmlns:p14="http://schemas.microsoft.com/office/powerpoint/2010/main" val="230394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817572"/>
              </p:ext>
            </p:extLst>
          </p:nvPr>
        </p:nvGraphicFramePr>
        <p:xfrm>
          <a:off x="1377161" y="2449080"/>
          <a:ext cx="6453443" cy="28924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3854">
                  <a:extLst>
                    <a:ext uri="{9D8B030D-6E8A-4147-A177-3AD203B41FA5}">
                      <a16:colId xmlns:a16="http://schemas.microsoft.com/office/drawing/2014/main" val="2282613171"/>
                    </a:ext>
                  </a:extLst>
                </a:gridCol>
                <a:gridCol w="3586374">
                  <a:extLst>
                    <a:ext uri="{9D8B030D-6E8A-4147-A177-3AD203B41FA5}">
                      <a16:colId xmlns:a16="http://schemas.microsoft.com/office/drawing/2014/main" val="2682428213"/>
                    </a:ext>
                  </a:extLst>
                </a:gridCol>
                <a:gridCol w="1783215">
                  <a:extLst>
                    <a:ext uri="{9D8B030D-6E8A-4147-A177-3AD203B41FA5}">
                      <a16:colId xmlns:a16="http://schemas.microsoft.com/office/drawing/2014/main" val="2486532836"/>
                    </a:ext>
                  </a:extLst>
                </a:gridCol>
              </a:tblGrid>
              <a:tr h="3689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번호</a:t>
                      </a:r>
                      <a:endParaRPr lang="ko-KR" altLang="en-US" sz="16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제목</a:t>
                      </a:r>
                      <a:endParaRPr lang="ko-KR" altLang="en-US" sz="16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날짜</a:t>
                      </a:r>
                      <a:endParaRPr lang="ko-KR" altLang="en-US" sz="16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6614666"/>
                  </a:ext>
                </a:extLst>
              </a:tr>
              <a:tr h="4937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marL="121748" marR="121748" marT="60874" marB="60874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리뷰를 작성하실 때 비속어를 사용하지 마세요</a:t>
                      </a:r>
                      <a:endParaRPr lang="ko-KR" altLang="en-US" sz="1400" dirty="0"/>
                    </a:p>
                  </a:txBody>
                  <a:tcPr marL="121748" marR="121748" marT="60874" marB="60874" anchor="ctr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19.03.26</a:t>
                      </a:r>
                      <a:endParaRPr lang="ko-KR" altLang="en-US" sz="1400" dirty="0"/>
                    </a:p>
                  </a:txBody>
                  <a:tcPr marL="121748" marR="121748" marT="60874" marB="60874" anchor="ctr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7155669"/>
                  </a:ext>
                </a:extLst>
              </a:tr>
              <a:tr h="493751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4453473"/>
                  </a:ext>
                </a:extLst>
              </a:tr>
              <a:tr h="493751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400794"/>
                  </a:ext>
                </a:extLst>
              </a:tr>
              <a:tr h="493751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7702328"/>
                  </a:ext>
                </a:extLst>
              </a:tr>
              <a:tr h="493751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8730388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238762" y="2079748"/>
            <a:ext cx="312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6B44E"/>
                </a:solidFill>
              </a:rPr>
              <a:t>회원 공지사항</a:t>
            </a:r>
            <a:endParaRPr lang="ko-KR" altLang="en-US" dirty="0">
              <a:solidFill>
                <a:srgbClr val="26B44E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991027" y="5455920"/>
            <a:ext cx="839577" cy="378782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홈으로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 flipH="1">
            <a:off x="9450833" y="5833794"/>
            <a:ext cx="2550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메인 화면 우측 상단 공지사항을 클릭 했을 때 출력되는 회원 전용 공지사항 게시판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9411259" y="1757619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672976" y="1750136"/>
            <a:ext cx="2476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홈버튼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클릭시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사이트 메인화면으로 돌아감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559439" y="552015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185224" y="593000"/>
            <a:ext cx="4195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일반회원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일반회원 전용 공지사항 화면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563110" y="88694"/>
            <a:ext cx="1069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273673" y="79402"/>
            <a:ext cx="19223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S-PLS-006-001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0788224" y="125255"/>
            <a:ext cx="848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03.26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0481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0327" y="1704108"/>
            <a:ext cx="8138160" cy="4422371"/>
          </a:xfrm>
          <a:prstGeom prst="rect">
            <a:avLst/>
          </a:prstGeom>
          <a:solidFill>
            <a:schemeClr val="bg1"/>
          </a:solidFill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540327" y="2261062"/>
            <a:ext cx="8138160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753985" y="1704108"/>
            <a:ext cx="0" cy="556954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7403868" y="1704108"/>
            <a:ext cx="0" cy="556954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540327" y="5530734"/>
            <a:ext cx="8138160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7539631" y="5692837"/>
            <a:ext cx="953201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26B44E"/>
                </a:solidFill>
              </a:rPr>
              <a:t>뒤로가기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31571" y="1795549"/>
            <a:ext cx="53842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리뷰를 작성하실 때 비속어를 사용하지 마세요</a:t>
            </a:r>
          </a:p>
          <a:p>
            <a:endParaRPr lang="ko-KR" alt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978824" y="1795549"/>
            <a:ext cx="336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401444" y="1795549"/>
            <a:ext cx="1091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19.03.26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81889" y="2533321"/>
            <a:ext cx="79802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* </a:t>
            </a:r>
            <a:r>
              <a:rPr lang="ko-KR" altLang="en-US" dirty="0" smtClean="0"/>
              <a:t>멜론플레이트 공지사항</a:t>
            </a:r>
            <a:r>
              <a:rPr lang="en-US" altLang="ko-KR" dirty="0" smtClean="0"/>
              <a:t>*</a:t>
            </a:r>
          </a:p>
          <a:p>
            <a:endParaRPr lang="en-US" altLang="ko-KR" dirty="0"/>
          </a:p>
          <a:p>
            <a:r>
              <a:rPr lang="ko-KR" altLang="en-US" dirty="0" smtClean="0"/>
              <a:t>리뷰를 작성하실 때 비속어를 사용하지 말아주세요</a:t>
            </a:r>
            <a:endParaRPr lang="en-US" altLang="ko-KR" dirty="0" smtClean="0"/>
          </a:p>
          <a:p>
            <a:r>
              <a:rPr lang="en-US" altLang="ko-KR" dirty="0" smtClean="0"/>
              <a:t> - </a:t>
            </a:r>
            <a:r>
              <a:rPr lang="ko-KR" altLang="en-US" dirty="0" smtClean="0"/>
              <a:t>비속어를 사용하면 타인이 신고 버튼으로 신고가 가능합니다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- </a:t>
            </a:r>
            <a:r>
              <a:rPr lang="ko-KR" altLang="en-US" dirty="0" smtClean="0"/>
              <a:t>신고 수 가 누적이 되면 댓글이 삭제 될 수 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10788224" y="125255"/>
            <a:ext cx="848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03.26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6484611" y="5692837"/>
            <a:ext cx="953201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홈으로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 flipH="1">
            <a:off x="9450833" y="5833794"/>
            <a:ext cx="2550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 게시판에서 글을 클릭 했을 때 출력되는 화면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9409372" y="222376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672976" y="2214846"/>
            <a:ext cx="2476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뒤로가기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버튼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클릭시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공지사항 게시판으로 돌아감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9411259" y="1757619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672976" y="1750136"/>
            <a:ext cx="2476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홈버튼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클릭시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사이트 메인화면으로 돌아감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6132485" y="567943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44" name="타원 43"/>
          <p:cNvSpPr/>
          <p:nvPr/>
        </p:nvSpPr>
        <p:spPr>
          <a:xfrm>
            <a:off x="8576363" y="5703453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2149397" y="603257"/>
            <a:ext cx="3015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일반회원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공지글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클릭 화면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254437" y="79402"/>
            <a:ext cx="1960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S-PLS-006-002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563110" y="88694"/>
            <a:ext cx="1069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017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6023" y="826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038826"/>
              </p:ext>
            </p:extLst>
          </p:nvPr>
        </p:nvGraphicFramePr>
        <p:xfrm>
          <a:off x="1377161" y="2449080"/>
          <a:ext cx="6453443" cy="28376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3854">
                  <a:extLst>
                    <a:ext uri="{9D8B030D-6E8A-4147-A177-3AD203B41FA5}">
                      <a16:colId xmlns:a16="http://schemas.microsoft.com/office/drawing/2014/main" val="2282613171"/>
                    </a:ext>
                  </a:extLst>
                </a:gridCol>
                <a:gridCol w="3586374">
                  <a:extLst>
                    <a:ext uri="{9D8B030D-6E8A-4147-A177-3AD203B41FA5}">
                      <a16:colId xmlns:a16="http://schemas.microsoft.com/office/drawing/2014/main" val="2682428213"/>
                    </a:ext>
                  </a:extLst>
                </a:gridCol>
                <a:gridCol w="1783215">
                  <a:extLst>
                    <a:ext uri="{9D8B030D-6E8A-4147-A177-3AD203B41FA5}">
                      <a16:colId xmlns:a16="http://schemas.microsoft.com/office/drawing/2014/main" val="2486532836"/>
                    </a:ext>
                  </a:extLst>
                </a:gridCol>
              </a:tblGrid>
              <a:tr h="3689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번호</a:t>
                      </a:r>
                      <a:endParaRPr lang="ko-KR" altLang="en-US" sz="16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제목</a:t>
                      </a:r>
                      <a:endParaRPr lang="ko-KR" altLang="en-US" sz="16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날짜</a:t>
                      </a:r>
                      <a:endParaRPr lang="ko-KR" altLang="en-US" sz="16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6614666"/>
                  </a:ext>
                </a:extLst>
              </a:tr>
              <a:tr h="4937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marL="121748" marR="121748" marT="60874" marB="60874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 </a:t>
                      </a:r>
                      <a:r>
                        <a:rPr lang="ko-KR" altLang="en-US" sz="1400" dirty="0" err="1" smtClean="0"/>
                        <a:t>판매등록</a:t>
                      </a:r>
                      <a:r>
                        <a:rPr lang="ko-KR" altLang="en-US" sz="1400" baseline="0" dirty="0" smtClean="0"/>
                        <a:t> 모집</a:t>
                      </a:r>
                      <a:endParaRPr lang="ko-KR" altLang="en-US" sz="1400" dirty="0"/>
                    </a:p>
                  </a:txBody>
                  <a:tcPr marL="121748" marR="121748" marT="60874" marB="60874" anchor="ctr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19.03.26</a:t>
                      </a:r>
                      <a:endParaRPr lang="ko-KR" altLang="en-US" sz="1400" dirty="0"/>
                    </a:p>
                  </a:txBody>
                  <a:tcPr marL="121748" marR="121748" marT="60874" marB="60874" anchor="ctr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7155669"/>
                  </a:ext>
                </a:extLst>
              </a:tr>
              <a:tr h="493751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4453473"/>
                  </a:ext>
                </a:extLst>
              </a:tr>
              <a:tr h="493751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400794"/>
                  </a:ext>
                </a:extLst>
              </a:tr>
              <a:tr h="493751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7702328"/>
                  </a:ext>
                </a:extLst>
              </a:tr>
              <a:tr h="493751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8730388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238762" y="2079748"/>
            <a:ext cx="312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6B44E"/>
                </a:solidFill>
              </a:rPr>
              <a:t>가게 공지사항</a:t>
            </a:r>
            <a:endParaRPr lang="ko-KR" altLang="en-US" dirty="0">
              <a:solidFill>
                <a:srgbClr val="26B44E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991027" y="5455920"/>
            <a:ext cx="839577" cy="378782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홈으로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 flipH="1">
            <a:off x="9450833" y="5833794"/>
            <a:ext cx="2550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메인 화면 우측 상단 공지사항을 클릭 했을 때 출력되는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전용 공지사항 게시판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9411259" y="1757619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672976" y="1750136"/>
            <a:ext cx="2476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홈버튼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클릭시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사이트 메인화면으로 돌아감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559439" y="552015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2084705" y="596509"/>
            <a:ext cx="4195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전용 공지사항 화면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563109" y="88694"/>
            <a:ext cx="1069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252032" y="79402"/>
            <a:ext cx="1965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S-PLS-006-003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676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0327" y="1704108"/>
            <a:ext cx="8138160" cy="4422371"/>
          </a:xfrm>
          <a:prstGeom prst="rect">
            <a:avLst/>
          </a:prstGeom>
          <a:solidFill>
            <a:schemeClr val="bg1"/>
          </a:solidFill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540327" y="2261062"/>
            <a:ext cx="8138160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753985" y="1704108"/>
            <a:ext cx="0" cy="556954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7403868" y="1704108"/>
            <a:ext cx="0" cy="556954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540327" y="5530734"/>
            <a:ext cx="8138160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7539631" y="5692837"/>
            <a:ext cx="953201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26B44E"/>
                </a:solidFill>
              </a:rPr>
              <a:t>뒤로가기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31571" y="1795549"/>
            <a:ext cx="53842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EAT</a:t>
            </a:r>
            <a:r>
              <a:rPr lang="ko-KR" altLang="en-US" dirty="0"/>
              <a:t>딜 </a:t>
            </a:r>
            <a:r>
              <a:rPr lang="ko-KR" altLang="en-US" dirty="0" err="1" smtClean="0"/>
              <a:t>판매등록</a:t>
            </a:r>
            <a:r>
              <a:rPr lang="ko-KR" altLang="en-US" dirty="0" smtClean="0"/>
              <a:t> 모집</a:t>
            </a:r>
            <a:endParaRPr lang="ko-KR" altLang="en-US" dirty="0"/>
          </a:p>
          <a:p>
            <a:endParaRPr lang="ko-KR" alt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978824" y="1795549"/>
            <a:ext cx="336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401444" y="1795549"/>
            <a:ext cx="1091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19.03.26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81889" y="2533321"/>
            <a:ext cx="79802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* </a:t>
            </a:r>
            <a:r>
              <a:rPr lang="ko-KR" altLang="en-US" dirty="0" smtClean="0"/>
              <a:t>멜론플레이트 공지사항</a:t>
            </a:r>
            <a:r>
              <a:rPr lang="en-US" altLang="ko-KR" dirty="0" smtClean="0"/>
              <a:t>*</a:t>
            </a:r>
          </a:p>
          <a:p>
            <a:endParaRPr lang="en-US" altLang="ko-KR" dirty="0"/>
          </a:p>
          <a:p>
            <a:r>
              <a:rPr lang="en-US" altLang="ko-KR" dirty="0" smtClean="0"/>
              <a:t>EAT</a:t>
            </a:r>
            <a:r>
              <a:rPr lang="ko-KR" altLang="en-US" dirty="0" smtClean="0"/>
              <a:t>딜 등록 모집을 시작합니다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기간 </a:t>
            </a:r>
            <a:r>
              <a:rPr lang="en-US" altLang="ko-KR" dirty="0" smtClean="0"/>
              <a:t>: 2019.03.26~03.29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방법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아래 이메일로 </a:t>
            </a:r>
            <a:r>
              <a:rPr lang="en-US" altLang="ko-KR" dirty="0" smtClean="0"/>
              <a:t>‘EAT</a:t>
            </a:r>
            <a:r>
              <a:rPr lang="ko-KR" altLang="en-US" dirty="0" smtClean="0"/>
              <a:t>딜 등록 신청 합니다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라는 제목으로 이메일을 보      </a:t>
            </a:r>
            <a:r>
              <a:rPr lang="en-US" altLang="ko-KR" dirty="0" smtClean="0"/>
              <a:t>	</a:t>
            </a:r>
            <a:r>
              <a:rPr lang="ko-KR" altLang="en-US" dirty="0" smtClean="0"/>
              <a:t>내주세요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이메일 </a:t>
            </a:r>
            <a:r>
              <a:rPr lang="en-US" altLang="ko-KR" dirty="0" smtClean="0"/>
              <a:t>: melP@melonplate.com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10788224" y="125255"/>
            <a:ext cx="848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03.26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6547629" y="5692837"/>
            <a:ext cx="953201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홈으로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 flipH="1">
            <a:off x="9450833" y="5833794"/>
            <a:ext cx="2550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 게시판에서 글을 클릭 했을 때 출력되는 화면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9409372" y="222376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672976" y="2214846"/>
            <a:ext cx="2476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뒤로가기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버튼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클릭시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공지사항 게시판으로 돌아감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9411259" y="1757619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672976" y="1750136"/>
            <a:ext cx="2476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홈버튼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클릭시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사이트 메인화면으로 돌아감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8592134" y="568613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41" name="타원 40"/>
          <p:cNvSpPr/>
          <p:nvPr/>
        </p:nvSpPr>
        <p:spPr>
          <a:xfrm>
            <a:off x="6178006" y="568613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2231302" y="594668"/>
            <a:ext cx="3015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공지글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클릭 화면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2563109" y="88694"/>
            <a:ext cx="1069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6244819" y="79402"/>
            <a:ext cx="1980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S-PLS-006-004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09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194547" y="1940145"/>
            <a:ext cx="953201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rgbClr val="26B44E"/>
                </a:solidFill>
              </a:rPr>
              <a:t>업체회원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202545" y="1940145"/>
            <a:ext cx="953201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일반회원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13717"/>
              </p:ext>
            </p:extLst>
          </p:nvPr>
        </p:nvGraphicFramePr>
        <p:xfrm>
          <a:off x="1227484" y="2546384"/>
          <a:ext cx="6453443" cy="28924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563">
                  <a:extLst>
                    <a:ext uri="{9D8B030D-6E8A-4147-A177-3AD203B41FA5}">
                      <a16:colId xmlns:a16="http://schemas.microsoft.com/office/drawing/2014/main" val="892590777"/>
                    </a:ext>
                  </a:extLst>
                </a:gridCol>
                <a:gridCol w="1354431">
                  <a:extLst>
                    <a:ext uri="{9D8B030D-6E8A-4147-A177-3AD203B41FA5}">
                      <a16:colId xmlns:a16="http://schemas.microsoft.com/office/drawing/2014/main" val="2282613171"/>
                    </a:ext>
                  </a:extLst>
                </a:gridCol>
                <a:gridCol w="3070658">
                  <a:extLst>
                    <a:ext uri="{9D8B030D-6E8A-4147-A177-3AD203B41FA5}">
                      <a16:colId xmlns:a16="http://schemas.microsoft.com/office/drawing/2014/main" val="2682428213"/>
                    </a:ext>
                  </a:extLst>
                </a:gridCol>
                <a:gridCol w="1526791">
                  <a:extLst>
                    <a:ext uri="{9D8B030D-6E8A-4147-A177-3AD203B41FA5}">
                      <a16:colId xmlns:a16="http://schemas.microsoft.com/office/drawing/2014/main" val="2486532836"/>
                    </a:ext>
                  </a:extLst>
                </a:gridCol>
              </a:tblGrid>
              <a:tr h="368936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번호</a:t>
                      </a:r>
                      <a:endParaRPr lang="ko-KR" altLang="en-US" sz="16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제목</a:t>
                      </a:r>
                      <a:endParaRPr lang="ko-KR" altLang="en-US" sz="16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날짜</a:t>
                      </a:r>
                      <a:endParaRPr lang="ko-KR" altLang="en-US" sz="16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6614666"/>
                  </a:ext>
                </a:extLst>
              </a:tr>
              <a:tr h="493751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121748" marR="121748" marT="60874" marB="60874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marL="121748" marR="121748" marT="60874" marB="60874" anchor="ctr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리뷰를 작성하실 때 비속어를 사용하지 마세요</a:t>
                      </a:r>
                      <a:endParaRPr lang="ko-KR" altLang="en-US" sz="1400" dirty="0"/>
                    </a:p>
                  </a:txBody>
                  <a:tcPr marL="121748" marR="121748" marT="60874" marB="60874" anchor="ctr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19.03.26</a:t>
                      </a:r>
                      <a:endParaRPr lang="ko-KR" altLang="en-US" sz="1400" dirty="0"/>
                    </a:p>
                  </a:txBody>
                  <a:tcPr marL="121748" marR="121748" marT="60874" marB="60874" anchor="ctr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155669"/>
                  </a:ext>
                </a:extLst>
              </a:tr>
              <a:tr h="493751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4453473"/>
                  </a:ext>
                </a:extLst>
              </a:tr>
              <a:tr h="493751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400794"/>
                  </a:ext>
                </a:extLst>
              </a:tr>
              <a:tr h="493751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7702328"/>
                  </a:ext>
                </a:extLst>
              </a:tr>
              <a:tr h="493751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8730388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1089085" y="2177052"/>
            <a:ext cx="312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6B44E"/>
                </a:solidFill>
              </a:rPr>
              <a:t>공지사항</a:t>
            </a:r>
            <a:endParaRPr lang="ko-KR" altLang="en-US" dirty="0">
              <a:solidFill>
                <a:srgbClr val="26B44E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841350" y="5553224"/>
            <a:ext cx="839577" cy="378782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홈으로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4018853" y="5553224"/>
            <a:ext cx="839577" cy="378782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등록하기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5900517" y="5553224"/>
            <a:ext cx="839577" cy="378782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삭제하기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959685" y="5553224"/>
            <a:ext cx="839577" cy="378782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수정하기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46662" y="2992579"/>
            <a:ext cx="26600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 smtClean="0"/>
              <a:t>v</a:t>
            </a:r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824582" y="193179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27" name="타원 26"/>
          <p:cNvSpPr/>
          <p:nvPr/>
        </p:nvSpPr>
        <p:spPr>
          <a:xfrm>
            <a:off x="841944" y="309469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28" name="타원 27"/>
          <p:cNvSpPr/>
          <p:nvPr/>
        </p:nvSpPr>
        <p:spPr>
          <a:xfrm>
            <a:off x="4541235" y="221092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313487" y="601715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254319" y="6017650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</a:p>
        </p:txBody>
      </p:sp>
      <p:sp>
        <p:nvSpPr>
          <p:cNvPr id="31" name="타원 30"/>
          <p:cNvSpPr/>
          <p:nvPr/>
        </p:nvSpPr>
        <p:spPr>
          <a:xfrm>
            <a:off x="6228117" y="6011214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7125578" y="601715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955695" y="2506616"/>
            <a:ext cx="5860465" cy="485954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160668" y="1931796"/>
            <a:ext cx="2061503" cy="27913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9411259" y="169665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36" name="타원 35"/>
          <p:cNvSpPr/>
          <p:nvPr/>
        </p:nvSpPr>
        <p:spPr>
          <a:xfrm>
            <a:off x="9409372" y="218022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37" name="타원 36"/>
          <p:cNvSpPr/>
          <p:nvPr/>
        </p:nvSpPr>
        <p:spPr>
          <a:xfrm>
            <a:off x="9409373" y="261067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9409371" y="3071970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9409370" y="3571952"/>
            <a:ext cx="250307" cy="237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672976" y="1711170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일반회원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가게회원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선택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672976" y="2153883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공지글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선택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672976" y="2613833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번호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제목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날짜 출력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674399" y="3049556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등록하기 버튼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659677" y="3578042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수정하기 버튼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9409369" y="4014093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664032" y="4000405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삭제하기 버튼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9409368" y="4432598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672976" y="4420112"/>
            <a:ext cx="2476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홈으로 버튼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클릭시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관리자 페이지로 돌아감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 flipH="1">
            <a:off x="9450832" y="5532970"/>
            <a:ext cx="25507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관리자가 공지사항을 확인하고 작성하는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페에지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일반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별로 리스트를 출력 할 수 있고 일반회원 클릭 후 등록하기를 누르면 일반회원 공지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가게회원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클릭 후 등록하기를 누르면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가게회원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공지 작성이 가능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155746" y="596566"/>
            <a:ext cx="3384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관리자의 공지사항 화면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2194421" y="88694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 공지사항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249628" y="79402"/>
            <a:ext cx="19704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S-PLS-006-005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666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모서리가 둥근 직사각형 32"/>
          <p:cNvSpPr/>
          <p:nvPr/>
        </p:nvSpPr>
        <p:spPr>
          <a:xfrm>
            <a:off x="5259862" y="1262652"/>
            <a:ext cx="2410691" cy="914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194547" y="1940145"/>
            <a:ext cx="953201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rgbClr val="26B44E"/>
                </a:solidFill>
              </a:rPr>
              <a:t>업체회원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202545" y="1940145"/>
            <a:ext cx="953201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일반회원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1227484" y="2546384"/>
          <a:ext cx="6453443" cy="28924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563">
                  <a:extLst>
                    <a:ext uri="{9D8B030D-6E8A-4147-A177-3AD203B41FA5}">
                      <a16:colId xmlns:a16="http://schemas.microsoft.com/office/drawing/2014/main" val="892590777"/>
                    </a:ext>
                  </a:extLst>
                </a:gridCol>
                <a:gridCol w="1354431">
                  <a:extLst>
                    <a:ext uri="{9D8B030D-6E8A-4147-A177-3AD203B41FA5}">
                      <a16:colId xmlns:a16="http://schemas.microsoft.com/office/drawing/2014/main" val="2282613171"/>
                    </a:ext>
                  </a:extLst>
                </a:gridCol>
                <a:gridCol w="3070658">
                  <a:extLst>
                    <a:ext uri="{9D8B030D-6E8A-4147-A177-3AD203B41FA5}">
                      <a16:colId xmlns:a16="http://schemas.microsoft.com/office/drawing/2014/main" val="2682428213"/>
                    </a:ext>
                  </a:extLst>
                </a:gridCol>
                <a:gridCol w="1526791">
                  <a:extLst>
                    <a:ext uri="{9D8B030D-6E8A-4147-A177-3AD203B41FA5}">
                      <a16:colId xmlns:a16="http://schemas.microsoft.com/office/drawing/2014/main" val="2486532836"/>
                    </a:ext>
                  </a:extLst>
                </a:gridCol>
              </a:tblGrid>
              <a:tr h="368936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번호</a:t>
                      </a:r>
                      <a:endParaRPr lang="ko-KR" altLang="en-US" sz="16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제목</a:t>
                      </a:r>
                      <a:endParaRPr lang="ko-KR" altLang="en-US" sz="16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날짜</a:t>
                      </a:r>
                      <a:endParaRPr lang="ko-KR" altLang="en-US" sz="16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6614666"/>
                  </a:ext>
                </a:extLst>
              </a:tr>
              <a:tr h="493751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121748" marR="121748" marT="60874" marB="60874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marL="121748" marR="121748" marT="60874" marB="60874" anchor="ctr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리뷰를 작성하실 때 비속어를 사용하지 마세요</a:t>
                      </a:r>
                      <a:endParaRPr lang="ko-KR" altLang="en-US" sz="1400" dirty="0"/>
                    </a:p>
                  </a:txBody>
                  <a:tcPr marL="121748" marR="121748" marT="60874" marB="60874" anchor="ctr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19.03.26</a:t>
                      </a:r>
                      <a:endParaRPr lang="ko-KR" altLang="en-US" sz="1400" dirty="0"/>
                    </a:p>
                  </a:txBody>
                  <a:tcPr marL="121748" marR="121748" marT="60874" marB="60874" anchor="ctr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B0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155669"/>
                  </a:ext>
                </a:extLst>
              </a:tr>
              <a:tr h="493751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4453473"/>
                  </a:ext>
                </a:extLst>
              </a:tr>
              <a:tr h="493751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400794"/>
                  </a:ext>
                </a:extLst>
              </a:tr>
              <a:tr h="493751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7702328"/>
                  </a:ext>
                </a:extLst>
              </a:tr>
              <a:tr h="493751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121748" marR="121748" marT="60874" marB="60874">
                    <a:lnL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C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8730388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1089085" y="2177052"/>
            <a:ext cx="312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6B44E"/>
                </a:solidFill>
              </a:rPr>
              <a:t>공지사항</a:t>
            </a:r>
            <a:endParaRPr lang="ko-KR" altLang="en-US" dirty="0">
              <a:solidFill>
                <a:srgbClr val="26B44E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841350" y="5553224"/>
            <a:ext cx="839577" cy="378782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홈으로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4018853" y="5553224"/>
            <a:ext cx="839577" cy="378782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등록하기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5900517" y="5553224"/>
            <a:ext cx="839577" cy="378782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삭제하기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959685" y="5553224"/>
            <a:ext cx="839577" cy="378782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수정하기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46662" y="2992579"/>
            <a:ext cx="26600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 smtClean="0"/>
              <a:t>v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10788224" y="125255"/>
            <a:ext cx="848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03.26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9" name="직선 화살표 연결선 28"/>
          <p:cNvCxnSpPr>
            <a:stCxn id="33" idx="2"/>
            <a:endCxn id="24" idx="0"/>
          </p:cNvCxnSpPr>
          <p:nvPr/>
        </p:nvCxnSpPr>
        <p:spPr>
          <a:xfrm flipH="1">
            <a:off x="6320306" y="2177052"/>
            <a:ext cx="144902" cy="3376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383789" y="1413311"/>
            <a:ext cx="2169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삭제 하시겠습니까</a:t>
            </a:r>
            <a:r>
              <a:rPr lang="en-US" altLang="ko-KR" sz="1400" dirty="0" smtClean="0"/>
              <a:t>?</a:t>
            </a:r>
          </a:p>
          <a:p>
            <a:endParaRPr lang="ko-KR" altLang="en-US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6504608" y="1769725"/>
            <a:ext cx="841750" cy="274319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아니오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548263" y="1781952"/>
            <a:ext cx="841750" cy="274319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26B44E"/>
                </a:solidFill>
              </a:rPr>
              <a:t>네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155746" y="584404"/>
            <a:ext cx="3752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관리자의 공지 글 삭제 화면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183198" y="88694"/>
            <a:ext cx="1829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 공지사항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6245620" y="79402"/>
            <a:ext cx="19784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S-PLS-006-006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 flipH="1">
            <a:off x="9450832" y="5532970"/>
            <a:ext cx="2550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관리자는 공지 글을 선택하여 삭제 할 수 있다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674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0327" y="1704108"/>
            <a:ext cx="8138160" cy="4422371"/>
          </a:xfrm>
          <a:prstGeom prst="rect">
            <a:avLst/>
          </a:prstGeom>
          <a:solidFill>
            <a:schemeClr val="bg1"/>
          </a:solidFill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540327" y="2261062"/>
            <a:ext cx="8138160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753985" y="1704108"/>
            <a:ext cx="0" cy="556954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7403868" y="1704108"/>
            <a:ext cx="0" cy="556954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540327" y="5530734"/>
            <a:ext cx="8138160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7539631" y="5692837"/>
            <a:ext cx="953201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26B44E"/>
                </a:solidFill>
              </a:rPr>
              <a:t>뒤로가기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31571" y="1795549"/>
            <a:ext cx="53842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리뷰를 작성하실 때 비속어를 사용하지 마세요</a:t>
            </a:r>
          </a:p>
          <a:p>
            <a:endParaRPr lang="ko-KR" alt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978824" y="1795549"/>
            <a:ext cx="336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401444" y="1795549"/>
            <a:ext cx="1091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19.03.26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81889" y="2533321"/>
            <a:ext cx="79802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멜론플레이트 공지사항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리뷰를 작성하실 때 비속어를 사용하지 말아주세요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-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비속어를 사용하면 타인이 신고 버튼으로 신고가 가능합니다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-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신고 수 가 누적이 되면 댓글이 삭제 될 수 있습니다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10788224" y="125255"/>
            <a:ext cx="848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03.26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 flipH="1">
            <a:off x="9450833" y="5678609"/>
            <a:ext cx="2550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 글을 눌렀을 때 출력되는 페이지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9411259" y="169665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672976" y="1711170"/>
            <a:ext cx="2476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뒤로가기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버튼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클릭시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공지사항 페이지 돌아감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7151137" y="570545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2155749" y="584404"/>
            <a:ext cx="3752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관리자의 공지 글 클릭 화면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183198" y="88694"/>
            <a:ext cx="1829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 공지사항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6249628" y="79402"/>
            <a:ext cx="19704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S-PLS-006-007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988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0327" y="1704108"/>
            <a:ext cx="8138160" cy="4422371"/>
          </a:xfrm>
          <a:prstGeom prst="rect">
            <a:avLst/>
          </a:prstGeom>
          <a:solidFill>
            <a:schemeClr val="bg1"/>
          </a:solidFill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540327" y="2261062"/>
            <a:ext cx="8138160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753985" y="1704108"/>
            <a:ext cx="0" cy="556954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7403868" y="1704108"/>
            <a:ext cx="0" cy="556954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540327" y="5530734"/>
            <a:ext cx="8138160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7539631" y="5692837"/>
            <a:ext cx="953201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26B44E"/>
                </a:solidFill>
              </a:rPr>
              <a:t>뒤로가기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31571" y="1795549"/>
            <a:ext cx="53842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리뷰를 작성하실 때 비속어를 사용하지 마세요</a:t>
            </a:r>
          </a:p>
          <a:p>
            <a:endParaRPr lang="ko-KR" alt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978824" y="1795549"/>
            <a:ext cx="336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401444" y="1795549"/>
            <a:ext cx="1091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19.03.26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81889" y="2533321"/>
            <a:ext cx="79802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멜론플레이트 공지사항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리뷰를 작성하실 때 비속어를 사용하지 말아주세요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-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비속어를 사용하면 타인이 신고 버튼으로 신고가 가능합니다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-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신고 수 가 누적이 되면 댓글이 삭제 될 수 있습니다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10788224" y="125255"/>
            <a:ext cx="848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03.26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6547629" y="5692837"/>
            <a:ext cx="953201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rgbClr val="26B44E"/>
                </a:solidFill>
              </a:rPr>
              <a:t>등록완료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 flipH="1">
            <a:off x="9450833" y="5678609"/>
            <a:ext cx="2550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 페이지에서 등록하기를 눌렀을 때 출력되는 페이지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8562109" y="568613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36" name="타원 35"/>
          <p:cNvSpPr/>
          <p:nvPr/>
        </p:nvSpPr>
        <p:spPr>
          <a:xfrm>
            <a:off x="9411259" y="169665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672976" y="1711170"/>
            <a:ext cx="2476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뒤로가기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버튼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클릭시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공지사항 페이지 돌아감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183198" y="603257"/>
            <a:ext cx="3457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지글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작성 화면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183198" y="88694"/>
            <a:ext cx="1829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 공지사항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6248025" y="79402"/>
            <a:ext cx="1973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S-PLS-006-008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703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0327" y="1704108"/>
            <a:ext cx="8138160" cy="4422371"/>
          </a:xfrm>
          <a:prstGeom prst="rect">
            <a:avLst/>
          </a:prstGeom>
          <a:solidFill>
            <a:schemeClr val="bg1"/>
          </a:solidFill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540327" y="2261062"/>
            <a:ext cx="8138160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753985" y="1704108"/>
            <a:ext cx="0" cy="556954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7403868" y="1704108"/>
            <a:ext cx="0" cy="556954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540327" y="5530734"/>
            <a:ext cx="8138160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7539631" y="5692837"/>
            <a:ext cx="953201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26B44E"/>
                </a:solidFill>
              </a:rPr>
              <a:t>뒤로가기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31571" y="1795549"/>
            <a:ext cx="53842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리뷰를 작성하실 때 비속어를 사용하지 마세요</a:t>
            </a:r>
          </a:p>
          <a:p>
            <a:endParaRPr lang="ko-KR" alt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978824" y="1795549"/>
            <a:ext cx="336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401444" y="1795549"/>
            <a:ext cx="1091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19.03.26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81889" y="2533321"/>
            <a:ext cx="79802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멜론플레이트 공지사항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리뷰를 작성하실 때 비속어를 사용하지 말아주세요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-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비속어를 사용하면 타인이 신고 버튼으로 신고가 가능합니다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-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신고 수 가 누적이 되면 댓글이 삭제 될 수 있습니다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10788224" y="125255"/>
            <a:ext cx="848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03.26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6547629" y="5692837"/>
            <a:ext cx="953201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rgbClr val="26B44E"/>
                </a:solidFill>
              </a:rPr>
              <a:t>수정완료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 flipH="1">
            <a:off x="9450833" y="5678609"/>
            <a:ext cx="2550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 페이지에서 공지 글을 선택하고 수정하기를 눌렀을 때 출력되는 페이지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9411259" y="169665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672976" y="1711170"/>
            <a:ext cx="2476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뒤로가기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버튼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클릭시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공지사항 페이지 돌아감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8562109" y="568613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2183198" y="576533"/>
            <a:ext cx="3457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공지글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수정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2183198" y="88694"/>
            <a:ext cx="1829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 공지사항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6251231" y="79402"/>
            <a:ext cx="1967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S-PLS-006-009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278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 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71736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공통</a:t>
            </a:r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가입 유형에 따른 가입 선택 </a:t>
            </a:r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577481" y="3949995"/>
            <a:ext cx="1505528" cy="1505528"/>
          </a:xfrm>
          <a:prstGeom prst="ellipse">
            <a:avLst/>
          </a:prstGeom>
          <a:solidFill>
            <a:schemeClr val="bg1"/>
          </a:solidFill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5161269" y="3949995"/>
            <a:ext cx="1505528" cy="1505528"/>
          </a:xfrm>
          <a:prstGeom prst="ellipse">
            <a:avLst/>
          </a:prstGeom>
          <a:solidFill>
            <a:schemeClr val="bg1"/>
          </a:solidFill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878124" y="2878577"/>
            <a:ext cx="2528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725257" y="3260398"/>
            <a:ext cx="3158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*</a:t>
            </a:r>
            <a:r>
              <a:rPr lang="ko-KR" altLang="en-US" sz="1600" dirty="0" smtClean="0"/>
              <a:t>가입 유형을 선택하여 주세요</a:t>
            </a:r>
            <a:r>
              <a:rPr lang="en-US" altLang="ko-KR" sz="1600" dirty="0" smtClean="0"/>
              <a:t>*</a:t>
            </a:r>
            <a:endParaRPr lang="ko-KR" alt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3064628" y="4518093"/>
            <a:ext cx="2528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일반회원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649579" y="4518093"/>
            <a:ext cx="2528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업체회원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0" y="1011382"/>
            <a:ext cx="9260378" cy="58466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110" y="1410915"/>
            <a:ext cx="2604935" cy="1860668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2027117" y="125255"/>
            <a:ext cx="2028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회원가입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선택화면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0797842" y="125255"/>
            <a:ext cx="829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03.22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910354" y="2003249"/>
            <a:ext cx="2003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일반회원 회원가입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9910353" y="3245320"/>
            <a:ext cx="2003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</a:t>
            </a:r>
            <a:r>
              <a:rPr lang="ko-KR" altLang="en-US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회원가입</a:t>
            </a:r>
            <a:r>
              <a:rPr lang="en-US" altLang="ko-KR" sz="1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399504" y="5658003"/>
            <a:ext cx="2609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일반회원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회원가입 페이지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4203928" y="5517829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38" name="타원 37"/>
          <p:cNvSpPr/>
          <p:nvPr/>
        </p:nvSpPr>
        <p:spPr>
          <a:xfrm>
            <a:off x="5788879" y="5517829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39" name="타원 38"/>
          <p:cNvSpPr/>
          <p:nvPr/>
        </p:nvSpPr>
        <p:spPr>
          <a:xfrm>
            <a:off x="9543570" y="202565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40" name="타원 39"/>
          <p:cNvSpPr/>
          <p:nvPr/>
        </p:nvSpPr>
        <p:spPr>
          <a:xfrm>
            <a:off x="9543570" y="3263205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6301726" y="79402"/>
            <a:ext cx="18662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S-PLS-001-001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248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458" y="1179651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505359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90586" y="1106130"/>
            <a:ext cx="701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 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53659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37811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36340" y="1106130"/>
            <a:ext cx="81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관심지역설정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graphicFrame>
        <p:nvGraphicFramePr>
          <p:cNvPr id="36" name="표 35"/>
          <p:cNvGraphicFramePr>
            <a:graphicFrameLocks noGrp="1"/>
          </p:cNvGraphicFramePr>
          <p:nvPr>
            <p:extLst/>
          </p:nvPr>
        </p:nvGraphicFramePr>
        <p:xfrm>
          <a:off x="3727" y="2561695"/>
          <a:ext cx="1516292" cy="43224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6292">
                  <a:extLst>
                    <a:ext uri="{9D8B030D-6E8A-4147-A177-3AD203B41FA5}">
                      <a16:colId xmlns:a16="http://schemas.microsoft.com/office/drawing/2014/main" val="3792127651"/>
                    </a:ext>
                  </a:extLst>
                </a:gridCol>
              </a:tblGrid>
              <a:tr h="6037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회원정보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확인</a:t>
                      </a:r>
                      <a:endParaRPr lang="ko-KR" altLang="en-US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1185667"/>
                  </a:ext>
                </a:extLst>
              </a:tr>
              <a:tr h="562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예약 내역 확인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861055"/>
                  </a:ext>
                </a:extLst>
              </a:tr>
              <a:tr h="562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작성 리뷰 확인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1009835"/>
                  </a:ext>
                </a:extLst>
              </a:tr>
              <a:tr h="672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가고 싶은 식당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165289"/>
                  </a:ext>
                </a:extLst>
              </a:tr>
              <a:tr h="6204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내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</a:t>
                      </a:r>
                      <a:r>
                        <a:rPr lang="ko-KR" altLang="en-US" sz="1400" baseline="0" dirty="0" smtClean="0"/>
                        <a:t>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92521"/>
                  </a:ext>
                </a:extLst>
              </a:tr>
              <a:tr h="5615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/>
                        <a:t>메로니지</a:t>
                      </a:r>
                      <a:endParaRPr lang="ko-KR" altLang="en-US" sz="1400" dirty="0" smtClean="0"/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693600"/>
                  </a:ext>
                </a:extLst>
              </a:tr>
              <a:tr h="713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/>
                        <a:t>홀릭</a:t>
                      </a:r>
                      <a:r>
                        <a:rPr lang="ko-KR" altLang="en-US" sz="1400" dirty="0" smtClean="0"/>
                        <a:t> 달성 </a:t>
                      </a:r>
                      <a:endParaRPr lang="en-US" altLang="ko-KR" sz="14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페이지</a:t>
                      </a:r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189114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 flipH="1">
            <a:off x="9409368" y="5549473"/>
            <a:ext cx="25507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일반회원의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마이페이지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화면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회원정보 수정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 내역 확인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작성리뷰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확인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가고싶은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식당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찜하기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확인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구매한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관리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메로니지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확인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홀릭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달성 여부 등을 확인 가능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9411259" y="169665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30" name="타원 29"/>
          <p:cNvSpPr/>
          <p:nvPr/>
        </p:nvSpPr>
        <p:spPr>
          <a:xfrm>
            <a:off x="9409372" y="218022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31" name="타원 30"/>
          <p:cNvSpPr/>
          <p:nvPr/>
        </p:nvSpPr>
        <p:spPr>
          <a:xfrm>
            <a:off x="9409373" y="261067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9409371" y="3071970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9409370" y="3571952"/>
            <a:ext cx="250307" cy="237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672976" y="1711170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회원정보 조회 및 수정 탭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672976" y="2153883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 내역 확인 탭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672976" y="2613833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작성 리뷰 확인 탭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674399" y="3049556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가고싶은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식당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찜하기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탭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659677" y="3578042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관리 탭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9409369" y="4014093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664032" y="4000405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메로니지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탭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9409368" y="4432598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672976" y="4420112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홀릭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달성 페이지 탭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댓글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30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641462" y="2765678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45" name="타원 44"/>
          <p:cNvSpPr/>
          <p:nvPr/>
        </p:nvSpPr>
        <p:spPr>
          <a:xfrm>
            <a:off x="1636354" y="331682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46" name="타원 45"/>
          <p:cNvSpPr/>
          <p:nvPr/>
        </p:nvSpPr>
        <p:spPr>
          <a:xfrm>
            <a:off x="1636355" y="3853334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1641466" y="4472604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1636356" y="5082356"/>
            <a:ext cx="250307" cy="237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</a:p>
        </p:txBody>
      </p:sp>
      <p:sp>
        <p:nvSpPr>
          <p:cNvPr id="49" name="타원 48"/>
          <p:cNvSpPr/>
          <p:nvPr/>
        </p:nvSpPr>
        <p:spPr>
          <a:xfrm>
            <a:off x="1636357" y="5734349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1636357" y="6327248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2137860" y="585187"/>
            <a:ext cx="3310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일반회원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마이페이지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메인화면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452504" y="88694"/>
            <a:ext cx="1290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277681" y="79402"/>
            <a:ext cx="19143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S-PLS-007-001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0736468" y="82125"/>
            <a:ext cx="848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03.26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086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505359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90586" y="1106130"/>
            <a:ext cx="701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 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53659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37811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36340" y="1106130"/>
            <a:ext cx="81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관심지역설정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cxnSp>
        <p:nvCxnSpPr>
          <p:cNvPr id="36" name="직선 화살표 연결선 35"/>
          <p:cNvCxnSpPr>
            <a:endCxn id="37" idx="1"/>
          </p:cNvCxnSpPr>
          <p:nvPr/>
        </p:nvCxnSpPr>
        <p:spPr>
          <a:xfrm>
            <a:off x="1515687" y="2841477"/>
            <a:ext cx="1991472" cy="1732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507159" y="3935445"/>
            <a:ext cx="3388220" cy="12764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3724102" y="4181302"/>
            <a:ext cx="2867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비밀번호를 입력해주세요</a:t>
            </a:r>
            <a:endParaRPr lang="ko-KR" altLang="en-US" sz="1400" dirty="0"/>
          </a:p>
        </p:txBody>
      </p:sp>
      <p:sp>
        <p:nvSpPr>
          <p:cNvPr id="45" name="직사각형 44"/>
          <p:cNvSpPr/>
          <p:nvPr/>
        </p:nvSpPr>
        <p:spPr>
          <a:xfrm>
            <a:off x="3765659" y="4577998"/>
            <a:ext cx="1487978" cy="2576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5321202" y="4577997"/>
            <a:ext cx="647330" cy="2576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확인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036097" y="4578676"/>
            <a:ext cx="647330" cy="2576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취소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1" name="왼쪽 화살표 50"/>
          <p:cNvSpPr/>
          <p:nvPr/>
        </p:nvSpPr>
        <p:spPr>
          <a:xfrm>
            <a:off x="1155470" y="2655413"/>
            <a:ext cx="374072" cy="21280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458766"/>
              </p:ext>
            </p:extLst>
          </p:nvPr>
        </p:nvGraphicFramePr>
        <p:xfrm>
          <a:off x="3727" y="2561695"/>
          <a:ext cx="1516292" cy="43224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6292">
                  <a:extLst>
                    <a:ext uri="{9D8B030D-6E8A-4147-A177-3AD203B41FA5}">
                      <a16:colId xmlns:a16="http://schemas.microsoft.com/office/drawing/2014/main" val="3792127651"/>
                    </a:ext>
                  </a:extLst>
                </a:gridCol>
              </a:tblGrid>
              <a:tr h="6037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회원정보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확인 및 수정</a:t>
                      </a:r>
                      <a:endParaRPr lang="ko-KR" altLang="en-US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1185667"/>
                  </a:ext>
                </a:extLst>
              </a:tr>
              <a:tr h="562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예약 내역 확인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861055"/>
                  </a:ext>
                </a:extLst>
              </a:tr>
              <a:tr h="562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작성 리뷰 확인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1009835"/>
                  </a:ext>
                </a:extLst>
              </a:tr>
              <a:tr h="672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가고 싶은 식당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165289"/>
                  </a:ext>
                </a:extLst>
              </a:tr>
              <a:tr h="6204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내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</a:t>
                      </a:r>
                      <a:r>
                        <a:rPr lang="ko-KR" altLang="en-US" sz="1400" baseline="0" dirty="0" smtClean="0"/>
                        <a:t>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92521"/>
                  </a:ext>
                </a:extLst>
              </a:tr>
              <a:tr h="5615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/>
                        <a:t>메로니지</a:t>
                      </a:r>
                      <a:endParaRPr lang="ko-KR" altLang="en-US" sz="1400" dirty="0" smtClean="0"/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693600"/>
                  </a:ext>
                </a:extLst>
              </a:tr>
              <a:tr h="713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/>
                        <a:t>홀릭</a:t>
                      </a:r>
                      <a:r>
                        <a:rPr lang="ko-KR" altLang="en-US" sz="1400" dirty="0" smtClean="0"/>
                        <a:t> 달성 </a:t>
                      </a:r>
                      <a:endParaRPr lang="en-US" altLang="ko-KR" sz="14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페이지</a:t>
                      </a:r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189114"/>
                  </a:ext>
                </a:extLst>
              </a:tr>
            </a:tbl>
          </a:graphicData>
        </a:graphic>
      </p:graphicFrame>
      <p:sp>
        <p:nvSpPr>
          <p:cNvPr id="38" name="타원 37"/>
          <p:cNvSpPr/>
          <p:nvPr/>
        </p:nvSpPr>
        <p:spPr>
          <a:xfrm>
            <a:off x="9411259" y="169665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39" name="타원 38"/>
          <p:cNvSpPr/>
          <p:nvPr/>
        </p:nvSpPr>
        <p:spPr>
          <a:xfrm>
            <a:off x="9409372" y="218022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41" name="타원 40"/>
          <p:cNvSpPr/>
          <p:nvPr/>
        </p:nvSpPr>
        <p:spPr>
          <a:xfrm>
            <a:off x="9409373" y="261067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659679" y="1648250"/>
            <a:ext cx="2476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회원정보 보기 및 수정 시 출력되는 화면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비밀번호 재확인 요청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672976" y="2153883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확인 버튼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672976" y="2613833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취소 버튼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867376" y="4201772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49" name="타원 48"/>
          <p:cNvSpPr/>
          <p:nvPr/>
        </p:nvSpPr>
        <p:spPr>
          <a:xfrm>
            <a:off x="5544472" y="4913580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52" name="타원 51"/>
          <p:cNvSpPr/>
          <p:nvPr/>
        </p:nvSpPr>
        <p:spPr>
          <a:xfrm>
            <a:off x="6177845" y="4917939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 flipH="1">
            <a:off x="9409368" y="5734111"/>
            <a:ext cx="2550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회원정보 보기 및 수정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클릭시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개인정보 보호를 위해 비밀번호를 한번 더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입력받는다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2204338" y="574563"/>
            <a:ext cx="3826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일반회원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마이페이지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회원정보 확인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258445" y="79402"/>
            <a:ext cx="19527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S-PLS-007-002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452504" y="88694"/>
            <a:ext cx="1290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0736468" y="82125"/>
            <a:ext cx="848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03.26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208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505359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90586" y="1106130"/>
            <a:ext cx="701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 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53659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37811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36340" y="1106130"/>
            <a:ext cx="81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관심지역설정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642385" y="2766160"/>
            <a:ext cx="3050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6B44E"/>
                </a:solidFill>
              </a:rPr>
              <a:t>회원정보 확인</a:t>
            </a:r>
            <a:endParaRPr lang="ko-KR" altLang="en-US" dirty="0">
              <a:solidFill>
                <a:srgbClr val="26B44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7312412" y="6601224"/>
            <a:ext cx="953201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rgbClr val="26B44E"/>
                </a:solidFill>
              </a:rPr>
              <a:t>수정완료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8273504" y="6601223"/>
            <a:ext cx="953201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rgbClr val="26B44E"/>
                </a:solidFill>
              </a:rPr>
              <a:t>수정취소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76668" y="2757329"/>
            <a:ext cx="300241" cy="2506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120500" y="2744865"/>
            <a:ext cx="2462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26B44E"/>
                </a:solidFill>
              </a:rPr>
              <a:t>*</a:t>
            </a:r>
            <a:r>
              <a:rPr lang="ko-KR" altLang="en-US" sz="1200" dirty="0" smtClean="0">
                <a:solidFill>
                  <a:srgbClr val="26B44E"/>
                </a:solidFill>
              </a:rPr>
              <a:t>누르면 탈퇴가 진행됩니다</a:t>
            </a:r>
            <a:endParaRPr lang="ko-KR" altLang="en-US" sz="1200" dirty="0">
              <a:solidFill>
                <a:srgbClr val="26B44E"/>
              </a:solidFill>
            </a:endParaRPr>
          </a:p>
        </p:txBody>
      </p:sp>
      <p:sp>
        <p:nvSpPr>
          <p:cNvPr id="7" name="왼쪽 화살표 6"/>
          <p:cNvSpPr/>
          <p:nvPr/>
        </p:nvSpPr>
        <p:spPr>
          <a:xfrm>
            <a:off x="1145947" y="2664072"/>
            <a:ext cx="374072" cy="21280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339378"/>
              </p:ext>
            </p:extLst>
          </p:nvPr>
        </p:nvGraphicFramePr>
        <p:xfrm>
          <a:off x="3727" y="2561695"/>
          <a:ext cx="1516292" cy="43224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6292">
                  <a:extLst>
                    <a:ext uri="{9D8B030D-6E8A-4147-A177-3AD203B41FA5}">
                      <a16:colId xmlns:a16="http://schemas.microsoft.com/office/drawing/2014/main" val="3792127651"/>
                    </a:ext>
                  </a:extLst>
                </a:gridCol>
              </a:tblGrid>
              <a:tr h="6037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회원정보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확인 및 수정</a:t>
                      </a:r>
                      <a:endParaRPr lang="ko-KR" altLang="en-US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1185667"/>
                  </a:ext>
                </a:extLst>
              </a:tr>
              <a:tr h="562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예약 내역 확인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861055"/>
                  </a:ext>
                </a:extLst>
              </a:tr>
              <a:tr h="562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작성 리뷰 확인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1009835"/>
                  </a:ext>
                </a:extLst>
              </a:tr>
              <a:tr h="672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가고 싶은 식당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165289"/>
                  </a:ext>
                </a:extLst>
              </a:tr>
              <a:tr h="6204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내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</a:t>
                      </a:r>
                      <a:r>
                        <a:rPr lang="ko-KR" altLang="en-US" sz="1400" baseline="0" dirty="0" smtClean="0"/>
                        <a:t>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92521"/>
                  </a:ext>
                </a:extLst>
              </a:tr>
              <a:tr h="5615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/>
                        <a:t>메로니지</a:t>
                      </a:r>
                      <a:endParaRPr lang="ko-KR" altLang="en-US" sz="1400" dirty="0" smtClean="0"/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693600"/>
                  </a:ext>
                </a:extLst>
              </a:tr>
              <a:tr h="713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/>
                        <a:t>홀릭</a:t>
                      </a:r>
                      <a:r>
                        <a:rPr lang="ko-KR" altLang="en-US" sz="1400" dirty="0" smtClean="0"/>
                        <a:t> 달성 </a:t>
                      </a:r>
                      <a:endParaRPr lang="en-US" altLang="ko-KR" sz="14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페이지</a:t>
                      </a:r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189114"/>
                  </a:ext>
                </a:extLst>
              </a:tr>
            </a:tbl>
          </a:graphicData>
        </a:graphic>
      </p:graphicFrame>
      <p:sp>
        <p:nvSpPr>
          <p:cNvPr id="40" name="타원 39"/>
          <p:cNvSpPr/>
          <p:nvPr/>
        </p:nvSpPr>
        <p:spPr>
          <a:xfrm>
            <a:off x="9368126" y="2429899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43" name="타원 42"/>
          <p:cNvSpPr/>
          <p:nvPr/>
        </p:nvSpPr>
        <p:spPr>
          <a:xfrm>
            <a:off x="9366239" y="2913464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45" name="타원 44"/>
          <p:cNvSpPr/>
          <p:nvPr/>
        </p:nvSpPr>
        <p:spPr>
          <a:xfrm>
            <a:off x="9366240" y="3343920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9366238" y="382279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629843" y="2444413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정보 확인 및 변경 필드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629843" y="2887126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수정완료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버튼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629843" y="3347076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수정취소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버튼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631266" y="3800383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탈퇴 진행 버튼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 flipH="1">
            <a:off x="9460893" y="5699758"/>
            <a:ext cx="2550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닉네임 변경 시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중복확인이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필수로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진행되야함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비밀번호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전화번호 변경 가능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탈퇴 진행 가능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088592" y="575660"/>
            <a:ext cx="46378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일반회원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마이페이지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회원정보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확인 및 수정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6256040" y="79402"/>
            <a:ext cx="1957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S-PLS-007-003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452504" y="88694"/>
            <a:ext cx="1290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10736468" y="82125"/>
            <a:ext cx="848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03.26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632618"/>
              </p:ext>
            </p:extLst>
          </p:nvPr>
        </p:nvGraphicFramePr>
        <p:xfrm>
          <a:off x="1725498" y="3130245"/>
          <a:ext cx="7438476" cy="34451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7455">
                  <a:extLst>
                    <a:ext uri="{9D8B030D-6E8A-4147-A177-3AD203B41FA5}">
                      <a16:colId xmlns:a16="http://schemas.microsoft.com/office/drawing/2014/main" val="375799871"/>
                    </a:ext>
                  </a:extLst>
                </a:gridCol>
                <a:gridCol w="6321021">
                  <a:extLst>
                    <a:ext uri="{9D8B030D-6E8A-4147-A177-3AD203B41FA5}">
                      <a16:colId xmlns:a16="http://schemas.microsoft.com/office/drawing/2014/main" val="4285313321"/>
                    </a:ext>
                  </a:extLst>
                </a:gridCol>
              </a:tblGrid>
              <a:tr h="38278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아이디 </a:t>
                      </a:r>
                      <a:r>
                        <a:rPr lang="en-US" altLang="ko-KR" sz="1100" dirty="0" smtClean="0"/>
                        <a:t>:</a:t>
                      </a:r>
                      <a:endParaRPr lang="ko-KR" altLang="en-US" sz="1100" dirty="0"/>
                    </a:p>
                  </a:txBody>
                  <a:tcPr marL="83683" marR="83683" marT="41841" marB="41841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 </a:t>
                      </a:r>
                      <a:endParaRPr lang="ko-KR" altLang="en-US" sz="1100" dirty="0"/>
                    </a:p>
                  </a:txBody>
                  <a:tcPr marL="83683" marR="83683" marT="41841" marB="4184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8697317"/>
                  </a:ext>
                </a:extLst>
              </a:tr>
              <a:tr h="38278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비밀번호 </a:t>
                      </a:r>
                      <a:r>
                        <a:rPr lang="en-US" altLang="ko-KR" sz="1100" dirty="0" smtClean="0"/>
                        <a:t>: </a:t>
                      </a:r>
                      <a:endParaRPr lang="ko-KR" altLang="en-US" sz="1100" dirty="0"/>
                    </a:p>
                  </a:txBody>
                  <a:tcPr marL="83683" marR="83683" marT="41841" marB="41841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83683" marR="83683" marT="41841" marB="4184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7646845"/>
                  </a:ext>
                </a:extLst>
              </a:tr>
              <a:tr h="38278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비밀번호확인</a:t>
                      </a:r>
                      <a:r>
                        <a:rPr lang="en-US" altLang="ko-KR" sz="1100" baseline="0" dirty="0" smtClean="0"/>
                        <a:t> :</a:t>
                      </a:r>
                      <a:endParaRPr lang="ko-KR" altLang="en-US" sz="1100" dirty="0"/>
                    </a:p>
                  </a:txBody>
                  <a:tcPr marL="83683" marR="83683" marT="41841" marB="41841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83683" marR="83683" marT="41841" marB="4184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5031901"/>
                  </a:ext>
                </a:extLst>
              </a:tr>
              <a:tr h="38278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이름 </a:t>
                      </a:r>
                      <a:r>
                        <a:rPr lang="en-US" altLang="ko-KR" sz="1100" dirty="0" smtClean="0"/>
                        <a:t>:</a:t>
                      </a:r>
                      <a:endParaRPr lang="ko-KR" altLang="en-US" sz="1100" dirty="0"/>
                    </a:p>
                  </a:txBody>
                  <a:tcPr marL="83683" marR="83683" marT="41841" marB="41841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83683" marR="83683" marT="41841" marB="4184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6807887"/>
                  </a:ext>
                </a:extLst>
              </a:tr>
              <a:tr h="38278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생년월일</a:t>
                      </a:r>
                      <a:r>
                        <a:rPr lang="ko-KR" altLang="en-US" sz="1100" baseline="0" dirty="0" smtClean="0"/>
                        <a:t> </a:t>
                      </a:r>
                      <a:r>
                        <a:rPr lang="en-US" altLang="ko-KR" sz="1100" baseline="0" dirty="0" smtClean="0"/>
                        <a:t>: </a:t>
                      </a:r>
                      <a:endParaRPr lang="ko-KR" altLang="en-US" sz="1100" dirty="0"/>
                    </a:p>
                  </a:txBody>
                  <a:tcPr marL="83683" marR="83683" marT="41841" marB="41841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83683" marR="83683" marT="41841" marB="4184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927578"/>
                  </a:ext>
                </a:extLst>
              </a:tr>
              <a:tr h="38278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핸드폰 번호 </a:t>
                      </a:r>
                      <a:r>
                        <a:rPr lang="en-US" altLang="ko-KR" sz="1100" dirty="0" smtClean="0"/>
                        <a:t>:</a:t>
                      </a:r>
                      <a:endParaRPr lang="ko-KR" altLang="en-US" sz="1100" dirty="0"/>
                    </a:p>
                  </a:txBody>
                  <a:tcPr marL="83683" marR="83683" marT="41841" marB="41841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83683" marR="83683" marT="41841" marB="4184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4651187"/>
                  </a:ext>
                </a:extLst>
              </a:tr>
              <a:tr h="38278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닉네임 </a:t>
                      </a:r>
                      <a:r>
                        <a:rPr lang="en-US" altLang="ko-KR" sz="1100" dirty="0" smtClean="0"/>
                        <a:t>:</a:t>
                      </a:r>
                      <a:endParaRPr lang="ko-KR" altLang="en-US" sz="1100" dirty="0"/>
                    </a:p>
                  </a:txBody>
                  <a:tcPr marL="83683" marR="83683" marT="41841" marB="41841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83683" marR="83683" marT="41841" marB="4184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6014894"/>
                  </a:ext>
                </a:extLst>
              </a:tr>
              <a:tr h="38278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주소 </a:t>
                      </a:r>
                      <a:r>
                        <a:rPr lang="en-US" altLang="ko-KR" sz="1100" dirty="0" smtClean="0"/>
                        <a:t>:</a:t>
                      </a:r>
                      <a:endParaRPr lang="ko-KR" altLang="en-US" sz="1100" dirty="0"/>
                    </a:p>
                  </a:txBody>
                  <a:tcPr marL="83683" marR="83683" marT="41841" marB="41841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83683" marR="83683" marT="41841" marB="4184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6451409"/>
                  </a:ext>
                </a:extLst>
              </a:tr>
              <a:tr h="38278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상세 주소 </a:t>
                      </a:r>
                      <a:r>
                        <a:rPr lang="en-US" altLang="ko-KR" sz="1100" dirty="0" smtClean="0"/>
                        <a:t>: </a:t>
                      </a:r>
                      <a:endParaRPr lang="ko-KR" altLang="en-US" sz="1100" dirty="0"/>
                    </a:p>
                  </a:txBody>
                  <a:tcPr marL="83683" marR="83683" marT="41841" marB="41841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83683" marR="83683" marT="41841" marB="4184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4357521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2992582" y="3200400"/>
            <a:ext cx="2751513" cy="2660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k138474@naver.com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2992582" y="3578684"/>
            <a:ext cx="2751513" cy="2660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2992582" y="3963314"/>
            <a:ext cx="2751513" cy="2660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2992582" y="4347944"/>
            <a:ext cx="2751513" cy="2660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이병규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2992582" y="4724397"/>
            <a:ext cx="2751513" cy="2660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1994.12.18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2992582" y="5100850"/>
            <a:ext cx="2751513" cy="2660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2992581" y="5496431"/>
            <a:ext cx="2751513" cy="2660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5866072" y="5495650"/>
            <a:ext cx="860328" cy="266007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중복확인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2992581" y="5877945"/>
            <a:ext cx="2751513" cy="2660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5880946" y="5877945"/>
            <a:ext cx="860328" cy="266007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찾기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2992581" y="6257514"/>
            <a:ext cx="2751513" cy="2660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3278926" y="2824762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69" name="타원 68"/>
          <p:cNvSpPr/>
          <p:nvPr/>
        </p:nvSpPr>
        <p:spPr>
          <a:xfrm>
            <a:off x="7020548" y="6587823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71" name="타원 70"/>
          <p:cNvSpPr/>
          <p:nvPr/>
        </p:nvSpPr>
        <p:spPr>
          <a:xfrm>
            <a:off x="8776824" y="632784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4291062" y="277646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319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505359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90586" y="1106130"/>
            <a:ext cx="701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 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53659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37811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36340" y="1106130"/>
            <a:ext cx="81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관심지역설정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sp>
        <p:nvSpPr>
          <p:cNvPr id="28" name="왼쪽 화살표 27"/>
          <p:cNvSpPr/>
          <p:nvPr/>
        </p:nvSpPr>
        <p:spPr>
          <a:xfrm>
            <a:off x="1296785" y="3288298"/>
            <a:ext cx="290945" cy="21280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73863"/>
              </p:ext>
            </p:extLst>
          </p:nvPr>
        </p:nvGraphicFramePr>
        <p:xfrm>
          <a:off x="1987937" y="3742170"/>
          <a:ext cx="6688052" cy="27076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5016">
                  <a:extLst>
                    <a:ext uri="{9D8B030D-6E8A-4147-A177-3AD203B41FA5}">
                      <a16:colId xmlns:a16="http://schemas.microsoft.com/office/drawing/2014/main" val="463859143"/>
                    </a:ext>
                  </a:extLst>
                </a:gridCol>
                <a:gridCol w="2489010">
                  <a:extLst>
                    <a:ext uri="{9D8B030D-6E8A-4147-A177-3AD203B41FA5}">
                      <a16:colId xmlns:a16="http://schemas.microsoft.com/office/drawing/2014/main" val="2442344522"/>
                    </a:ext>
                  </a:extLst>
                </a:gridCol>
                <a:gridCol w="1672013">
                  <a:extLst>
                    <a:ext uri="{9D8B030D-6E8A-4147-A177-3AD203B41FA5}">
                      <a16:colId xmlns:a16="http://schemas.microsoft.com/office/drawing/2014/main" val="85102406"/>
                    </a:ext>
                  </a:extLst>
                </a:gridCol>
                <a:gridCol w="1672013">
                  <a:extLst>
                    <a:ext uri="{9D8B030D-6E8A-4147-A177-3AD203B41FA5}">
                      <a16:colId xmlns:a16="http://schemas.microsoft.com/office/drawing/2014/main" val="1348527923"/>
                    </a:ext>
                  </a:extLst>
                </a:gridCol>
              </a:tblGrid>
              <a:tr h="3051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번호</a:t>
                      </a:r>
                      <a:endParaRPr lang="ko-KR" altLang="en-US" sz="1500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가게 이름</a:t>
                      </a:r>
                      <a:endParaRPr lang="ko-KR" altLang="en-US" sz="1500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인원</a:t>
                      </a:r>
                      <a:endParaRPr lang="ko-KR" altLang="en-US" sz="1500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예약일시</a:t>
                      </a:r>
                      <a:endParaRPr lang="ko-KR" altLang="en-US" sz="1500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229330"/>
                  </a:ext>
                </a:extLst>
              </a:tr>
              <a:tr h="3051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1</a:t>
                      </a:r>
                      <a:endParaRPr lang="ko-KR" altLang="en-US" sz="1500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[</a:t>
                      </a:r>
                      <a:r>
                        <a:rPr lang="ko-KR" altLang="en-US" sz="1500" dirty="0" err="1" smtClean="0"/>
                        <a:t>강남점</a:t>
                      </a:r>
                      <a:r>
                        <a:rPr lang="en-US" altLang="ko-KR" sz="1500" dirty="0" smtClean="0"/>
                        <a:t>] </a:t>
                      </a:r>
                      <a:r>
                        <a:rPr lang="ko-KR" altLang="en-US" sz="1500" dirty="0" err="1" smtClean="0"/>
                        <a:t>서서갈비</a:t>
                      </a:r>
                      <a:endParaRPr lang="ko-KR" altLang="en-US" sz="15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3</a:t>
                      </a:r>
                      <a:endParaRPr lang="ko-KR" altLang="en-US" sz="15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2019-03-27 18:00</a:t>
                      </a:r>
                      <a:endParaRPr lang="ko-KR" altLang="en-US" sz="15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0815864"/>
                  </a:ext>
                </a:extLst>
              </a:tr>
              <a:tr h="305142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7314292"/>
                  </a:ext>
                </a:extLst>
              </a:tr>
              <a:tr h="305142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8390834"/>
                  </a:ext>
                </a:extLst>
              </a:tr>
              <a:tr h="305142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2234055"/>
                  </a:ext>
                </a:extLst>
              </a:tr>
              <a:tr h="305142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0739148"/>
                  </a:ext>
                </a:extLst>
              </a:tr>
              <a:tr h="305142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4550386"/>
                  </a:ext>
                </a:extLst>
              </a:tr>
              <a:tr h="305142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4844249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929748" y="3250274"/>
            <a:ext cx="241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6B44E"/>
                </a:solidFill>
              </a:rPr>
              <a:t>예약 내역 확인</a:t>
            </a:r>
            <a:endParaRPr lang="ko-KR" altLang="en-US" dirty="0">
              <a:solidFill>
                <a:srgbClr val="26B44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7722788" y="3434940"/>
            <a:ext cx="953201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rgbClr val="26B44E"/>
                </a:solidFill>
              </a:rPr>
              <a:t>예약취소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/>
          </p:nvPr>
        </p:nvGraphicFramePr>
        <p:xfrm>
          <a:off x="3727" y="2561695"/>
          <a:ext cx="1516292" cy="43224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6292">
                  <a:extLst>
                    <a:ext uri="{9D8B030D-6E8A-4147-A177-3AD203B41FA5}">
                      <a16:colId xmlns:a16="http://schemas.microsoft.com/office/drawing/2014/main" val="3792127651"/>
                    </a:ext>
                  </a:extLst>
                </a:gridCol>
              </a:tblGrid>
              <a:tr h="6037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회원정보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확인 및 수정</a:t>
                      </a:r>
                      <a:endParaRPr lang="ko-KR" altLang="en-US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1185667"/>
                  </a:ext>
                </a:extLst>
              </a:tr>
              <a:tr h="562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예약 내역 확인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861055"/>
                  </a:ext>
                </a:extLst>
              </a:tr>
              <a:tr h="562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작성 리뷰 확인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1009835"/>
                  </a:ext>
                </a:extLst>
              </a:tr>
              <a:tr h="672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가고 싶은 식당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165289"/>
                  </a:ext>
                </a:extLst>
              </a:tr>
              <a:tr h="6204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내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</a:t>
                      </a:r>
                      <a:r>
                        <a:rPr lang="ko-KR" altLang="en-US" sz="1400" baseline="0" dirty="0" smtClean="0"/>
                        <a:t>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92521"/>
                  </a:ext>
                </a:extLst>
              </a:tr>
              <a:tr h="5615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/>
                        <a:t>메로니지</a:t>
                      </a:r>
                      <a:endParaRPr lang="ko-KR" altLang="en-US" sz="1400" dirty="0" smtClean="0"/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693600"/>
                  </a:ext>
                </a:extLst>
              </a:tr>
              <a:tr h="713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/>
                        <a:t>홀릭</a:t>
                      </a:r>
                      <a:r>
                        <a:rPr lang="ko-KR" altLang="en-US" sz="1400" dirty="0" smtClean="0"/>
                        <a:t> 달성 </a:t>
                      </a:r>
                      <a:endParaRPr lang="en-US" altLang="ko-KR" sz="14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페이지</a:t>
                      </a:r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189114"/>
                  </a:ext>
                </a:extLst>
              </a:tr>
            </a:tbl>
          </a:graphicData>
        </a:graphic>
      </p:graphicFrame>
      <p:sp>
        <p:nvSpPr>
          <p:cNvPr id="31" name="직사각형 30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9411259" y="197800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34" name="타원 33"/>
          <p:cNvSpPr/>
          <p:nvPr/>
        </p:nvSpPr>
        <p:spPr>
          <a:xfrm>
            <a:off x="9409372" y="246157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35" name="타원 34"/>
          <p:cNvSpPr/>
          <p:nvPr/>
        </p:nvSpPr>
        <p:spPr>
          <a:xfrm>
            <a:off x="9409373" y="289202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9409371" y="3370904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9409370" y="3853302"/>
            <a:ext cx="250307" cy="237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672976" y="1992520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 내역의 번호 필드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672976" y="2435233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 가게 이름 필드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672976" y="2895183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 인원 필드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674399" y="3348490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 날짜 및 시간 필드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659677" y="3859392"/>
            <a:ext cx="2476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예약취소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버튼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 내역 클릭 후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예약취소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버튼 클릭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 flipH="1">
            <a:off x="9409368" y="5549473"/>
            <a:ext cx="2550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 내역 확인 클릭 시 출력되는 리스트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가게이름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인원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날짜 및 시간을 확인 할 수 있으며 예약 취소를 진행 가능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2014480" y="4063878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49" name="타원 48"/>
          <p:cNvSpPr/>
          <p:nvPr/>
        </p:nvSpPr>
        <p:spPr>
          <a:xfrm>
            <a:off x="2975492" y="406387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50" name="타원 49"/>
          <p:cNvSpPr/>
          <p:nvPr/>
        </p:nvSpPr>
        <p:spPr>
          <a:xfrm>
            <a:off x="5678606" y="406387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6821229" y="4090350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7376986" y="3434799"/>
            <a:ext cx="250307" cy="237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2264787" y="585363"/>
            <a:ext cx="3531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일반회원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 내역 확인 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248826" y="79402"/>
            <a:ext cx="197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S-PLS-007-004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452504" y="88694"/>
            <a:ext cx="1290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0736468" y="82125"/>
            <a:ext cx="848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03.26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646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505359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90586" y="1106130"/>
            <a:ext cx="701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 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53659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37811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36340" y="1106130"/>
            <a:ext cx="81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관심지역설정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sp>
        <p:nvSpPr>
          <p:cNvPr id="28" name="왼쪽 화살표 27"/>
          <p:cNvSpPr/>
          <p:nvPr/>
        </p:nvSpPr>
        <p:spPr>
          <a:xfrm>
            <a:off x="1354974" y="3271673"/>
            <a:ext cx="290945" cy="21280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675768"/>
              </p:ext>
            </p:extLst>
          </p:nvPr>
        </p:nvGraphicFramePr>
        <p:xfrm>
          <a:off x="1987937" y="3742170"/>
          <a:ext cx="6688052" cy="27076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5016">
                  <a:extLst>
                    <a:ext uri="{9D8B030D-6E8A-4147-A177-3AD203B41FA5}">
                      <a16:colId xmlns:a16="http://schemas.microsoft.com/office/drawing/2014/main" val="463859143"/>
                    </a:ext>
                  </a:extLst>
                </a:gridCol>
                <a:gridCol w="2489010">
                  <a:extLst>
                    <a:ext uri="{9D8B030D-6E8A-4147-A177-3AD203B41FA5}">
                      <a16:colId xmlns:a16="http://schemas.microsoft.com/office/drawing/2014/main" val="2442344522"/>
                    </a:ext>
                  </a:extLst>
                </a:gridCol>
                <a:gridCol w="1672013">
                  <a:extLst>
                    <a:ext uri="{9D8B030D-6E8A-4147-A177-3AD203B41FA5}">
                      <a16:colId xmlns:a16="http://schemas.microsoft.com/office/drawing/2014/main" val="85102406"/>
                    </a:ext>
                  </a:extLst>
                </a:gridCol>
                <a:gridCol w="1672013">
                  <a:extLst>
                    <a:ext uri="{9D8B030D-6E8A-4147-A177-3AD203B41FA5}">
                      <a16:colId xmlns:a16="http://schemas.microsoft.com/office/drawing/2014/main" val="1348527923"/>
                    </a:ext>
                  </a:extLst>
                </a:gridCol>
              </a:tblGrid>
              <a:tr h="3051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번호</a:t>
                      </a:r>
                      <a:endParaRPr lang="ko-KR" altLang="en-US" sz="1500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가게 이름</a:t>
                      </a:r>
                      <a:endParaRPr lang="ko-KR" altLang="en-US" sz="1500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인원</a:t>
                      </a:r>
                      <a:endParaRPr lang="ko-KR" altLang="en-US" sz="1500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예약일시</a:t>
                      </a:r>
                      <a:endParaRPr lang="ko-KR" altLang="en-US" sz="1500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229330"/>
                  </a:ext>
                </a:extLst>
              </a:tr>
              <a:tr h="3051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1</a:t>
                      </a:r>
                      <a:endParaRPr lang="ko-KR" altLang="en-US" sz="1500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[</a:t>
                      </a:r>
                      <a:r>
                        <a:rPr lang="ko-KR" altLang="en-US" sz="1500" dirty="0" err="1" smtClean="0"/>
                        <a:t>강남점</a:t>
                      </a:r>
                      <a:r>
                        <a:rPr lang="en-US" altLang="ko-KR" sz="1500" dirty="0" smtClean="0"/>
                        <a:t>] </a:t>
                      </a:r>
                      <a:r>
                        <a:rPr lang="ko-KR" altLang="en-US" sz="1500" dirty="0" err="1" smtClean="0"/>
                        <a:t>서서갈비</a:t>
                      </a:r>
                      <a:endParaRPr lang="ko-KR" altLang="en-US" sz="15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3</a:t>
                      </a:r>
                      <a:endParaRPr lang="ko-KR" altLang="en-US" sz="15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2019-03-27 18:00</a:t>
                      </a:r>
                      <a:endParaRPr lang="ko-KR" altLang="en-US" sz="15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0815864"/>
                  </a:ext>
                </a:extLst>
              </a:tr>
              <a:tr h="305142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7314292"/>
                  </a:ext>
                </a:extLst>
              </a:tr>
              <a:tr h="305142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8390834"/>
                  </a:ext>
                </a:extLst>
              </a:tr>
              <a:tr h="305142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2234055"/>
                  </a:ext>
                </a:extLst>
              </a:tr>
              <a:tr h="305142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0739148"/>
                  </a:ext>
                </a:extLst>
              </a:tr>
              <a:tr h="305142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4550386"/>
                  </a:ext>
                </a:extLst>
              </a:tr>
              <a:tr h="305142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4844249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929748" y="3250274"/>
            <a:ext cx="241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6B44E"/>
                </a:solidFill>
              </a:rPr>
              <a:t>예약 내역 확인</a:t>
            </a:r>
            <a:endParaRPr lang="ko-KR" altLang="en-US" dirty="0">
              <a:solidFill>
                <a:srgbClr val="26B44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7722788" y="3434940"/>
            <a:ext cx="953201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rgbClr val="26B44E"/>
                </a:solidFill>
              </a:rPr>
              <a:t>예약취소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 flipH="1">
            <a:off x="5827222" y="3671847"/>
            <a:ext cx="1895566" cy="1141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3241700" y="4646815"/>
            <a:ext cx="2602148" cy="9476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예약을 취소하시겠습니까</a:t>
            </a:r>
            <a:r>
              <a:rPr lang="en-US" altLang="ko-KR" sz="1400" dirty="0" smtClean="0">
                <a:solidFill>
                  <a:schemeClr val="tx1"/>
                </a:solidFill>
              </a:rPr>
              <a:t>?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618366" y="5162207"/>
            <a:ext cx="79971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확인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490624" y="5162207"/>
            <a:ext cx="91264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돌아가기</a:t>
            </a:r>
            <a:endParaRPr lang="ko-KR" altLang="en-US" dirty="0"/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/>
          </p:nvPr>
        </p:nvGraphicFramePr>
        <p:xfrm>
          <a:off x="3727" y="2561695"/>
          <a:ext cx="1516292" cy="43224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6292">
                  <a:extLst>
                    <a:ext uri="{9D8B030D-6E8A-4147-A177-3AD203B41FA5}">
                      <a16:colId xmlns:a16="http://schemas.microsoft.com/office/drawing/2014/main" val="3792127651"/>
                    </a:ext>
                  </a:extLst>
                </a:gridCol>
              </a:tblGrid>
              <a:tr h="6037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회원정보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확인 및 수정</a:t>
                      </a:r>
                      <a:endParaRPr lang="ko-KR" altLang="en-US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1185667"/>
                  </a:ext>
                </a:extLst>
              </a:tr>
              <a:tr h="562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예약 내역 확인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861055"/>
                  </a:ext>
                </a:extLst>
              </a:tr>
              <a:tr h="562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작성 리뷰 확인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1009835"/>
                  </a:ext>
                </a:extLst>
              </a:tr>
              <a:tr h="672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가고 싶은 식당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165289"/>
                  </a:ext>
                </a:extLst>
              </a:tr>
              <a:tr h="6204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내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</a:t>
                      </a:r>
                      <a:r>
                        <a:rPr lang="ko-KR" altLang="en-US" sz="1400" baseline="0" dirty="0" smtClean="0"/>
                        <a:t>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92521"/>
                  </a:ext>
                </a:extLst>
              </a:tr>
              <a:tr h="5615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/>
                        <a:t>메로니지</a:t>
                      </a:r>
                      <a:endParaRPr lang="ko-KR" altLang="en-US" sz="1400" dirty="0" smtClean="0"/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693600"/>
                  </a:ext>
                </a:extLst>
              </a:tr>
              <a:tr h="713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/>
                        <a:t>홀릭</a:t>
                      </a:r>
                      <a:r>
                        <a:rPr lang="ko-KR" altLang="en-US" sz="1400" dirty="0" smtClean="0"/>
                        <a:t> 달성 </a:t>
                      </a:r>
                      <a:endParaRPr lang="en-US" altLang="ko-KR" sz="14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페이지</a:t>
                      </a:r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189114"/>
                  </a:ext>
                </a:extLst>
              </a:tr>
            </a:tbl>
          </a:graphicData>
        </a:graphic>
      </p:graphicFrame>
      <p:sp>
        <p:nvSpPr>
          <p:cNvPr id="35" name="TextBox 34"/>
          <p:cNvSpPr txBox="1"/>
          <p:nvPr/>
        </p:nvSpPr>
        <p:spPr>
          <a:xfrm flipH="1">
            <a:off x="9409368" y="5822034"/>
            <a:ext cx="2550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 취소 클릭 시 예약 취소 확인 창을 출력한다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189282" y="577333"/>
            <a:ext cx="2720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일반회원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 내역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취소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253636" y="79402"/>
            <a:ext cx="19623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S-PLS-007-005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452504" y="88694"/>
            <a:ext cx="1290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0736468" y="82125"/>
            <a:ext cx="848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03.26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93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505359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90586" y="1106130"/>
            <a:ext cx="701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 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53659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37811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36340" y="1106130"/>
            <a:ext cx="81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관심지역설정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sp>
        <p:nvSpPr>
          <p:cNvPr id="28" name="왼쪽 화살표 27"/>
          <p:cNvSpPr/>
          <p:nvPr/>
        </p:nvSpPr>
        <p:spPr>
          <a:xfrm>
            <a:off x="1321726" y="3832895"/>
            <a:ext cx="290945" cy="21280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2061555" y="3794485"/>
          <a:ext cx="6614435" cy="24411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5605">
                  <a:extLst>
                    <a:ext uri="{9D8B030D-6E8A-4147-A177-3AD203B41FA5}">
                      <a16:colId xmlns:a16="http://schemas.microsoft.com/office/drawing/2014/main" val="463859143"/>
                    </a:ext>
                  </a:extLst>
                </a:gridCol>
                <a:gridCol w="1192077">
                  <a:extLst>
                    <a:ext uri="{9D8B030D-6E8A-4147-A177-3AD203B41FA5}">
                      <a16:colId xmlns:a16="http://schemas.microsoft.com/office/drawing/2014/main" val="2442344522"/>
                    </a:ext>
                  </a:extLst>
                </a:gridCol>
                <a:gridCol w="2923144">
                  <a:extLst>
                    <a:ext uri="{9D8B030D-6E8A-4147-A177-3AD203B41FA5}">
                      <a16:colId xmlns:a16="http://schemas.microsoft.com/office/drawing/2014/main" val="85102406"/>
                    </a:ext>
                  </a:extLst>
                </a:gridCol>
                <a:gridCol w="1653609">
                  <a:extLst>
                    <a:ext uri="{9D8B030D-6E8A-4147-A177-3AD203B41FA5}">
                      <a16:colId xmlns:a16="http://schemas.microsoft.com/office/drawing/2014/main" val="1348527923"/>
                    </a:ext>
                  </a:extLst>
                </a:gridCol>
              </a:tblGrid>
              <a:tr h="3051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번호</a:t>
                      </a:r>
                      <a:endParaRPr lang="ko-KR" altLang="en-US" sz="1500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가게</a:t>
                      </a:r>
                      <a:endParaRPr lang="ko-KR" altLang="en-US" sz="1500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리뷰내용</a:t>
                      </a:r>
                      <a:endParaRPr lang="ko-KR" altLang="en-US" sz="1500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작성날짜</a:t>
                      </a:r>
                      <a:endParaRPr lang="ko-KR" altLang="en-US" sz="1500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229330"/>
                  </a:ext>
                </a:extLst>
              </a:tr>
              <a:tr h="3051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err="1" smtClean="0"/>
                        <a:t>강남점</a:t>
                      </a:r>
                      <a:r>
                        <a:rPr lang="en-US" altLang="ko-KR" sz="1000" dirty="0" smtClean="0"/>
                        <a:t>] </a:t>
                      </a:r>
                      <a:r>
                        <a:rPr lang="ko-KR" altLang="en-US" sz="1000" dirty="0" err="1" smtClean="0"/>
                        <a:t>서서갈비</a:t>
                      </a:r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존맛탱구리</a:t>
                      </a:r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2019-03-27</a:t>
                      </a:r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0815864"/>
                  </a:ext>
                </a:extLst>
              </a:tr>
              <a:tr h="3051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err="1" smtClean="0"/>
                        <a:t>강남점</a:t>
                      </a:r>
                      <a:r>
                        <a:rPr lang="en-US" altLang="ko-KR" sz="1000" dirty="0" smtClean="0"/>
                        <a:t>] </a:t>
                      </a:r>
                      <a:r>
                        <a:rPr lang="ko-KR" altLang="en-US" sz="1000" dirty="0" err="1" smtClean="0"/>
                        <a:t>버터핑거</a:t>
                      </a:r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리얼존맛탱구리</a:t>
                      </a:r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2019-03-27</a:t>
                      </a:r>
                      <a:endParaRPr lang="ko-KR" altLang="en-US" sz="1000" dirty="0" smtClean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7314292"/>
                  </a:ext>
                </a:extLst>
              </a:tr>
              <a:tr h="3051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err="1" smtClean="0"/>
                        <a:t>대전점</a:t>
                      </a:r>
                      <a:r>
                        <a:rPr lang="en-US" altLang="ko-KR" sz="1000" dirty="0" smtClean="0"/>
                        <a:t>] </a:t>
                      </a:r>
                      <a:r>
                        <a:rPr lang="ko-KR" altLang="en-US" sz="1000" dirty="0" err="1" smtClean="0"/>
                        <a:t>서서갈비</a:t>
                      </a:r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존노맛탱구리</a:t>
                      </a:r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2019-03-27</a:t>
                      </a:r>
                      <a:endParaRPr lang="ko-KR" altLang="en-US" sz="1000" dirty="0" smtClean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8390834"/>
                  </a:ext>
                </a:extLst>
              </a:tr>
              <a:tr h="305142">
                <a:tc>
                  <a:txBody>
                    <a:bodyPr/>
                    <a:lstStyle/>
                    <a:p>
                      <a:pPr algn="ctr"/>
                      <a:endParaRPr lang="ko-KR" altLang="en-US" sz="100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2234055"/>
                  </a:ext>
                </a:extLst>
              </a:tr>
              <a:tr h="305142">
                <a:tc>
                  <a:txBody>
                    <a:bodyPr/>
                    <a:lstStyle/>
                    <a:p>
                      <a:pPr algn="ctr"/>
                      <a:endParaRPr lang="ko-KR" altLang="en-US" sz="100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0739148"/>
                  </a:ext>
                </a:extLst>
              </a:tr>
              <a:tr h="305142">
                <a:tc>
                  <a:txBody>
                    <a:bodyPr/>
                    <a:lstStyle/>
                    <a:p>
                      <a:pPr algn="ctr"/>
                      <a:endParaRPr lang="ko-KR" altLang="en-US" sz="100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4550386"/>
                  </a:ext>
                </a:extLst>
              </a:tr>
              <a:tr h="305142">
                <a:tc>
                  <a:txBody>
                    <a:bodyPr/>
                    <a:lstStyle/>
                    <a:p>
                      <a:pPr algn="ctr"/>
                      <a:endParaRPr lang="ko-KR" altLang="en-US" sz="1000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4844249"/>
                  </a:ext>
                </a:extLst>
              </a:tr>
            </a:tbl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1963963" y="3429847"/>
            <a:ext cx="241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6B44E"/>
                </a:solidFill>
              </a:rPr>
              <a:t>작성리뷰확인</a:t>
            </a:r>
            <a:endParaRPr lang="ko-KR" altLang="en-US" dirty="0">
              <a:solidFill>
                <a:srgbClr val="26B44E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8131700" y="3498736"/>
            <a:ext cx="542825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26B44E"/>
                </a:solidFill>
              </a:rPr>
              <a:t>삭제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7469680" y="3496060"/>
            <a:ext cx="542825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수정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927" y="4138454"/>
            <a:ext cx="256073" cy="254755"/>
          </a:xfrm>
          <a:prstGeom prst="rect">
            <a:avLst/>
          </a:prstGeom>
        </p:spPr>
      </p:pic>
      <p:pic>
        <p:nvPicPr>
          <p:cNvPr id="36" name="그림 35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068" y="4138454"/>
            <a:ext cx="253875" cy="254755"/>
          </a:xfrm>
          <a:prstGeom prst="rect">
            <a:avLst/>
          </a:prstGeom>
        </p:spPr>
      </p:pic>
      <p:graphicFrame>
        <p:nvGraphicFramePr>
          <p:cNvPr id="38" name="표 37"/>
          <p:cNvGraphicFramePr>
            <a:graphicFrameLocks noGrp="1"/>
          </p:cNvGraphicFramePr>
          <p:nvPr>
            <p:extLst/>
          </p:nvPr>
        </p:nvGraphicFramePr>
        <p:xfrm>
          <a:off x="3727" y="2561695"/>
          <a:ext cx="1516292" cy="43224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6292">
                  <a:extLst>
                    <a:ext uri="{9D8B030D-6E8A-4147-A177-3AD203B41FA5}">
                      <a16:colId xmlns:a16="http://schemas.microsoft.com/office/drawing/2014/main" val="3792127651"/>
                    </a:ext>
                  </a:extLst>
                </a:gridCol>
              </a:tblGrid>
              <a:tr h="6037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회원정보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확인 및 수정</a:t>
                      </a:r>
                      <a:endParaRPr lang="ko-KR" altLang="en-US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1185667"/>
                  </a:ext>
                </a:extLst>
              </a:tr>
              <a:tr h="562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예약 내역 확인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861055"/>
                  </a:ext>
                </a:extLst>
              </a:tr>
              <a:tr h="562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작성 리뷰 확인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1009835"/>
                  </a:ext>
                </a:extLst>
              </a:tr>
              <a:tr h="672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가고 싶은 식당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165289"/>
                  </a:ext>
                </a:extLst>
              </a:tr>
              <a:tr h="6204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내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</a:t>
                      </a:r>
                      <a:r>
                        <a:rPr lang="ko-KR" altLang="en-US" sz="1400" baseline="0" dirty="0" smtClean="0"/>
                        <a:t>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92521"/>
                  </a:ext>
                </a:extLst>
              </a:tr>
              <a:tr h="5615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/>
                        <a:t>메로니지</a:t>
                      </a:r>
                      <a:endParaRPr lang="ko-KR" altLang="en-US" sz="1400" dirty="0" smtClean="0"/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693600"/>
                  </a:ext>
                </a:extLst>
              </a:tr>
              <a:tr h="713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/>
                        <a:t>홀릭</a:t>
                      </a:r>
                      <a:r>
                        <a:rPr lang="ko-KR" altLang="en-US" sz="1400" dirty="0" smtClean="0"/>
                        <a:t> 달성 </a:t>
                      </a:r>
                      <a:endParaRPr lang="en-US" altLang="ko-KR" sz="14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페이지</a:t>
                      </a:r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189114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9411259" y="220661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39" name="타원 38"/>
          <p:cNvSpPr/>
          <p:nvPr/>
        </p:nvSpPr>
        <p:spPr>
          <a:xfrm>
            <a:off x="9409372" y="269017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672976" y="2221125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리뷰 수정 버튼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672976" y="2663838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리뷰 삭제 버튼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 flipH="1">
            <a:off x="9409372" y="5694362"/>
            <a:ext cx="2550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작성 리뷰 확인 페이지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작성했던 리뷰 목록이 출력되고 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특정 리뷰 선택 후 수정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삭제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진행가능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7615938" y="316613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54" name="타원 53"/>
          <p:cNvSpPr/>
          <p:nvPr/>
        </p:nvSpPr>
        <p:spPr>
          <a:xfrm>
            <a:off x="8321317" y="3166135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2137860" y="592574"/>
            <a:ext cx="2720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일반회원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작성 리뷰 확인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249628" y="79402"/>
            <a:ext cx="19704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S-PLS-007-006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452504" y="88694"/>
            <a:ext cx="1290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0736468" y="82125"/>
            <a:ext cx="848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03.26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752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505359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90586" y="1106130"/>
            <a:ext cx="701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 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53659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37811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36340" y="1106130"/>
            <a:ext cx="81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관심지역설정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sp>
        <p:nvSpPr>
          <p:cNvPr id="28" name="왼쪽 화살표 27"/>
          <p:cNvSpPr/>
          <p:nvPr/>
        </p:nvSpPr>
        <p:spPr>
          <a:xfrm>
            <a:off x="1363287" y="3841205"/>
            <a:ext cx="290945" cy="21280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2061555" y="3794485"/>
          <a:ext cx="6614435" cy="24411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5605">
                  <a:extLst>
                    <a:ext uri="{9D8B030D-6E8A-4147-A177-3AD203B41FA5}">
                      <a16:colId xmlns:a16="http://schemas.microsoft.com/office/drawing/2014/main" val="463859143"/>
                    </a:ext>
                  </a:extLst>
                </a:gridCol>
                <a:gridCol w="1192077">
                  <a:extLst>
                    <a:ext uri="{9D8B030D-6E8A-4147-A177-3AD203B41FA5}">
                      <a16:colId xmlns:a16="http://schemas.microsoft.com/office/drawing/2014/main" val="2442344522"/>
                    </a:ext>
                  </a:extLst>
                </a:gridCol>
                <a:gridCol w="2923144">
                  <a:extLst>
                    <a:ext uri="{9D8B030D-6E8A-4147-A177-3AD203B41FA5}">
                      <a16:colId xmlns:a16="http://schemas.microsoft.com/office/drawing/2014/main" val="85102406"/>
                    </a:ext>
                  </a:extLst>
                </a:gridCol>
                <a:gridCol w="1653609">
                  <a:extLst>
                    <a:ext uri="{9D8B030D-6E8A-4147-A177-3AD203B41FA5}">
                      <a16:colId xmlns:a16="http://schemas.microsoft.com/office/drawing/2014/main" val="1348527923"/>
                    </a:ext>
                  </a:extLst>
                </a:gridCol>
              </a:tblGrid>
              <a:tr h="3051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번호</a:t>
                      </a:r>
                      <a:endParaRPr lang="ko-KR" altLang="en-US" sz="1500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가게</a:t>
                      </a:r>
                      <a:endParaRPr lang="ko-KR" altLang="en-US" sz="1500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리뷰내용</a:t>
                      </a:r>
                      <a:endParaRPr lang="ko-KR" altLang="en-US" sz="1500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작성날짜</a:t>
                      </a:r>
                      <a:endParaRPr lang="ko-KR" altLang="en-US" sz="1500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229330"/>
                  </a:ext>
                </a:extLst>
              </a:tr>
              <a:tr h="3051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err="1" smtClean="0"/>
                        <a:t>강남점</a:t>
                      </a:r>
                      <a:r>
                        <a:rPr lang="en-US" altLang="ko-KR" sz="1000" dirty="0" smtClean="0"/>
                        <a:t>] </a:t>
                      </a:r>
                      <a:r>
                        <a:rPr lang="ko-KR" altLang="en-US" sz="1000" dirty="0" err="1" smtClean="0"/>
                        <a:t>서서갈비</a:t>
                      </a:r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존맛탱구리</a:t>
                      </a:r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2019-03-27</a:t>
                      </a:r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0815864"/>
                  </a:ext>
                </a:extLst>
              </a:tr>
              <a:tr h="3051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err="1" smtClean="0"/>
                        <a:t>강남점</a:t>
                      </a:r>
                      <a:r>
                        <a:rPr lang="en-US" altLang="ko-KR" sz="1000" dirty="0" smtClean="0"/>
                        <a:t>] </a:t>
                      </a:r>
                      <a:r>
                        <a:rPr lang="ko-KR" altLang="en-US" sz="1000" dirty="0" err="1" smtClean="0"/>
                        <a:t>버터핑거</a:t>
                      </a:r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리얼존맛탱구리</a:t>
                      </a:r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2019-03-27</a:t>
                      </a:r>
                      <a:endParaRPr lang="ko-KR" altLang="en-US" sz="1000" dirty="0" smtClean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7314292"/>
                  </a:ext>
                </a:extLst>
              </a:tr>
              <a:tr h="3051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err="1" smtClean="0"/>
                        <a:t>대전점</a:t>
                      </a:r>
                      <a:r>
                        <a:rPr lang="en-US" altLang="ko-KR" sz="1000" dirty="0" smtClean="0"/>
                        <a:t>] </a:t>
                      </a:r>
                      <a:r>
                        <a:rPr lang="ko-KR" altLang="en-US" sz="1000" dirty="0" err="1" smtClean="0"/>
                        <a:t>서서갈비</a:t>
                      </a:r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존노맛탱구리</a:t>
                      </a:r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2019-03-27</a:t>
                      </a:r>
                      <a:endParaRPr lang="ko-KR" altLang="en-US" sz="1000" dirty="0" smtClean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8390834"/>
                  </a:ext>
                </a:extLst>
              </a:tr>
              <a:tr h="305142">
                <a:tc>
                  <a:txBody>
                    <a:bodyPr/>
                    <a:lstStyle/>
                    <a:p>
                      <a:pPr algn="ctr"/>
                      <a:endParaRPr lang="ko-KR" altLang="en-US" sz="100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2234055"/>
                  </a:ext>
                </a:extLst>
              </a:tr>
              <a:tr h="305142">
                <a:tc>
                  <a:txBody>
                    <a:bodyPr/>
                    <a:lstStyle/>
                    <a:p>
                      <a:pPr algn="ctr"/>
                      <a:endParaRPr lang="ko-KR" altLang="en-US" sz="100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0739148"/>
                  </a:ext>
                </a:extLst>
              </a:tr>
              <a:tr h="305142">
                <a:tc>
                  <a:txBody>
                    <a:bodyPr/>
                    <a:lstStyle/>
                    <a:p>
                      <a:pPr algn="ctr"/>
                      <a:endParaRPr lang="ko-KR" altLang="en-US" sz="100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4550386"/>
                  </a:ext>
                </a:extLst>
              </a:tr>
              <a:tr h="305142">
                <a:tc>
                  <a:txBody>
                    <a:bodyPr/>
                    <a:lstStyle/>
                    <a:p>
                      <a:pPr algn="ctr"/>
                      <a:endParaRPr lang="ko-KR" altLang="en-US" sz="1000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4844249"/>
                  </a:ext>
                </a:extLst>
              </a:tr>
            </a:tbl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1963963" y="3429847"/>
            <a:ext cx="241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6B44E"/>
                </a:solidFill>
              </a:rPr>
              <a:t>작성리뷰확인</a:t>
            </a:r>
            <a:endParaRPr lang="ko-KR" altLang="en-US" dirty="0">
              <a:solidFill>
                <a:srgbClr val="26B44E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8131700" y="3498736"/>
            <a:ext cx="542825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26B44E"/>
                </a:solidFill>
              </a:rPr>
              <a:t>삭제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7469680" y="3496060"/>
            <a:ext cx="542825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수정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927" y="4138454"/>
            <a:ext cx="256073" cy="254755"/>
          </a:xfrm>
          <a:prstGeom prst="rect">
            <a:avLst/>
          </a:prstGeom>
        </p:spPr>
      </p:pic>
      <p:pic>
        <p:nvPicPr>
          <p:cNvPr id="36" name="그림 35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068" y="4138454"/>
            <a:ext cx="253875" cy="254755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H="1">
            <a:off x="5727469" y="3732967"/>
            <a:ext cx="2404231" cy="1512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125321" y="5136144"/>
            <a:ext cx="2602148" cy="9476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리뷰를 삭제 하시겠습니까</a:t>
            </a:r>
            <a:r>
              <a:rPr lang="en-US" altLang="ko-KR" sz="1400" dirty="0" smtClean="0">
                <a:solidFill>
                  <a:schemeClr val="tx1"/>
                </a:solidFill>
              </a:rPr>
              <a:t>?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501987" y="5651536"/>
            <a:ext cx="79971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확인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4374245" y="5651536"/>
            <a:ext cx="91264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돌아가기</a:t>
            </a:r>
            <a:endParaRPr lang="ko-KR" altLang="en-US" dirty="0"/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/>
          </p:nvPr>
        </p:nvGraphicFramePr>
        <p:xfrm>
          <a:off x="3727" y="2561695"/>
          <a:ext cx="1516292" cy="43224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6292">
                  <a:extLst>
                    <a:ext uri="{9D8B030D-6E8A-4147-A177-3AD203B41FA5}">
                      <a16:colId xmlns:a16="http://schemas.microsoft.com/office/drawing/2014/main" val="3792127651"/>
                    </a:ext>
                  </a:extLst>
                </a:gridCol>
              </a:tblGrid>
              <a:tr h="6037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회원정보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확인 및 수정</a:t>
                      </a:r>
                      <a:endParaRPr lang="ko-KR" altLang="en-US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1185667"/>
                  </a:ext>
                </a:extLst>
              </a:tr>
              <a:tr h="562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예약 내역 확인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861055"/>
                  </a:ext>
                </a:extLst>
              </a:tr>
              <a:tr h="562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작성 리뷰 확인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1009835"/>
                  </a:ext>
                </a:extLst>
              </a:tr>
              <a:tr h="672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가고 싶은 식당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165289"/>
                  </a:ext>
                </a:extLst>
              </a:tr>
              <a:tr h="6204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내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</a:t>
                      </a:r>
                      <a:r>
                        <a:rPr lang="ko-KR" altLang="en-US" sz="1400" baseline="0" dirty="0" smtClean="0"/>
                        <a:t>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92521"/>
                  </a:ext>
                </a:extLst>
              </a:tr>
              <a:tr h="5615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/>
                        <a:t>메로니지</a:t>
                      </a:r>
                      <a:endParaRPr lang="ko-KR" altLang="en-US" sz="1400" dirty="0" smtClean="0"/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693600"/>
                  </a:ext>
                </a:extLst>
              </a:tr>
              <a:tr h="713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/>
                        <a:t>홀릭</a:t>
                      </a:r>
                      <a:r>
                        <a:rPr lang="ko-KR" altLang="en-US" sz="1400" dirty="0" smtClean="0"/>
                        <a:t> 달성 </a:t>
                      </a:r>
                      <a:endParaRPr lang="en-US" altLang="ko-KR" sz="14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페이지</a:t>
                      </a:r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189114"/>
                  </a:ext>
                </a:extLst>
              </a:tr>
            </a:tbl>
          </a:graphicData>
        </a:graphic>
      </p:graphicFrame>
      <p:sp>
        <p:nvSpPr>
          <p:cNvPr id="40" name="TextBox 39"/>
          <p:cNvSpPr txBox="1"/>
          <p:nvPr/>
        </p:nvSpPr>
        <p:spPr>
          <a:xfrm flipH="1">
            <a:off x="9409372" y="5694362"/>
            <a:ext cx="2550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리뷰 선택 후 수정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삭제 버튼을 클릭하면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확인창이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출력되고 수정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삭제 가능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026363" y="2635145"/>
            <a:ext cx="2602148" cy="9476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리뷰를 수정 하시겠습니까</a:t>
            </a:r>
            <a:r>
              <a:rPr lang="en-US" altLang="ko-KR" sz="1400" dirty="0" smtClean="0">
                <a:solidFill>
                  <a:schemeClr val="tx1"/>
                </a:solidFill>
              </a:rPr>
              <a:t>?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43" name="직선 화살표 연결선 42"/>
          <p:cNvCxnSpPr>
            <a:stCxn id="42" idx="3"/>
          </p:cNvCxnSpPr>
          <p:nvPr/>
        </p:nvCxnSpPr>
        <p:spPr>
          <a:xfrm>
            <a:off x="5628511" y="3108970"/>
            <a:ext cx="1841169" cy="505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489211" y="3226975"/>
            <a:ext cx="79971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수정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4410585" y="3226975"/>
            <a:ext cx="91264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돌아가기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2103096" y="605867"/>
            <a:ext cx="3531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일반회원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작성 리뷰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수정 및 삭제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253636" y="79402"/>
            <a:ext cx="19623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S-PLS-007-007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452504" y="88694"/>
            <a:ext cx="1290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736468" y="82125"/>
            <a:ext cx="848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03.26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821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505359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90586" y="1106130"/>
            <a:ext cx="701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 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53659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37811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36340" y="1106130"/>
            <a:ext cx="81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관심지역설정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1849172" y="2784434"/>
            <a:ext cx="7266141" cy="3844825"/>
          </a:xfrm>
          <a:prstGeom prst="rect">
            <a:avLst/>
          </a:prstGeom>
          <a:solidFill>
            <a:schemeClr val="bg1"/>
          </a:solidFill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/>
          <p:cNvCxnSpPr/>
          <p:nvPr/>
        </p:nvCxnSpPr>
        <p:spPr>
          <a:xfrm>
            <a:off x="1849172" y="5984396"/>
            <a:ext cx="7266141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8053131" y="6109252"/>
            <a:ext cx="839577" cy="378782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26B44E"/>
                </a:solidFill>
              </a:rPr>
              <a:t>취소하기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7064840" y="6109252"/>
            <a:ext cx="839577" cy="378782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수정하기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849172" y="2922178"/>
            <a:ext cx="233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6B44E"/>
                </a:solidFill>
              </a:rPr>
              <a:t>리뷰수정하기</a:t>
            </a:r>
            <a:endParaRPr lang="ko-KR" altLang="en-US" dirty="0">
              <a:solidFill>
                <a:srgbClr val="26B44E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49172" y="3777266"/>
            <a:ext cx="6049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분위기도 좋고 맛있어서 </a:t>
            </a:r>
            <a:r>
              <a:rPr lang="ko-KR" altLang="en-US" dirty="0" smtClean="0"/>
              <a:t>좋았어요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719" y="5372044"/>
            <a:ext cx="424675" cy="39847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808418" y="5727773"/>
            <a:ext cx="7177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좋아요</a:t>
            </a:r>
            <a:endParaRPr lang="ko-KR" altLang="en-US" sz="1600" dirty="0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715" y="5396037"/>
            <a:ext cx="350483" cy="350483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7405588" y="5730113"/>
            <a:ext cx="9762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/>
              <a:t>보통이에요</a:t>
            </a:r>
            <a:endParaRPr lang="ko-KR" altLang="en-US" sz="1600" dirty="0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436" y="5399795"/>
            <a:ext cx="362698" cy="362698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8193039" y="5728736"/>
            <a:ext cx="8627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/>
              <a:t>별로에요</a:t>
            </a:r>
            <a:endParaRPr lang="ko-KR" altLang="en-US" sz="1600" dirty="0"/>
          </a:p>
        </p:txBody>
      </p:sp>
      <p:cxnSp>
        <p:nvCxnSpPr>
          <p:cNvPr id="41" name="직선 연결선 40"/>
          <p:cNvCxnSpPr/>
          <p:nvPr/>
        </p:nvCxnSpPr>
        <p:spPr>
          <a:xfrm>
            <a:off x="1849172" y="3307047"/>
            <a:ext cx="7266141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1849171" y="5371375"/>
            <a:ext cx="7266141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49171" y="5509141"/>
            <a:ext cx="290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6B44E"/>
                </a:solidFill>
              </a:rPr>
              <a:t>평점 선택을 해 주세요 </a:t>
            </a:r>
            <a:r>
              <a:rPr lang="en-US" altLang="ko-KR" dirty="0" smtClean="0">
                <a:solidFill>
                  <a:srgbClr val="26B44E"/>
                </a:solidFill>
                <a:sym typeface="Wingdings" panose="05000000000000000000" pitchFamily="2" charset="2"/>
              </a:rPr>
              <a:t>:) </a:t>
            </a:r>
            <a:endParaRPr lang="ko-KR" altLang="en-US" dirty="0">
              <a:solidFill>
                <a:srgbClr val="26B44E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1941433" y="3408629"/>
            <a:ext cx="839577" cy="378782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rgbClr val="26B44E"/>
                </a:solidFill>
              </a:rPr>
              <a:t>사진첨부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46" name="왼쪽 화살표 45"/>
          <p:cNvSpPr/>
          <p:nvPr/>
        </p:nvSpPr>
        <p:spPr>
          <a:xfrm>
            <a:off x="1346663" y="3841205"/>
            <a:ext cx="290945" cy="21280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/>
          </p:nvPr>
        </p:nvGraphicFramePr>
        <p:xfrm>
          <a:off x="3727" y="2561695"/>
          <a:ext cx="1516292" cy="43224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6292">
                  <a:extLst>
                    <a:ext uri="{9D8B030D-6E8A-4147-A177-3AD203B41FA5}">
                      <a16:colId xmlns:a16="http://schemas.microsoft.com/office/drawing/2014/main" val="3792127651"/>
                    </a:ext>
                  </a:extLst>
                </a:gridCol>
              </a:tblGrid>
              <a:tr h="6037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회원정보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확인 및 수정</a:t>
                      </a:r>
                      <a:endParaRPr lang="ko-KR" altLang="en-US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1185667"/>
                  </a:ext>
                </a:extLst>
              </a:tr>
              <a:tr h="562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예약 내역 확인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861055"/>
                  </a:ext>
                </a:extLst>
              </a:tr>
              <a:tr h="562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작성 리뷰 확인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1009835"/>
                  </a:ext>
                </a:extLst>
              </a:tr>
              <a:tr h="672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가고 싶은 식당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165289"/>
                  </a:ext>
                </a:extLst>
              </a:tr>
              <a:tr h="6204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내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</a:t>
                      </a:r>
                      <a:r>
                        <a:rPr lang="ko-KR" altLang="en-US" sz="1400" baseline="0" dirty="0" smtClean="0"/>
                        <a:t>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92521"/>
                  </a:ext>
                </a:extLst>
              </a:tr>
              <a:tr h="5615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/>
                        <a:t>메로니지</a:t>
                      </a:r>
                      <a:endParaRPr lang="ko-KR" altLang="en-US" sz="1400" dirty="0" smtClean="0"/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693600"/>
                  </a:ext>
                </a:extLst>
              </a:tr>
              <a:tr h="713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/>
                        <a:t>홀릭</a:t>
                      </a:r>
                      <a:r>
                        <a:rPr lang="ko-KR" altLang="en-US" sz="1400" dirty="0" smtClean="0"/>
                        <a:t> 달성 </a:t>
                      </a:r>
                      <a:endParaRPr lang="en-US" altLang="ko-KR" sz="14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페이지</a:t>
                      </a:r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189114"/>
                  </a:ext>
                </a:extLst>
              </a:tr>
            </a:tbl>
          </a:graphicData>
        </a:graphic>
      </p:graphicFrame>
      <p:sp>
        <p:nvSpPr>
          <p:cNvPr id="45" name="TextBox 44"/>
          <p:cNvSpPr txBox="1"/>
          <p:nvPr/>
        </p:nvSpPr>
        <p:spPr>
          <a:xfrm flipH="1">
            <a:off x="9406631" y="5770515"/>
            <a:ext cx="2550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리뷰 수정하기를 클릭하면 나오는 화면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160033" y="4304787"/>
            <a:ext cx="2602148" cy="9476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리뷰를 수정 하시겠습니까</a:t>
            </a:r>
            <a:r>
              <a:rPr lang="en-US" altLang="ko-KR" sz="1400" dirty="0" smtClean="0">
                <a:solidFill>
                  <a:schemeClr val="tx1"/>
                </a:solidFill>
              </a:rPr>
              <a:t>?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49" name="직선 화살표 연결선 48"/>
          <p:cNvCxnSpPr>
            <a:stCxn id="47" idx="2"/>
          </p:cNvCxnSpPr>
          <p:nvPr/>
        </p:nvCxnSpPr>
        <p:spPr>
          <a:xfrm>
            <a:off x="5461107" y="5252437"/>
            <a:ext cx="1603733" cy="1046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536699" y="4820179"/>
            <a:ext cx="79971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확인</a:t>
            </a:r>
            <a:endParaRPr lang="ko-KR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408957" y="4820179"/>
            <a:ext cx="91264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돌아가기</a:t>
            </a:r>
            <a:endParaRPr lang="ko-KR" altLang="en-US" dirty="0"/>
          </a:p>
        </p:txBody>
      </p:sp>
      <p:sp>
        <p:nvSpPr>
          <p:cNvPr id="52" name="직사각형 51"/>
          <p:cNvSpPr/>
          <p:nvPr/>
        </p:nvSpPr>
        <p:spPr>
          <a:xfrm>
            <a:off x="2138972" y="584203"/>
            <a:ext cx="3236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일반회원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작성 리뷰 수정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252032" y="79402"/>
            <a:ext cx="1965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S-PLS-007-008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452504" y="88694"/>
            <a:ext cx="1290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0736468" y="82125"/>
            <a:ext cx="848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03.26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71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505359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90586" y="1106130"/>
            <a:ext cx="701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 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53659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37811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36340" y="1106130"/>
            <a:ext cx="81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관심지역설정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-6881" y="2526589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2061555" y="3794485"/>
          <a:ext cx="6907878" cy="24411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7850">
                  <a:extLst>
                    <a:ext uri="{9D8B030D-6E8A-4147-A177-3AD203B41FA5}">
                      <a16:colId xmlns:a16="http://schemas.microsoft.com/office/drawing/2014/main" val="463859143"/>
                    </a:ext>
                  </a:extLst>
                </a:gridCol>
                <a:gridCol w="2584060">
                  <a:extLst>
                    <a:ext uri="{9D8B030D-6E8A-4147-A177-3AD203B41FA5}">
                      <a16:colId xmlns:a16="http://schemas.microsoft.com/office/drawing/2014/main" val="2442344522"/>
                    </a:ext>
                  </a:extLst>
                </a:gridCol>
                <a:gridCol w="1840746">
                  <a:extLst>
                    <a:ext uri="{9D8B030D-6E8A-4147-A177-3AD203B41FA5}">
                      <a16:colId xmlns:a16="http://schemas.microsoft.com/office/drawing/2014/main" val="1348527923"/>
                    </a:ext>
                  </a:extLst>
                </a:gridCol>
                <a:gridCol w="1255222">
                  <a:extLst>
                    <a:ext uri="{9D8B030D-6E8A-4147-A177-3AD203B41FA5}">
                      <a16:colId xmlns:a16="http://schemas.microsoft.com/office/drawing/2014/main" val="3471072675"/>
                    </a:ext>
                  </a:extLst>
                </a:gridCol>
              </a:tblGrid>
              <a:tr h="3051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번호</a:t>
                      </a:r>
                      <a:endParaRPr lang="ko-KR" altLang="en-US" sz="1500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가게</a:t>
                      </a:r>
                      <a:endParaRPr lang="ko-KR" altLang="en-US" sz="1500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등록날짜</a:t>
                      </a:r>
                      <a:endParaRPr lang="ko-KR" altLang="en-US" sz="1500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229330"/>
                  </a:ext>
                </a:extLst>
              </a:tr>
              <a:tr h="3051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err="1" smtClean="0"/>
                        <a:t>강남점</a:t>
                      </a:r>
                      <a:r>
                        <a:rPr lang="en-US" altLang="ko-KR" sz="1000" dirty="0" smtClean="0"/>
                        <a:t>] </a:t>
                      </a:r>
                      <a:r>
                        <a:rPr lang="ko-KR" altLang="en-US" sz="1000" dirty="0" err="1" smtClean="0"/>
                        <a:t>서서갈비</a:t>
                      </a:r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2019-03-27</a:t>
                      </a:r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0815864"/>
                  </a:ext>
                </a:extLst>
              </a:tr>
              <a:tr h="3051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err="1" smtClean="0"/>
                        <a:t>강남점</a:t>
                      </a:r>
                      <a:r>
                        <a:rPr lang="en-US" altLang="ko-KR" sz="1000" dirty="0" smtClean="0"/>
                        <a:t>] </a:t>
                      </a:r>
                      <a:r>
                        <a:rPr lang="ko-KR" altLang="en-US" sz="1000" dirty="0" err="1" smtClean="0"/>
                        <a:t>버터핑거</a:t>
                      </a:r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2019-03-27</a:t>
                      </a:r>
                      <a:endParaRPr lang="ko-KR" altLang="en-US" sz="1000" dirty="0" smtClean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7314292"/>
                  </a:ext>
                </a:extLst>
              </a:tr>
              <a:tr h="3051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err="1" smtClean="0"/>
                        <a:t>대전점</a:t>
                      </a:r>
                      <a:r>
                        <a:rPr lang="en-US" altLang="ko-KR" sz="1000" dirty="0" smtClean="0"/>
                        <a:t>] </a:t>
                      </a:r>
                      <a:r>
                        <a:rPr lang="ko-KR" altLang="en-US" sz="1000" dirty="0" err="1" smtClean="0"/>
                        <a:t>서서갈비</a:t>
                      </a:r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2019-03-27</a:t>
                      </a:r>
                      <a:endParaRPr lang="ko-KR" altLang="en-US" sz="1000" dirty="0" smtClean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8390834"/>
                  </a:ext>
                </a:extLst>
              </a:tr>
              <a:tr h="305142">
                <a:tc>
                  <a:txBody>
                    <a:bodyPr/>
                    <a:lstStyle/>
                    <a:p>
                      <a:pPr algn="ctr"/>
                      <a:endParaRPr lang="ko-KR" altLang="en-US" sz="100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2234055"/>
                  </a:ext>
                </a:extLst>
              </a:tr>
              <a:tr h="305142">
                <a:tc>
                  <a:txBody>
                    <a:bodyPr/>
                    <a:lstStyle/>
                    <a:p>
                      <a:pPr algn="ctr"/>
                      <a:endParaRPr lang="ko-KR" altLang="en-US" sz="100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0739148"/>
                  </a:ext>
                </a:extLst>
              </a:tr>
              <a:tr h="305142">
                <a:tc>
                  <a:txBody>
                    <a:bodyPr/>
                    <a:lstStyle/>
                    <a:p>
                      <a:pPr algn="ctr"/>
                      <a:endParaRPr lang="ko-KR" altLang="en-US" sz="100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4550386"/>
                  </a:ext>
                </a:extLst>
              </a:tr>
              <a:tr h="305142">
                <a:tc>
                  <a:txBody>
                    <a:bodyPr/>
                    <a:lstStyle/>
                    <a:p>
                      <a:pPr algn="ctr"/>
                      <a:endParaRPr lang="ko-KR" altLang="en-US" sz="1000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4844249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1963963" y="3429847"/>
            <a:ext cx="241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rgbClr val="26B44E"/>
                </a:solidFill>
              </a:rPr>
              <a:t>가고싶은식당</a:t>
            </a:r>
            <a:endParaRPr lang="ko-KR" altLang="en-US" dirty="0">
              <a:solidFill>
                <a:srgbClr val="26B44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8091600" y="4135131"/>
            <a:ext cx="542825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삭제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32" name="왼쪽 화살표 31"/>
          <p:cNvSpPr/>
          <p:nvPr/>
        </p:nvSpPr>
        <p:spPr>
          <a:xfrm>
            <a:off x="1396578" y="4572974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8091599" y="4442468"/>
            <a:ext cx="542825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삭제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8091599" y="4765028"/>
            <a:ext cx="542825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삭제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/>
          </p:nvPr>
        </p:nvGraphicFramePr>
        <p:xfrm>
          <a:off x="3727" y="2561695"/>
          <a:ext cx="1516292" cy="43224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6292">
                  <a:extLst>
                    <a:ext uri="{9D8B030D-6E8A-4147-A177-3AD203B41FA5}">
                      <a16:colId xmlns:a16="http://schemas.microsoft.com/office/drawing/2014/main" val="3792127651"/>
                    </a:ext>
                  </a:extLst>
                </a:gridCol>
              </a:tblGrid>
              <a:tr h="6037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회원정보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확인 및 수정</a:t>
                      </a:r>
                      <a:endParaRPr lang="ko-KR" altLang="en-US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1185667"/>
                  </a:ext>
                </a:extLst>
              </a:tr>
              <a:tr h="562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예약 내역 확인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861055"/>
                  </a:ext>
                </a:extLst>
              </a:tr>
              <a:tr h="562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작성 리뷰 확인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1009835"/>
                  </a:ext>
                </a:extLst>
              </a:tr>
              <a:tr h="672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가고 싶은 식당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165289"/>
                  </a:ext>
                </a:extLst>
              </a:tr>
              <a:tr h="6204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내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</a:t>
                      </a:r>
                      <a:r>
                        <a:rPr lang="ko-KR" altLang="en-US" sz="1400" baseline="0" dirty="0" smtClean="0"/>
                        <a:t>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92521"/>
                  </a:ext>
                </a:extLst>
              </a:tr>
              <a:tr h="5615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/>
                        <a:t>메로니지</a:t>
                      </a:r>
                      <a:endParaRPr lang="ko-KR" altLang="en-US" sz="1400" dirty="0" smtClean="0"/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693600"/>
                  </a:ext>
                </a:extLst>
              </a:tr>
              <a:tr h="713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/>
                        <a:t>홀릭</a:t>
                      </a:r>
                      <a:r>
                        <a:rPr lang="ko-KR" altLang="en-US" sz="1400" dirty="0" smtClean="0"/>
                        <a:t> 달성 </a:t>
                      </a:r>
                      <a:endParaRPr lang="en-US" altLang="ko-KR" sz="14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페이지</a:t>
                      </a:r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189114"/>
                  </a:ext>
                </a:extLst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 flipH="1">
            <a:off x="9409372" y="5694362"/>
            <a:ext cx="2550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가고 싶은 식당 클릭 시 출력되는 화면 가게 이름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등록날짜를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확인 할 수 있고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찜해놓은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식당을 삭제 할 수 있다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2189323" y="575948"/>
            <a:ext cx="2794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일반회원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찜한식당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조회 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255239" y="79402"/>
            <a:ext cx="19591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S-PLS-007-009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452504" y="88694"/>
            <a:ext cx="1290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0736468" y="82125"/>
            <a:ext cx="848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03.26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202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505359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90586" y="1106130"/>
            <a:ext cx="701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 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53659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37811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36340" y="1106130"/>
            <a:ext cx="81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관심지역설정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2061555" y="3794485"/>
          <a:ext cx="6907878" cy="24411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7850">
                  <a:extLst>
                    <a:ext uri="{9D8B030D-6E8A-4147-A177-3AD203B41FA5}">
                      <a16:colId xmlns:a16="http://schemas.microsoft.com/office/drawing/2014/main" val="463859143"/>
                    </a:ext>
                  </a:extLst>
                </a:gridCol>
                <a:gridCol w="2584060">
                  <a:extLst>
                    <a:ext uri="{9D8B030D-6E8A-4147-A177-3AD203B41FA5}">
                      <a16:colId xmlns:a16="http://schemas.microsoft.com/office/drawing/2014/main" val="2442344522"/>
                    </a:ext>
                  </a:extLst>
                </a:gridCol>
                <a:gridCol w="1840746">
                  <a:extLst>
                    <a:ext uri="{9D8B030D-6E8A-4147-A177-3AD203B41FA5}">
                      <a16:colId xmlns:a16="http://schemas.microsoft.com/office/drawing/2014/main" val="1348527923"/>
                    </a:ext>
                  </a:extLst>
                </a:gridCol>
                <a:gridCol w="1255222">
                  <a:extLst>
                    <a:ext uri="{9D8B030D-6E8A-4147-A177-3AD203B41FA5}">
                      <a16:colId xmlns:a16="http://schemas.microsoft.com/office/drawing/2014/main" val="3471072675"/>
                    </a:ext>
                  </a:extLst>
                </a:gridCol>
              </a:tblGrid>
              <a:tr h="3051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번호</a:t>
                      </a:r>
                      <a:endParaRPr lang="ko-KR" altLang="en-US" sz="1500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가게</a:t>
                      </a:r>
                      <a:endParaRPr lang="ko-KR" altLang="en-US" sz="1500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등록날짜</a:t>
                      </a:r>
                      <a:endParaRPr lang="ko-KR" altLang="en-US" sz="1500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229330"/>
                  </a:ext>
                </a:extLst>
              </a:tr>
              <a:tr h="3051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err="1" smtClean="0"/>
                        <a:t>강남점</a:t>
                      </a:r>
                      <a:r>
                        <a:rPr lang="en-US" altLang="ko-KR" sz="1000" dirty="0" smtClean="0"/>
                        <a:t>] </a:t>
                      </a:r>
                      <a:r>
                        <a:rPr lang="ko-KR" altLang="en-US" sz="1000" dirty="0" err="1" smtClean="0"/>
                        <a:t>서서갈비</a:t>
                      </a:r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2019-03-27</a:t>
                      </a:r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0815864"/>
                  </a:ext>
                </a:extLst>
              </a:tr>
              <a:tr h="3051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err="1" smtClean="0"/>
                        <a:t>강남점</a:t>
                      </a:r>
                      <a:r>
                        <a:rPr lang="en-US" altLang="ko-KR" sz="1000" dirty="0" smtClean="0"/>
                        <a:t>] </a:t>
                      </a:r>
                      <a:r>
                        <a:rPr lang="ko-KR" altLang="en-US" sz="1000" dirty="0" err="1" smtClean="0"/>
                        <a:t>버터핑거</a:t>
                      </a:r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2019-03-27</a:t>
                      </a:r>
                      <a:endParaRPr lang="ko-KR" altLang="en-US" sz="1000" dirty="0" smtClean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7314292"/>
                  </a:ext>
                </a:extLst>
              </a:tr>
              <a:tr h="3051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err="1" smtClean="0"/>
                        <a:t>대전점</a:t>
                      </a:r>
                      <a:r>
                        <a:rPr lang="en-US" altLang="ko-KR" sz="1000" dirty="0" smtClean="0"/>
                        <a:t>] </a:t>
                      </a:r>
                      <a:r>
                        <a:rPr lang="ko-KR" altLang="en-US" sz="1000" dirty="0" err="1" smtClean="0"/>
                        <a:t>서서갈비</a:t>
                      </a:r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2019-03-27</a:t>
                      </a:r>
                      <a:endParaRPr lang="ko-KR" altLang="en-US" sz="1000" dirty="0" smtClean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8390834"/>
                  </a:ext>
                </a:extLst>
              </a:tr>
              <a:tr h="305142">
                <a:tc>
                  <a:txBody>
                    <a:bodyPr/>
                    <a:lstStyle/>
                    <a:p>
                      <a:pPr algn="ctr"/>
                      <a:endParaRPr lang="ko-KR" altLang="en-US" sz="100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2234055"/>
                  </a:ext>
                </a:extLst>
              </a:tr>
              <a:tr h="305142">
                <a:tc>
                  <a:txBody>
                    <a:bodyPr/>
                    <a:lstStyle/>
                    <a:p>
                      <a:pPr algn="ctr"/>
                      <a:endParaRPr lang="ko-KR" altLang="en-US" sz="100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0739148"/>
                  </a:ext>
                </a:extLst>
              </a:tr>
              <a:tr h="305142">
                <a:tc>
                  <a:txBody>
                    <a:bodyPr/>
                    <a:lstStyle/>
                    <a:p>
                      <a:pPr algn="ctr"/>
                      <a:endParaRPr lang="ko-KR" altLang="en-US" sz="100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4550386"/>
                  </a:ext>
                </a:extLst>
              </a:tr>
              <a:tr h="305142">
                <a:tc>
                  <a:txBody>
                    <a:bodyPr/>
                    <a:lstStyle/>
                    <a:p>
                      <a:pPr algn="ctr"/>
                      <a:endParaRPr lang="ko-KR" altLang="en-US" sz="1000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4844249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1963963" y="3429847"/>
            <a:ext cx="241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rgbClr val="26B44E"/>
                </a:solidFill>
              </a:rPr>
              <a:t>가고싶은식당</a:t>
            </a:r>
            <a:endParaRPr lang="ko-KR" altLang="en-US" dirty="0">
              <a:solidFill>
                <a:srgbClr val="26B44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8091600" y="4135131"/>
            <a:ext cx="542825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삭제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32" name="왼쪽 화살표 31"/>
          <p:cNvSpPr/>
          <p:nvPr/>
        </p:nvSpPr>
        <p:spPr>
          <a:xfrm>
            <a:off x="1411956" y="4494045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8091599" y="4442468"/>
            <a:ext cx="542825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삭제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8091599" y="4765028"/>
            <a:ext cx="542825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삭제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cxnSp>
        <p:nvCxnSpPr>
          <p:cNvPr id="36" name="직선 화살표 연결선 35"/>
          <p:cNvCxnSpPr>
            <a:stCxn id="30" idx="1"/>
          </p:cNvCxnSpPr>
          <p:nvPr/>
        </p:nvCxnSpPr>
        <p:spPr>
          <a:xfrm flipH="1">
            <a:off x="5727470" y="4253585"/>
            <a:ext cx="2364130" cy="991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2394065" y="5136144"/>
            <a:ext cx="3333404" cy="9476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가고 싶은 식당에서 삭제 하시겠습니까</a:t>
            </a:r>
            <a:r>
              <a:rPr lang="en-US" altLang="ko-KR" sz="1400" dirty="0" smtClean="0">
                <a:solidFill>
                  <a:schemeClr val="tx1"/>
                </a:solidFill>
              </a:rPr>
              <a:t>?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117121" y="5651536"/>
            <a:ext cx="79971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삭제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4131424" y="5651536"/>
            <a:ext cx="91264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돌아가기</a:t>
            </a:r>
            <a:endParaRPr lang="ko-KR" altLang="en-US" dirty="0"/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/>
          </p:nvPr>
        </p:nvGraphicFramePr>
        <p:xfrm>
          <a:off x="3727" y="2561695"/>
          <a:ext cx="1516292" cy="43224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6292">
                  <a:extLst>
                    <a:ext uri="{9D8B030D-6E8A-4147-A177-3AD203B41FA5}">
                      <a16:colId xmlns:a16="http://schemas.microsoft.com/office/drawing/2014/main" val="3792127651"/>
                    </a:ext>
                  </a:extLst>
                </a:gridCol>
              </a:tblGrid>
              <a:tr h="6037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회원정보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확인 및 수정</a:t>
                      </a:r>
                      <a:endParaRPr lang="ko-KR" altLang="en-US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1185667"/>
                  </a:ext>
                </a:extLst>
              </a:tr>
              <a:tr h="562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예약 내역 확인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861055"/>
                  </a:ext>
                </a:extLst>
              </a:tr>
              <a:tr h="562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작성 리뷰 확인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1009835"/>
                  </a:ext>
                </a:extLst>
              </a:tr>
              <a:tr h="672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가고 싶은 식당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165289"/>
                  </a:ext>
                </a:extLst>
              </a:tr>
              <a:tr h="6204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내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</a:t>
                      </a:r>
                      <a:r>
                        <a:rPr lang="ko-KR" altLang="en-US" sz="1400" baseline="0" dirty="0" smtClean="0"/>
                        <a:t>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92521"/>
                  </a:ext>
                </a:extLst>
              </a:tr>
              <a:tr h="5615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/>
                        <a:t>메로니지</a:t>
                      </a:r>
                      <a:endParaRPr lang="ko-KR" altLang="en-US" sz="1400" dirty="0" smtClean="0"/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693600"/>
                  </a:ext>
                </a:extLst>
              </a:tr>
              <a:tr h="713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/>
                        <a:t>홀릭</a:t>
                      </a:r>
                      <a:r>
                        <a:rPr lang="ko-KR" altLang="en-US" sz="1400" dirty="0" smtClean="0"/>
                        <a:t> 달성 </a:t>
                      </a:r>
                      <a:endParaRPr lang="en-US" altLang="ko-KR" sz="14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페이지</a:t>
                      </a:r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189114"/>
                  </a:ext>
                </a:extLst>
              </a:tr>
            </a:tbl>
          </a:graphicData>
        </a:graphic>
      </p:graphicFrame>
      <p:sp>
        <p:nvSpPr>
          <p:cNvPr id="40" name="타원 39"/>
          <p:cNvSpPr/>
          <p:nvPr/>
        </p:nvSpPr>
        <p:spPr>
          <a:xfrm>
            <a:off x="9411259" y="220661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672976" y="2221125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가고 싶은 식당 삭제 버튼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8237857" y="379917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47" name="TextBox 46"/>
          <p:cNvSpPr txBox="1"/>
          <p:nvPr/>
        </p:nvSpPr>
        <p:spPr>
          <a:xfrm flipH="1">
            <a:off x="9409372" y="5694362"/>
            <a:ext cx="2550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가고 싶은 식당 삭제 클릭 시 출력되는 화면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2137860" y="574820"/>
            <a:ext cx="2720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일반회원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찜한식당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삭제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277681" y="79402"/>
            <a:ext cx="19143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S-PLS-007-010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2452504" y="88694"/>
            <a:ext cx="1290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0736468" y="82125"/>
            <a:ext cx="848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03.26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14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 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71736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6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230927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027117" y="125255"/>
            <a:ext cx="2028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일반회원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가입화면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78" y="125255"/>
            <a:ext cx="829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03.22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27117" y="592574"/>
            <a:ext cx="61125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일반 회원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일반회원 가입 버튼을 눌렀을 경우 나오는 화면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1011382"/>
            <a:ext cx="9260378" cy="58466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217016" y="1898113"/>
            <a:ext cx="1741927" cy="307777"/>
          </a:xfrm>
          <a:prstGeom prst="rect">
            <a:avLst/>
          </a:prstGeom>
          <a:solidFill>
            <a:schemeClr val="bg1"/>
          </a:solidFill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smtClean="0">
                <a:solidFill>
                  <a:schemeClr val="bg1">
                    <a:lumMod val="85000"/>
                  </a:schemeClr>
                </a:solidFill>
              </a:rPr>
              <a:t>이메일</a:t>
            </a:r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</a:rPr>
              <a:t>을</a:t>
            </a:r>
            <a:r>
              <a:rPr lang="ko-KR" altLang="en-US" sz="900" dirty="0" smtClean="0">
                <a:solidFill>
                  <a:schemeClr val="bg1">
                    <a:lumMod val="85000"/>
                  </a:schemeClr>
                </a:solidFill>
              </a:rPr>
              <a:t> 입력해주세요</a:t>
            </a:r>
            <a:r>
              <a:rPr lang="en-US" altLang="ko-KR" sz="900" dirty="0" smtClean="0">
                <a:solidFill>
                  <a:schemeClr val="bg1">
                    <a:lumMod val="85000"/>
                  </a:schemeClr>
                </a:solidFill>
              </a:rPr>
              <a:t>:)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38875" y="1612167"/>
            <a:ext cx="1304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일반회원가입</a:t>
            </a:r>
            <a:endParaRPr lang="ko-KR" altLang="en-US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087954" y="1895668"/>
            <a:ext cx="792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이메일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4217016" y="2348040"/>
            <a:ext cx="2724270" cy="307777"/>
          </a:xfrm>
          <a:prstGeom prst="rect">
            <a:avLst/>
          </a:prstGeom>
          <a:solidFill>
            <a:schemeClr val="bg1"/>
          </a:solidFill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smtClean="0">
                <a:solidFill>
                  <a:schemeClr val="bg1">
                    <a:lumMod val="85000"/>
                  </a:schemeClr>
                </a:solidFill>
              </a:rPr>
              <a:t>비밀번호를 입력해주세요</a:t>
            </a:r>
            <a:r>
              <a:rPr lang="en-US" altLang="ko-KR" sz="900" dirty="0" smtClean="0">
                <a:solidFill>
                  <a:schemeClr val="bg1">
                    <a:lumMod val="85000"/>
                  </a:schemeClr>
                </a:solidFill>
              </a:rPr>
              <a:t>:)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087954" y="2306362"/>
            <a:ext cx="1014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비밀번호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4217016" y="3916761"/>
            <a:ext cx="2724269" cy="307777"/>
          </a:xfrm>
          <a:prstGeom prst="rect">
            <a:avLst/>
          </a:prstGeom>
          <a:solidFill>
            <a:schemeClr val="bg1"/>
          </a:solidFill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smtClean="0">
                <a:solidFill>
                  <a:schemeClr val="bg1">
                    <a:lumMod val="85000"/>
                  </a:schemeClr>
                </a:solidFill>
              </a:rPr>
              <a:t>예시</a:t>
            </a:r>
            <a:r>
              <a:rPr lang="en-US" altLang="ko-KR" sz="900" dirty="0" smtClean="0">
                <a:solidFill>
                  <a:schemeClr val="bg1">
                    <a:lumMod val="85000"/>
                  </a:schemeClr>
                </a:solidFill>
              </a:rPr>
              <a:t>) 010-xxxx-xxxx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087954" y="3940388"/>
            <a:ext cx="1131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핸드폰 번호 </a:t>
            </a:r>
            <a:r>
              <a:rPr lang="en-US" altLang="ko-KR" sz="1200" dirty="0" smtClean="0"/>
              <a:t>:</a:t>
            </a:r>
            <a:endParaRPr lang="ko-KR" altLang="en-US" sz="1600" dirty="0"/>
          </a:p>
        </p:txBody>
      </p:sp>
      <p:sp>
        <p:nvSpPr>
          <p:cNvPr id="38" name="직사각형 37"/>
          <p:cNvSpPr/>
          <p:nvPr/>
        </p:nvSpPr>
        <p:spPr>
          <a:xfrm>
            <a:off x="4217016" y="3111785"/>
            <a:ext cx="2724270" cy="307777"/>
          </a:xfrm>
          <a:prstGeom prst="rect">
            <a:avLst/>
          </a:prstGeom>
          <a:solidFill>
            <a:schemeClr val="bg1"/>
          </a:solidFill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smtClean="0">
                <a:solidFill>
                  <a:schemeClr val="bg1">
                    <a:lumMod val="85000"/>
                  </a:schemeClr>
                </a:solidFill>
              </a:rPr>
              <a:t>이름을 정확하게 입력해주세요</a:t>
            </a:r>
            <a:r>
              <a:rPr lang="en-US" altLang="ko-KR" sz="900" dirty="0" smtClean="0">
                <a:solidFill>
                  <a:schemeClr val="bg1">
                    <a:lumMod val="85000"/>
                  </a:schemeClr>
                </a:solidFill>
              </a:rPr>
              <a:t>:)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087954" y="3114702"/>
            <a:ext cx="1045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이름 </a:t>
            </a:r>
            <a:r>
              <a:rPr lang="en-US" altLang="ko-KR" sz="1200" dirty="0" smtClean="0"/>
              <a:t>:</a:t>
            </a:r>
            <a:endParaRPr lang="ko-KR" altLang="en-US" sz="1600" dirty="0"/>
          </a:p>
        </p:txBody>
      </p:sp>
      <p:sp>
        <p:nvSpPr>
          <p:cNvPr id="40" name="직사각형 39"/>
          <p:cNvSpPr/>
          <p:nvPr/>
        </p:nvSpPr>
        <p:spPr>
          <a:xfrm>
            <a:off x="4217017" y="4306561"/>
            <a:ext cx="1873678" cy="307777"/>
          </a:xfrm>
          <a:prstGeom prst="rect">
            <a:avLst/>
          </a:prstGeom>
          <a:solidFill>
            <a:schemeClr val="bg1"/>
          </a:solidFill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smtClean="0">
                <a:solidFill>
                  <a:schemeClr val="bg1">
                    <a:lumMod val="85000"/>
                  </a:schemeClr>
                </a:solidFill>
              </a:rPr>
              <a:t>닉네임을 입력해주세요</a:t>
            </a:r>
            <a:r>
              <a:rPr lang="en-US" altLang="ko-KR" sz="900" dirty="0" smtClean="0">
                <a:solidFill>
                  <a:schemeClr val="bg1">
                    <a:lumMod val="85000"/>
                  </a:schemeClr>
                </a:solidFill>
              </a:rPr>
              <a:t>:)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87954" y="4314055"/>
            <a:ext cx="1045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닉네임 </a:t>
            </a:r>
            <a:r>
              <a:rPr lang="en-US" altLang="ko-KR" sz="1200" dirty="0" smtClean="0"/>
              <a:t>:</a:t>
            </a:r>
            <a:endParaRPr lang="ko-KR" altLang="en-US" sz="1600" dirty="0"/>
          </a:p>
        </p:txBody>
      </p:sp>
      <p:sp>
        <p:nvSpPr>
          <p:cNvPr id="42" name="직사각형 41"/>
          <p:cNvSpPr/>
          <p:nvPr/>
        </p:nvSpPr>
        <p:spPr>
          <a:xfrm>
            <a:off x="3116608" y="5666553"/>
            <a:ext cx="1023129" cy="785330"/>
          </a:xfrm>
          <a:prstGeom prst="rect">
            <a:avLst/>
          </a:prstGeom>
          <a:solidFill>
            <a:schemeClr val="bg1"/>
          </a:solidFill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024550" y="5372103"/>
            <a:ext cx="4498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 자동 가입 방지</a:t>
            </a:r>
            <a:endParaRPr lang="ko-KR" altLang="en-US" sz="1600" dirty="0"/>
          </a:p>
        </p:txBody>
      </p:sp>
      <p:sp>
        <p:nvSpPr>
          <p:cNvPr id="47" name="직사각형 46"/>
          <p:cNvSpPr/>
          <p:nvPr/>
        </p:nvSpPr>
        <p:spPr>
          <a:xfrm>
            <a:off x="4251550" y="6500697"/>
            <a:ext cx="769338" cy="275573"/>
          </a:xfrm>
          <a:prstGeom prst="rect">
            <a:avLst/>
          </a:prstGeom>
          <a:noFill/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가입 완료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090695" y="6500697"/>
            <a:ext cx="802455" cy="275573"/>
          </a:xfrm>
          <a:prstGeom prst="rect">
            <a:avLst/>
          </a:prstGeom>
          <a:noFill/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가입 취소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171948" y="1897829"/>
            <a:ext cx="769338" cy="307777"/>
          </a:xfrm>
          <a:prstGeom prst="rect">
            <a:avLst/>
          </a:prstGeom>
          <a:noFill/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중복 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251550" y="6132751"/>
            <a:ext cx="2641600" cy="307777"/>
          </a:xfrm>
          <a:prstGeom prst="rect">
            <a:avLst/>
          </a:prstGeom>
          <a:solidFill>
            <a:schemeClr val="bg1"/>
          </a:solidFill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</a:rPr>
              <a:t>왼쪽 글자를 정확하게 입력해주세요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</a:rPr>
              <a:t>:)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299912" y="5855320"/>
            <a:ext cx="36428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25B04C"/>
                </a:solidFill>
              </a:rPr>
              <a:t>*</a:t>
            </a:r>
            <a:r>
              <a:rPr lang="ko-KR" altLang="en-US" sz="1000" dirty="0" smtClean="0">
                <a:solidFill>
                  <a:srgbClr val="25B04C"/>
                </a:solidFill>
              </a:rPr>
              <a:t>왼쪽에 보이는 글자를 정확하게 입력하여 주십시오</a:t>
            </a:r>
            <a:endParaRPr lang="ko-KR" altLang="en-US" sz="1000" dirty="0">
              <a:solidFill>
                <a:srgbClr val="25B04C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217016" y="3520250"/>
            <a:ext cx="2724270" cy="307777"/>
          </a:xfrm>
          <a:prstGeom prst="rect">
            <a:avLst/>
          </a:prstGeom>
          <a:solidFill>
            <a:schemeClr val="bg1"/>
          </a:solidFill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smtClean="0">
                <a:solidFill>
                  <a:schemeClr val="bg1">
                    <a:lumMod val="85000"/>
                  </a:schemeClr>
                </a:solidFill>
              </a:rPr>
              <a:t>예시</a:t>
            </a:r>
            <a:r>
              <a:rPr lang="en-US" altLang="ko-KR" sz="900" dirty="0" smtClean="0">
                <a:solidFill>
                  <a:schemeClr val="bg1">
                    <a:lumMod val="85000"/>
                  </a:schemeClr>
                </a:solidFill>
              </a:rPr>
              <a:t>) 941218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087954" y="3529134"/>
            <a:ext cx="1045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생년월일 </a:t>
            </a:r>
            <a:r>
              <a:rPr lang="en-US" altLang="ko-KR" sz="1200" dirty="0" smtClean="0"/>
              <a:t>:</a:t>
            </a:r>
            <a:endParaRPr lang="ko-KR" altLang="en-US" sz="1600" dirty="0"/>
          </a:p>
        </p:txBody>
      </p:sp>
      <p:sp>
        <p:nvSpPr>
          <p:cNvPr id="55" name="TextBox 54"/>
          <p:cNvSpPr txBox="1"/>
          <p:nvPr/>
        </p:nvSpPr>
        <p:spPr>
          <a:xfrm>
            <a:off x="3116608" y="4724208"/>
            <a:ext cx="1045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주소 </a:t>
            </a:r>
            <a:r>
              <a:rPr lang="en-US" altLang="ko-KR" sz="1200" dirty="0" smtClean="0"/>
              <a:t>:</a:t>
            </a:r>
            <a:endParaRPr lang="ko-KR" altLang="en-US" sz="1600" dirty="0"/>
          </a:p>
        </p:txBody>
      </p:sp>
      <p:sp>
        <p:nvSpPr>
          <p:cNvPr id="56" name="직사각형 55"/>
          <p:cNvSpPr/>
          <p:nvPr/>
        </p:nvSpPr>
        <p:spPr>
          <a:xfrm>
            <a:off x="4217017" y="4741628"/>
            <a:ext cx="1873678" cy="307777"/>
          </a:xfrm>
          <a:prstGeom prst="rect">
            <a:avLst/>
          </a:prstGeom>
          <a:solidFill>
            <a:schemeClr val="bg1"/>
          </a:solidFill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smtClean="0">
                <a:solidFill>
                  <a:schemeClr val="bg1">
                    <a:lumMod val="85000"/>
                  </a:schemeClr>
                </a:solidFill>
              </a:rPr>
              <a:t>우편번호 찾기를 클릭해 주세요</a:t>
            </a:r>
            <a:r>
              <a:rPr lang="en-US" altLang="ko-KR" sz="900" dirty="0" smtClean="0">
                <a:solidFill>
                  <a:schemeClr val="bg1">
                    <a:lumMod val="85000"/>
                  </a:schemeClr>
                </a:solidFill>
              </a:rPr>
              <a:t>:)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171948" y="4750474"/>
            <a:ext cx="769338" cy="307777"/>
          </a:xfrm>
          <a:prstGeom prst="rect">
            <a:avLst/>
          </a:prstGeom>
          <a:noFill/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우편번호 찾기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4217016" y="5129660"/>
            <a:ext cx="2724268" cy="307777"/>
          </a:xfrm>
          <a:prstGeom prst="rect">
            <a:avLst/>
          </a:prstGeom>
          <a:solidFill>
            <a:schemeClr val="bg1"/>
          </a:solidFill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</a:rPr>
              <a:t>상세 주소를 입력해주세요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</a:rPr>
              <a:t>:)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087953" y="5137154"/>
            <a:ext cx="1045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상세 주소</a:t>
            </a:r>
            <a:r>
              <a:rPr lang="en-US" altLang="ko-KR" sz="1200" dirty="0" smtClean="0"/>
              <a:t>:</a:t>
            </a:r>
            <a:endParaRPr lang="ko-KR" altLang="en-US" sz="1600" dirty="0"/>
          </a:p>
        </p:txBody>
      </p:sp>
      <p:sp>
        <p:nvSpPr>
          <p:cNvPr id="60" name="직사각형 59"/>
          <p:cNvSpPr/>
          <p:nvPr/>
        </p:nvSpPr>
        <p:spPr>
          <a:xfrm>
            <a:off x="6171948" y="4313272"/>
            <a:ext cx="769338" cy="307777"/>
          </a:xfrm>
          <a:prstGeom prst="rect">
            <a:avLst/>
          </a:prstGeom>
          <a:noFill/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중복 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217014" y="2741434"/>
            <a:ext cx="2724270" cy="307777"/>
          </a:xfrm>
          <a:prstGeom prst="rect">
            <a:avLst/>
          </a:prstGeom>
          <a:solidFill>
            <a:schemeClr val="bg1"/>
          </a:solidFill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smtClean="0">
                <a:solidFill>
                  <a:schemeClr val="bg1">
                    <a:lumMod val="85000"/>
                  </a:schemeClr>
                </a:solidFill>
              </a:rPr>
              <a:t>비밀번호를 다시 입력해주세요</a:t>
            </a:r>
            <a:r>
              <a:rPr lang="en-US" altLang="ko-KR" sz="900" dirty="0" smtClean="0">
                <a:solidFill>
                  <a:schemeClr val="bg1">
                    <a:lumMod val="85000"/>
                  </a:schemeClr>
                </a:solidFill>
              </a:rPr>
              <a:t>:)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041177" y="2708146"/>
            <a:ext cx="1382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비밀번호 확인</a:t>
            </a:r>
            <a:r>
              <a:rPr lang="ko-KR" altLang="en-US" sz="1400" smtClean="0"/>
              <a:t> </a:t>
            </a:r>
            <a:r>
              <a:rPr lang="en-US" altLang="ko-KR" sz="1400" dirty="0" smtClean="0"/>
              <a:t>:</a:t>
            </a:r>
            <a:endParaRPr lang="ko-KR" altLang="en-US" dirty="0"/>
          </a:p>
        </p:txBody>
      </p:sp>
      <p:sp>
        <p:nvSpPr>
          <p:cNvPr id="50" name="타원 49"/>
          <p:cNvSpPr/>
          <p:nvPr/>
        </p:nvSpPr>
        <p:spPr>
          <a:xfrm>
            <a:off x="2827559" y="193179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63" name="타원 62"/>
          <p:cNvSpPr/>
          <p:nvPr/>
        </p:nvSpPr>
        <p:spPr>
          <a:xfrm>
            <a:off x="2825672" y="2336984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64" name="타원 63"/>
          <p:cNvSpPr/>
          <p:nvPr/>
        </p:nvSpPr>
        <p:spPr>
          <a:xfrm>
            <a:off x="2825673" y="2732604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2825673" y="312804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2825674" y="3542479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</a:p>
        </p:txBody>
      </p:sp>
      <p:sp>
        <p:nvSpPr>
          <p:cNvPr id="67" name="타원 66"/>
          <p:cNvSpPr/>
          <p:nvPr/>
        </p:nvSpPr>
        <p:spPr>
          <a:xfrm>
            <a:off x="2818851" y="395039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2822904" y="433874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2825672" y="477056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2837646" y="5150499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</a:t>
            </a:r>
          </a:p>
        </p:txBody>
      </p:sp>
      <p:sp>
        <p:nvSpPr>
          <p:cNvPr id="72" name="타원 71"/>
          <p:cNvSpPr/>
          <p:nvPr/>
        </p:nvSpPr>
        <p:spPr>
          <a:xfrm>
            <a:off x="2582658" y="5778633"/>
            <a:ext cx="457284" cy="45728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</a:p>
        </p:txBody>
      </p:sp>
      <p:sp>
        <p:nvSpPr>
          <p:cNvPr id="73" name="타원 72"/>
          <p:cNvSpPr/>
          <p:nvPr/>
        </p:nvSpPr>
        <p:spPr>
          <a:xfrm>
            <a:off x="3706700" y="6434774"/>
            <a:ext cx="457284" cy="45728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11</a:t>
            </a:r>
          </a:p>
        </p:txBody>
      </p:sp>
      <p:sp>
        <p:nvSpPr>
          <p:cNvPr id="74" name="타원 73"/>
          <p:cNvSpPr/>
          <p:nvPr/>
        </p:nvSpPr>
        <p:spPr>
          <a:xfrm>
            <a:off x="9357618" y="3660364"/>
            <a:ext cx="457284" cy="45728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12</a:t>
            </a:r>
          </a:p>
        </p:txBody>
      </p:sp>
      <p:sp>
        <p:nvSpPr>
          <p:cNvPr id="75" name="타원 74"/>
          <p:cNvSpPr/>
          <p:nvPr/>
        </p:nvSpPr>
        <p:spPr>
          <a:xfrm>
            <a:off x="9363361" y="165747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83" name="타원 82"/>
          <p:cNvSpPr/>
          <p:nvPr/>
        </p:nvSpPr>
        <p:spPr>
          <a:xfrm>
            <a:off x="10154413" y="165747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57618" y="2049556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일반회원 가입 정보 입력  필드</a:t>
            </a:r>
          </a:p>
        </p:txBody>
      </p:sp>
      <p:sp>
        <p:nvSpPr>
          <p:cNvPr id="31" name="물결 30"/>
          <p:cNvSpPr/>
          <p:nvPr/>
        </p:nvSpPr>
        <p:spPr>
          <a:xfrm>
            <a:off x="9751353" y="1742726"/>
            <a:ext cx="265375" cy="79796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/>
          <p:cNvSpPr/>
          <p:nvPr/>
        </p:nvSpPr>
        <p:spPr>
          <a:xfrm>
            <a:off x="9357618" y="2438038"/>
            <a:ext cx="457284" cy="45728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</a:p>
        </p:txBody>
      </p:sp>
      <p:sp>
        <p:nvSpPr>
          <p:cNvPr id="95" name="타원 94"/>
          <p:cNvSpPr/>
          <p:nvPr/>
        </p:nvSpPr>
        <p:spPr>
          <a:xfrm>
            <a:off x="9363196" y="3047783"/>
            <a:ext cx="457284" cy="45728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860908" y="2528180"/>
            <a:ext cx="18053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갭챠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 :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자동입력 방지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9860908" y="3116391"/>
            <a:ext cx="1168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가입 완료 버튼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9860908" y="3721403"/>
            <a:ext cx="1168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가입 취소 버튼</a:t>
            </a:r>
          </a:p>
        </p:txBody>
      </p:sp>
      <p:sp>
        <p:nvSpPr>
          <p:cNvPr id="98" name="타원 97"/>
          <p:cNvSpPr/>
          <p:nvPr/>
        </p:nvSpPr>
        <p:spPr>
          <a:xfrm>
            <a:off x="5530428" y="6433535"/>
            <a:ext cx="457284" cy="45728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12</a:t>
            </a:r>
          </a:p>
        </p:txBody>
      </p:sp>
      <p:sp>
        <p:nvSpPr>
          <p:cNvPr id="45" name="TextBox 44"/>
          <p:cNvSpPr txBox="1"/>
          <p:nvPr/>
        </p:nvSpPr>
        <p:spPr>
          <a:xfrm flipH="1">
            <a:off x="9447282" y="5422253"/>
            <a:ext cx="2395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일반 회원을 선택하여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가입양식을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입력 후 가입 절차를 밟는다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386" y="908281"/>
            <a:ext cx="1063475" cy="759625"/>
          </a:xfrm>
          <a:prstGeom prst="rect">
            <a:avLst/>
          </a:prstGeom>
        </p:spPr>
      </p:pic>
      <p:cxnSp>
        <p:nvCxnSpPr>
          <p:cNvPr id="102" name="직선 연결선 101"/>
          <p:cNvCxnSpPr/>
          <p:nvPr/>
        </p:nvCxnSpPr>
        <p:spPr>
          <a:xfrm>
            <a:off x="0" y="1552806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6282490" y="79402"/>
            <a:ext cx="19046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S-PLS-001-002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479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505359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90586" y="1106130"/>
            <a:ext cx="701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 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53659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37811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36340" y="1106130"/>
            <a:ext cx="81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관심지역설정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11019"/>
              </p:ext>
            </p:extLst>
          </p:nvPr>
        </p:nvGraphicFramePr>
        <p:xfrm>
          <a:off x="3727" y="2561695"/>
          <a:ext cx="1516292" cy="43224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6292">
                  <a:extLst>
                    <a:ext uri="{9D8B030D-6E8A-4147-A177-3AD203B41FA5}">
                      <a16:colId xmlns:a16="http://schemas.microsoft.com/office/drawing/2014/main" val="3792127651"/>
                    </a:ext>
                  </a:extLst>
                </a:gridCol>
              </a:tblGrid>
              <a:tr h="6037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회원정보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확인 및 수정</a:t>
                      </a:r>
                      <a:endParaRPr lang="ko-KR" altLang="en-US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1185667"/>
                  </a:ext>
                </a:extLst>
              </a:tr>
              <a:tr h="562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예약 내역 확인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861055"/>
                  </a:ext>
                </a:extLst>
              </a:tr>
              <a:tr h="562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작성 리뷰 확인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1009835"/>
                  </a:ext>
                </a:extLst>
              </a:tr>
              <a:tr h="672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가고 싶은 식당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165289"/>
                  </a:ext>
                </a:extLst>
              </a:tr>
              <a:tr h="6204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내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</a:t>
                      </a:r>
                      <a:r>
                        <a:rPr lang="ko-KR" altLang="en-US" sz="1400" baseline="0" dirty="0" smtClean="0"/>
                        <a:t>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92521"/>
                  </a:ext>
                </a:extLst>
              </a:tr>
              <a:tr h="5615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/>
                        <a:t>메로니지</a:t>
                      </a:r>
                      <a:endParaRPr lang="ko-KR" altLang="en-US" sz="1400" dirty="0" smtClean="0"/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693600"/>
                  </a:ext>
                </a:extLst>
              </a:tr>
              <a:tr h="713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/>
                        <a:t>홀릭</a:t>
                      </a:r>
                      <a:r>
                        <a:rPr lang="ko-KR" altLang="en-US" sz="1400" dirty="0" smtClean="0"/>
                        <a:t> 달성 </a:t>
                      </a:r>
                      <a:endParaRPr lang="en-US" altLang="ko-KR" sz="14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페이지</a:t>
                      </a:r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189114"/>
                  </a:ext>
                </a:extLst>
              </a:tr>
            </a:tbl>
          </a:graphicData>
        </a:graphic>
      </p:graphicFrame>
      <p:sp>
        <p:nvSpPr>
          <p:cNvPr id="29" name="왼쪽 화살표 28"/>
          <p:cNvSpPr/>
          <p:nvPr/>
        </p:nvSpPr>
        <p:spPr>
          <a:xfrm>
            <a:off x="2389332" y="5015800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520021" y="4983481"/>
          <a:ext cx="1168776" cy="5794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8776">
                  <a:extLst>
                    <a:ext uri="{9D8B030D-6E8A-4147-A177-3AD203B41FA5}">
                      <a16:colId xmlns:a16="http://schemas.microsoft.com/office/drawing/2014/main" val="2673963912"/>
                    </a:ext>
                  </a:extLst>
                </a:gridCol>
              </a:tblGrid>
              <a:tr h="2269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장바구니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39222"/>
                  </a:ext>
                </a:extLst>
              </a:tr>
              <a:tr h="32034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smtClean="0"/>
                        <a:t>EAT</a:t>
                      </a:r>
                      <a:r>
                        <a:rPr lang="ko-KR" altLang="en-US" sz="1050" dirty="0" smtClean="0"/>
                        <a:t>딜 구매내역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663028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2730090" y="3936076"/>
          <a:ext cx="6481543" cy="22495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7898">
                  <a:extLst>
                    <a:ext uri="{9D8B030D-6E8A-4147-A177-3AD203B41FA5}">
                      <a16:colId xmlns:a16="http://schemas.microsoft.com/office/drawing/2014/main" val="463859143"/>
                    </a:ext>
                  </a:extLst>
                </a:gridCol>
                <a:gridCol w="2962978">
                  <a:extLst>
                    <a:ext uri="{9D8B030D-6E8A-4147-A177-3AD203B41FA5}">
                      <a16:colId xmlns:a16="http://schemas.microsoft.com/office/drawing/2014/main" val="2442344522"/>
                    </a:ext>
                  </a:extLst>
                </a:gridCol>
                <a:gridCol w="2110667">
                  <a:extLst>
                    <a:ext uri="{9D8B030D-6E8A-4147-A177-3AD203B41FA5}">
                      <a16:colId xmlns:a16="http://schemas.microsoft.com/office/drawing/2014/main" val="1348527923"/>
                    </a:ext>
                  </a:extLst>
                </a:gridCol>
              </a:tblGrid>
              <a:tr h="2779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번호</a:t>
                      </a:r>
                      <a:endParaRPr lang="ko-KR" altLang="en-US" sz="1500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EAT</a:t>
                      </a:r>
                      <a:r>
                        <a:rPr lang="ko-KR" altLang="en-US" sz="1500" dirty="0" smtClean="0"/>
                        <a:t>딜 </a:t>
                      </a:r>
                      <a:endParaRPr lang="ko-KR" altLang="en-US" sz="1500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장바구니 등록 날짜</a:t>
                      </a:r>
                      <a:endParaRPr lang="ko-KR" altLang="en-US" sz="1500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229330"/>
                  </a:ext>
                </a:extLst>
              </a:tr>
              <a:tr h="277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err="1" smtClean="0"/>
                        <a:t>강남점</a:t>
                      </a:r>
                      <a:r>
                        <a:rPr lang="en-US" altLang="ko-KR" sz="1000" dirty="0" smtClean="0"/>
                        <a:t>] </a:t>
                      </a:r>
                      <a:r>
                        <a:rPr lang="ko-KR" altLang="en-US" sz="1000" dirty="0" err="1" smtClean="0"/>
                        <a:t>서서갈비</a:t>
                      </a:r>
                      <a:r>
                        <a:rPr lang="ko-KR" altLang="en-US" sz="1000" dirty="0" smtClean="0"/>
                        <a:t> 갈비</a:t>
                      </a:r>
                      <a:r>
                        <a:rPr lang="en-US" altLang="ko-KR" sz="1000" dirty="0" smtClean="0"/>
                        <a:t>2</a:t>
                      </a:r>
                      <a:r>
                        <a:rPr lang="ko-KR" altLang="en-US" sz="1000" dirty="0" smtClean="0"/>
                        <a:t>인</a:t>
                      </a:r>
                      <a:r>
                        <a:rPr lang="en-US" altLang="ko-KR" sz="1000" dirty="0" smtClean="0"/>
                        <a:t>set</a:t>
                      </a:r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2019-03-27</a:t>
                      </a:r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0815864"/>
                  </a:ext>
                </a:extLst>
              </a:tr>
              <a:tr h="27795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err="1" smtClean="0"/>
                        <a:t>강남점</a:t>
                      </a:r>
                      <a:r>
                        <a:rPr lang="en-US" altLang="ko-KR" sz="1000" dirty="0" smtClean="0"/>
                        <a:t>] </a:t>
                      </a:r>
                      <a:r>
                        <a:rPr lang="ko-KR" altLang="en-US" sz="1000" dirty="0" err="1" smtClean="0"/>
                        <a:t>버터핑거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와플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2</a:t>
                      </a:r>
                      <a:r>
                        <a:rPr lang="ko-KR" altLang="en-US" sz="1000" dirty="0" smtClean="0"/>
                        <a:t>인 </a:t>
                      </a:r>
                      <a:r>
                        <a:rPr lang="en-US" altLang="ko-KR" sz="1000" dirty="0" smtClean="0"/>
                        <a:t>set</a:t>
                      </a:r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2019-03-27</a:t>
                      </a:r>
                      <a:endParaRPr lang="ko-KR" altLang="en-US" sz="1000" dirty="0" smtClean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7314292"/>
                  </a:ext>
                </a:extLst>
              </a:tr>
              <a:tr h="277959">
                <a:tc>
                  <a:txBody>
                    <a:bodyPr/>
                    <a:lstStyle/>
                    <a:p>
                      <a:pPr algn="ctr"/>
                      <a:endParaRPr lang="ko-KR" altLang="en-US" sz="1000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8390834"/>
                  </a:ext>
                </a:extLst>
              </a:tr>
              <a:tr h="277959">
                <a:tc>
                  <a:txBody>
                    <a:bodyPr/>
                    <a:lstStyle/>
                    <a:p>
                      <a:pPr algn="ctr"/>
                      <a:endParaRPr lang="ko-KR" altLang="en-US" sz="100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2234055"/>
                  </a:ext>
                </a:extLst>
              </a:tr>
              <a:tr h="277959">
                <a:tc>
                  <a:txBody>
                    <a:bodyPr/>
                    <a:lstStyle/>
                    <a:p>
                      <a:pPr algn="ctr"/>
                      <a:endParaRPr lang="ko-KR" altLang="en-US" sz="100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0739148"/>
                  </a:ext>
                </a:extLst>
              </a:tr>
              <a:tr h="277959">
                <a:tc>
                  <a:txBody>
                    <a:bodyPr/>
                    <a:lstStyle/>
                    <a:p>
                      <a:pPr algn="ctr"/>
                      <a:endParaRPr lang="ko-KR" altLang="en-US" sz="100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4550386"/>
                  </a:ext>
                </a:extLst>
              </a:tr>
              <a:tr h="277959">
                <a:tc>
                  <a:txBody>
                    <a:bodyPr/>
                    <a:lstStyle/>
                    <a:p>
                      <a:pPr algn="ctr"/>
                      <a:endParaRPr lang="ko-KR" altLang="en-US" sz="1000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4844249"/>
                  </a:ext>
                </a:extLst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2659711" y="3560274"/>
            <a:ext cx="241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6B44E"/>
                </a:solidFill>
              </a:rPr>
              <a:t>장바구니</a:t>
            </a:r>
            <a:endParaRPr lang="ko-KR" altLang="en-US" dirty="0">
              <a:solidFill>
                <a:srgbClr val="26B44E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587280" y="3623021"/>
            <a:ext cx="542825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삭제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7943509" y="3626486"/>
            <a:ext cx="542825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구매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043756" y="471367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35" name="타원 34"/>
          <p:cNvSpPr/>
          <p:nvPr/>
        </p:nvSpPr>
        <p:spPr>
          <a:xfrm>
            <a:off x="2046565" y="5457255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36" name="타원 35"/>
          <p:cNvSpPr/>
          <p:nvPr/>
        </p:nvSpPr>
        <p:spPr>
          <a:xfrm>
            <a:off x="3697869" y="3620835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8089767" y="3319590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8733538" y="3319861"/>
            <a:ext cx="250307" cy="237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</a:p>
        </p:txBody>
      </p:sp>
      <p:sp>
        <p:nvSpPr>
          <p:cNvPr id="41" name="타원 40"/>
          <p:cNvSpPr/>
          <p:nvPr/>
        </p:nvSpPr>
        <p:spPr>
          <a:xfrm>
            <a:off x="9411259" y="197800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42" name="타원 41"/>
          <p:cNvSpPr/>
          <p:nvPr/>
        </p:nvSpPr>
        <p:spPr>
          <a:xfrm>
            <a:off x="9409372" y="246157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43" name="타원 42"/>
          <p:cNvSpPr/>
          <p:nvPr/>
        </p:nvSpPr>
        <p:spPr>
          <a:xfrm>
            <a:off x="9409373" y="289202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9409371" y="3370904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9409370" y="3853302"/>
            <a:ext cx="250307" cy="237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672976" y="1992520"/>
            <a:ext cx="2476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찜 해놓은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딜을 볼 수 있는 장바구니 버튼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672976" y="2435233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구매내역 출력 버튼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672976" y="2895183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장바구니 리스트 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674399" y="3348490"/>
            <a:ext cx="2476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구매 버튼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선택 후 구매를 클릭하면 구매 진행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659677" y="3859392"/>
            <a:ext cx="2476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삭제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버튼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선택 후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삭제를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클릭하면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삭제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 flipH="1">
            <a:off x="9409372" y="5694362"/>
            <a:ext cx="2550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관리를 클릭하면 장바구니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구매내역이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출력됨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장바구니 클릭 시 찜 해놓은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리스트가 출력되며 구매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삭제 가능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143267" y="575561"/>
            <a:ext cx="4362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일반회원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 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관리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장바구니 조회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304932" y="79402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S-PLS-007-011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452504" y="88694"/>
            <a:ext cx="1290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0736468" y="82125"/>
            <a:ext cx="848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03.26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162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505359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90586" y="1106130"/>
            <a:ext cx="701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 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53659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37811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36340" y="1106130"/>
            <a:ext cx="81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관심지역설정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3727" y="2561695"/>
          <a:ext cx="1516292" cy="43224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6292">
                  <a:extLst>
                    <a:ext uri="{9D8B030D-6E8A-4147-A177-3AD203B41FA5}">
                      <a16:colId xmlns:a16="http://schemas.microsoft.com/office/drawing/2014/main" val="3792127651"/>
                    </a:ext>
                  </a:extLst>
                </a:gridCol>
              </a:tblGrid>
              <a:tr h="6037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회원정보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확인 및 수정</a:t>
                      </a:r>
                      <a:endParaRPr lang="ko-KR" altLang="en-US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1185667"/>
                  </a:ext>
                </a:extLst>
              </a:tr>
              <a:tr h="562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예약 내역 확인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861055"/>
                  </a:ext>
                </a:extLst>
              </a:tr>
              <a:tr h="562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작성 리뷰 확인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1009835"/>
                  </a:ext>
                </a:extLst>
              </a:tr>
              <a:tr h="672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가고 싶은 식당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165289"/>
                  </a:ext>
                </a:extLst>
              </a:tr>
              <a:tr h="6204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내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</a:t>
                      </a:r>
                      <a:r>
                        <a:rPr lang="ko-KR" altLang="en-US" sz="1400" baseline="0" dirty="0" smtClean="0"/>
                        <a:t>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92521"/>
                  </a:ext>
                </a:extLst>
              </a:tr>
              <a:tr h="5615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/>
                        <a:t>메로니지</a:t>
                      </a:r>
                      <a:endParaRPr lang="ko-KR" altLang="en-US" sz="1400" dirty="0" smtClean="0"/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693600"/>
                  </a:ext>
                </a:extLst>
              </a:tr>
              <a:tr h="713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/>
                        <a:t>홀릭</a:t>
                      </a:r>
                      <a:r>
                        <a:rPr lang="ko-KR" altLang="en-US" sz="1400" dirty="0" smtClean="0"/>
                        <a:t> 달성 </a:t>
                      </a:r>
                      <a:endParaRPr lang="en-US" altLang="ko-KR" sz="14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페이지</a:t>
                      </a:r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189114"/>
                  </a:ext>
                </a:extLst>
              </a:tr>
            </a:tbl>
          </a:graphicData>
        </a:graphic>
      </p:graphicFrame>
      <p:sp>
        <p:nvSpPr>
          <p:cNvPr id="29" name="왼쪽 화살표 28"/>
          <p:cNvSpPr/>
          <p:nvPr/>
        </p:nvSpPr>
        <p:spPr>
          <a:xfrm>
            <a:off x="2389332" y="5015800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520021" y="4983481"/>
          <a:ext cx="1168776" cy="5794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8776">
                  <a:extLst>
                    <a:ext uri="{9D8B030D-6E8A-4147-A177-3AD203B41FA5}">
                      <a16:colId xmlns:a16="http://schemas.microsoft.com/office/drawing/2014/main" val="2673963912"/>
                    </a:ext>
                  </a:extLst>
                </a:gridCol>
              </a:tblGrid>
              <a:tr h="2269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장바구니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39222"/>
                  </a:ext>
                </a:extLst>
              </a:tr>
              <a:tr h="32034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smtClean="0"/>
                        <a:t>EAT</a:t>
                      </a:r>
                      <a:r>
                        <a:rPr lang="ko-KR" altLang="en-US" sz="1050" dirty="0" smtClean="0"/>
                        <a:t>딜 구매내역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663028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2730090" y="3936076"/>
          <a:ext cx="6481543" cy="22495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7898">
                  <a:extLst>
                    <a:ext uri="{9D8B030D-6E8A-4147-A177-3AD203B41FA5}">
                      <a16:colId xmlns:a16="http://schemas.microsoft.com/office/drawing/2014/main" val="463859143"/>
                    </a:ext>
                  </a:extLst>
                </a:gridCol>
                <a:gridCol w="2962978">
                  <a:extLst>
                    <a:ext uri="{9D8B030D-6E8A-4147-A177-3AD203B41FA5}">
                      <a16:colId xmlns:a16="http://schemas.microsoft.com/office/drawing/2014/main" val="2442344522"/>
                    </a:ext>
                  </a:extLst>
                </a:gridCol>
                <a:gridCol w="2110667">
                  <a:extLst>
                    <a:ext uri="{9D8B030D-6E8A-4147-A177-3AD203B41FA5}">
                      <a16:colId xmlns:a16="http://schemas.microsoft.com/office/drawing/2014/main" val="1348527923"/>
                    </a:ext>
                  </a:extLst>
                </a:gridCol>
              </a:tblGrid>
              <a:tr h="2779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번호</a:t>
                      </a:r>
                      <a:endParaRPr lang="ko-KR" altLang="en-US" sz="1500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EAT</a:t>
                      </a:r>
                      <a:r>
                        <a:rPr lang="ko-KR" altLang="en-US" sz="1500" dirty="0" smtClean="0"/>
                        <a:t>딜 </a:t>
                      </a:r>
                      <a:endParaRPr lang="ko-KR" altLang="en-US" sz="1500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장바구니 등록 날짜</a:t>
                      </a:r>
                      <a:endParaRPr lang="ko-KR" altLang="en-US" sz="1500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229330"/>
                  </a:ext>
                </a:extLst>
              </a:tr>
              <a:tr h="277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err="1" smtClean="0"/>
                        <a:t>강남점</a:t>
                      </a:r>
                      <a:r>
                        <a:rPr lang="en-US" altLang="ko-KR" sz="1000" dirty="0" smtClean="0"/>
                        <a:t>] </a:t>
                      </a:r>
                      <a:r>
                        <a:rPr lang="ko-KR" altLang="en-US" sz="1000" dirty="0" err="1" smtClean="0"/>
                        <a:t>서서갈비</a:t>
                      </a:r>
                      <a:r>
                        <a:rPr lang="ko-KR" altLang="en-US" sz="1000" dirty="0" smtClean="0"/>
                        <a:t> 갈비</a:t>
                      </a:r>
                      <a:r>
                        <a:rPr lang="en-US" altLang="ko-KR" sz="1000" dirty="0" smtClean="0"/>
                        <a:t>2</a:t>
                      </a:r>
                      <a:r>
                        <a:rPr lang="ko-KR" altLang="en-US" sz="1000" dirty="0" smtClean="0"/>
                        <a:t>인</a:t>
                      </a:r>
                      <a:r>
                        <a:rPr lang="en-US" altLang="ko-KR" sz="1000" dirty="0" smtClean="0"/>
                        <a:t>set</a:t>
                      </a:r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2019-03-27</a:t>
                      </a:r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0815864"/>
                  </a:ext>
                </a:extLst>
              </a:tr>
              <a:tr h="27795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err="1" smtClean="0"/>
                        <a:t>강남점</a:t>
                      </a:r>
                      <a:r>
                        <a:rPr lang="en-US" altLang="ko-KR" sz="1000" dirty="0" smtClean="0"/>
                        <a:t>] </a:t>
                      </a:r>
                      <a:r>
                        <a:rPr lang="ko-KR" altLang="en-US" sz="1000" dirty="0" err="1" smtClean="0"/>
                        <a:t>버터핑거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와플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2</a:t>
                      </a:r>
                      <a:r>
                        <a:rPr lang="ko-KR" altLang="en-US" sz="1000" dirty="0" smtClean="0"/>
                        <a:t>인 </a:t>
                      </a:r>
                      <a:r>
                        <a:rPr lang="en-US" altLang="ko-KR" sz="1000" dirty="0" smtClean="0"/>
                        <a:t>set</a:t>
                      </a:r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2019-03-27</a:t>
                      </a:r>
                      <a:endParaRPr lang="ko-KR" altLang="en-US" sz="1000" dirty="0" smtClean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7314292"/>
                  </a:ext>
                </a:extLst>
              </a:tr>
              <a:tr h="277959">
                <a:tc>
                  <a:txBody>
                    <a:bodyPr/>
                    <a:lstStyle/>
                    <a:p>
                      <a:pPr algn="ctr"/>
                      <a:endParaRPr lang="ko-KR" altLang="en-US" sz="1000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8390834"/>
                  </a:ext>
                </a:extLst>
              </a:tr>
              <a:tr h="277959">
                <a:tc>
                  <a:txBody>
                    <a:bodyPr/>
                    <a:lstStyle/>
                    <a:p>
                      <a:pPr algn="ctr"/>
                      <a:endParaRPr lang="ko-KR" altLang="en-US" sz="100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2234055"/>
                  </a:ext>
                </a:extLst>
              </a:tr>
              <a:tr h="277959">
                <a:tc>
                  <a:txBody>
                    <a:bodyPr/>
                    <a:lstStyle/>
                    <a:p>
                      <a:pPr algn="ctr"/>
                      <a:endParaRPr lang="ko-KR" altLang="en-US" sz="100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0739148"/>
                  </a:ext>
                </a:extLst>
              </a:tr>
              <a:tr h="277959">
                <a:tc>
                  <a:txBody>
                    <a:bodyPr/>
                    <a:lstStyle/>
                    <a:p>
                      <a:pPr algn="ctr"/>
                      <a:endParaRPr lang="ko-KR" altLang="en-US" sz="100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4550386"/>
                  </a:ext>
                </a:extLst>
              </a:tr>
              <a:tr h="277959">
                <a:tc>
                  <a:txBody>
                    <a:bodyPr/>
                    <a:lstStyle/>
                    <a:p>
                      <a:pPr algn="ctr"/>
                      <a:endParaRPr lang="ko-KR" altLang="en-US" sz="1000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4844249"/>
                  </a:ext>
                </a:extLst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2659711" y="3560274"/>
            <a:ext cx="241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6B44E"/>
                </a:solidFill>
              </a:rPr>
              <a:t>장바구니</a:t>
            </a:r>
            <a:endParaRPr lang="ko-KR" altLang="en-US" dirty="0">
              <a:solidFill>
                <a:srgbClr val="26B44E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587280" y="3623021"/>
            <a:ext cx="542825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삭제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7943509" y="3626486"/>
            <a:ext cx="542825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구매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552425" y="4430684"/>
            <a:ext cx="3022941" cy="22775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634864" y="4571648"/>
            <a:ext cx="2051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품목명 </a:t>
            </a:r>
            <a:r>
              <a:rPr lang="en-US" altLang="ko-KR" sz="1200" dirty="0" smtClean="0"/>
              <a:t>: </a:t>
            </a:r>
            <a:r>
              <a:rPr lang="ko-KR" altLang="en-US" sz="1200" dirty="0" err="1" smtClean="0"/>
              <a:t>서서갈비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인</a:t>
            </a:r>
            <a:r>
              <a:rPr lang="en-US" altLang="ko-KR" sz="1200" dirty="0" smtClean="0"/>
              <a:t>set</a:t>
            </a:r>
            <a:endParaRPr lang="ko-KR" alt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3591319" y="4809464"/>
            <a:ext cx="755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 수량  </a:t>
            </a:r>
            <a:r>
              <a:rPr lang="en-US" altLang="ko-KR" sz="1200" dirty="0" smtClean="0"/>
              <a:t>:</a:t>
            </a:r>
            <a:endParaRPr lang="ko-KR" alt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4209559" y="4851029"/>
            <a:ext cx="732492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1</a:t>
            </a:r>
            <a:endParaRPr lang="ko-KR" altLang="en-US" sz="900" dirty="0"/>
          </a:p>
        </p:txBody>
      </p:sp>
      <p:sp>
        <p:nvSpPr>
          <p:cNvPr id="40" name="TextBox 39"/>
          <p:cNvSpPr txBox="1"/>
          <p:nvPr/>
        </p:nvSpPr>
        <p:spPr>
          <a:xfrm>
            <a:off x="4856006" y="4816358"/>
            <a:ext cx="401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 개</a:t>
            </a:r>
            <a:endParaRPr lang="ko-KR" alt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3451480" y="5768605"/>
            <a:ext cx="967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 결제방법  </a:t>
            </a:r>
            <a:r>
              <a:rPr lang="en-US" altLang="ko-KR" sz="1200" dirty="0" smtClean="0"/>
              <a:t>:</a:t>
            </a:r>
            <a:endParaRPr lang="ko-KR" altLang="en-US" sz="1200" dirty="0"/>
          </a:p>
        </p:txBody>
      </p:sp>
      <p:sp>
        <p:nvSpPr>
          <p:cNvPr id="42" name="직사각형 41"/>
          <p:cNvSpPr/>
          <p:nvPr/>
        </p:nvSpPr>
        <p:spPr>
          <a:xfrm>
            <a:off x="5323264" y="5838995"/>
            <a:ext cx="200551" cy="1712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03179" y="5779290"/>
            <a:ext cx="1037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카카오페이</a:t>
            </a:r>
            <a:endParaRPr lang="ko-KR" alt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3438578" y="6032406"/>
            <a:ext cx="1885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 핸드폰번호  </a:t>
            </a:r>
            <a:r>
              <a:rPr lang="en-US" altLang="ko-KR" sz="1200" dirty="0" smtClean="0"/>
              <a:t>:</a:t>
            </a:r>
            <a:endParaRPr lang="ko-KR" alt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4555066" y="6061231"/>
            <a:ext cx="1226175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010-1234-5678</a:t>
            </a:r>
            <a:endParaRPr lang="ko-KR" altLang="en-US" sz="1100" dirty="0"/>
          </a:p>
        </p:txBody>
      </p:sp>
      <p:sp>
        <p:nvSpPr>
          <p:cNvPr id="46" name="TextBox 45"/>
          <p:cNvSpPr txBox="1"/>
          <p:nvPr/>
        </p:nvSpPr>
        <p:spPr>
          <a:xfrm>
            <a:off x="4193025" y="6393435"/>
            <a:ext cx="804834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smtClean="0"/>
              <a:t>결제하기</a:t>
            </a:r>
            <a:endParaRPr lang="ko-KR" altLang="en-US" sz="1100" dirty="0"/>
          </a:p>
        </p:txBody>
      </p:sp>
      <p:cxnSp>
        <p:nvCxnSpPr>
          <p:cNvPr id="47" name="직선 화살표 연결선 46"/>
          <p:cNvCxnSpPr>
            <a:endCxn id="33" idx="1"/>
          </p:cNvCxnSpPr>
          <p:nvPr/>
        </p:nvCxnSpPr>
        <p:spPr>
          <a:xfrm flipV="1">
            <a:off x="6575367" y="3744940"/>
            <a:ext cx="1368142" cy="685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33" idx="2"/>
          </p:cNvCxnSpPr>
          <p:nvPr/>
        </p:nvCxnSpPr>
        <p:spPr>
          <a:xfrm flipH="1">
            <a:off x="6607665" y="3863393"/>
            <a:ext cx="1607257" cy="2067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683821" y="5431697"/>
            <a:ext cx="2051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</a:t>
            </a:r>
            <a:r>
              <a:rPr lang="ko-KR" altLang="en-US" sz="1200" dirty="0"/>
              <a:t>제</a:t>
            </a:r>
            <a:r>
              <a:rPr lang="ko-KR" altLang="en-US" sz="1200" dirty="0" smtClean="0"/>
              <a:t>금액 </a:t>
            </a:r>
            <a:r>
              <a:rPr lang="en-US" altLang="ko-KR" sz="1200" dirty="0" smtClean="0"/>
              <a:t>: 50,000</a:t>
            </a:r>
            <a:r>
              <a:rPr lang="ko-KR" altLang="en-US" sz="1200" dirty="0" smtClean="0"/>
              <a:t>원</a:t>
            </a:r>
            <a:endParaRPr lang="ko-KR" alt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3447617" y="5118622"/>
            <a:ext cx="993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메로니지</a:t>
            </a:r>
            <a:r>
              <a:rPr lang="ko-KR" altLang="en-US" sz="1200" dirty="0" smtClean="0"/>
              <a:t>  </a:t>
            </a:r>
            <a:r>
              <a:rPr lang="en-US" altLang="ko-KR" sz="1200" dirty="0" smtClean="0"/>
              <a:t>:</a:t>
            </a:r>
            <a:endParaRPr lang="ko-KR" altLang="en-US" sz="1200" dirty="0"/>
          </a:p>
        </p:txBody>
      </p:sp>
      <p:sp>
        <p:nvSpPr>
          <p:cNvPr id="51" name="TextBox 50"/>
          <p:cNvSpPr txBox="1"/>
          <p:nvPr/>
        </p:nvSpPr>
        <p:spPr>
          <a:xfrm>
            <a:off x="4405489" y="5134061"/>
            <a:ext cx="732492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1</a:t>
            </a:r>
            <a:endParaRPr lang="ko-KR" altLang="en-US" sz="900" dirty="0"/>
          </a:p>
        </p:txBody>
      </p:sp>
      <p:sp>
        <p:nvSpPr>
          <p:cNvPr id="52" name="TextBox 51"/>
          <p:cNvSpPr txBox="1"/>
          <p:nvPr/>
        </p:nvSpPr>
        <p:spPr>
          <a:xfrm>
            <a:off x="5060645" y="4933925"/>
            <a:ext cx="445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mp</a:t>
            </a:r>
            <a:endParaRPr lang="ko-KR" altLang="en-US" sz="1200" dirty="0"/>
          </a:p>
        </p:txBody>
      </p:sp>
      <p:sp>
        <p:nvSpPr>
          <p:cNvPr id="53" name="TextBox 52"/>
          <p:cNvSpPr txBox="1"/>
          <p:nvPr/>
        </p:nvSpPr>
        <p:spPr>
          <a:xfrm>
            <a:off x="5391158" y="5148520"/>
            <a:ext cx="442463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조회</a:t>
            </a:r>
            <a:endParaRPr lang="ko-KR" altLang="en-US" sz="900" dirty="0"/>
          </a:p>
        </p:txBody>
      </p:sp>
      <p:sp>
        <p:nvSpPr>
          <p:cNvPr id="54" name="TextBox 53"/>
          <p:cNvSpPr txBox="1"/>
          <p:nvPr/>
        </p:nvSpPr>
        <p:spPr>
          <a:xfrm>
            <a:off x="5886157" y="5148520"/>
            <a:ext cx="654825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smtClean="0"/>
              <a:t>사용하기</a:t>
            </a:r>
            <a:endParaRPr lang="ko-KR" altLang="en-US" sz="900" dirty="0"/>
          </a:p>
        </p:txBody>
      </p:sp>
      <p:sp>
        <p:nvSpPr>
          <p:cNvPr id="56" name="직사각형 55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 flipH="1">
            <a:off x="9409372" y="5694362"/>
            <a:ext cx="2550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구매 버튼을 클릭하면 출력되는 화면 보유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메로니지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조회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 할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메로니지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및 구매 수량 결정 가능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101563" y="6396365"/>
            <a:ext cx="804834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취소하기</a:t>
            </a:r>
            <a:endParaRPr lang="ko-KR" altLang="en-US" sz="1100" dirty="0"/>
          </a:p>
        </p:txBody>
      </p:sp>
      <p:sp>
        <p:nvSpPr>
          <p:cNvPr id="69" name="타원 68"/>
          <p:cNvSpPr/>
          <p:nvPr/>
        </p:nvSpPr>
        <p:spPr>
          <a:xfrm>
            <a:off x="9411259" y="169665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70" name="타원 69"/>
          <p:cNvSpPr/>
          <p:nvPr/>
        </p:nvSpPr>
        <p:spPr>
          <a:xfrm>
            <a:off x="9409372" y="218022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71" name="타원 70"/>
          <p:cNvSpPr/>
          <p:nvPr/>
        </p:nvSpPr>
        <p:spPr>
          <a:xfrm>
            <a:off x="9409373" y="261067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9409371" y="3071970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9409370" y="3571952"/>
            <a:ext cx="250307" cy="237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9672976" y="1711170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구매할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수량을 입력할 필드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9672976" y="2153883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사용할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메로니지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입력 필드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9672976" y="2613833"/>
            <a:ext cx="2476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보유한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메로니지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조회 버튼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클릭시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조회 창 출력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9674399" y="3049556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메로니지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사용 버튼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9659677" y="3578042"/>
            <a:ext cx="2476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금액 필드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 할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메로니지가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차감된 금액이 출력됨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9409369" y="4014093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9664032" y="4000405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결제하기 버튼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9409368" y="4432598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9672976" y="4420112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취소하기 버튼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4631527" y="4846715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84" name="타원 83"/>
          <p:cNvSpPr/>
          <p:nvPr/>
        </p:nvSpPr>
        <p:spPr>
          <a:xfrm>
            <a:off x="4757802" y="5118900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85" name="타원 84"/>
          <p:cNvSpPr/>
          <p:nvPr/>
        </p:nvSpPr>
        <p:spPr>
          <a:xfrm>
            <a:off x="5494978" y="488177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6088415" y="488177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5173232" y="5438757"/>
            <a:ext cx="250307" cy="237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</a:p>
        </p:txBody>
      </p:sp>
      <p:sp>
        <p:nvSpPr>
          <p:cNvPr id="88" name="타원 87"/>
          <p:cNvSpPr/>
          <p:nvPr/>
        </p:nvSpPr>
        <p:spPr>
          <a:xfrm>
            <a:off x="4470288" y="6697260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5388012" y="669693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2127401" y="604577"/>
            <a:ext cx="4804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일반회원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 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관리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장바구니에서 구매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6285696" y="79402"/>
            <a:ext cx="18982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S-PLS-007-012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2452504" y="88694"/>
            <a:ext cx="1290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10736468" y="82125"/>
            <a:ext cx="848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03.26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466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520021" y="4983481"/>
          <a:ext cx="1168776" cy="5794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8776">
                  <a:extLst>
                    <a:ext uri="{9D8B030D-6E8A-4147-A177-3AD203B41FA5}">
                      <a16:colId xmlns:a16="http://schemas.microsoft.com/office/drawing/2014/main" val="2673963912"/>
                    </a:ext>
                  </a:extLst>
                </a:gridCol>
              </a:tblGrid>
              <a:tr h="2269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장바구니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39222"/>
                  </a:ext>
                </a:extLst>
              </a:tr>
              <a:tr h="32034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smtClean="0"/>
                        <a:t>EAT</a:t>
                      </a:r>
                      <a:r>
                        <a:rPr lang="ko-KR" altLang="en-US" sz="1050" dirty="0" smtClean="0"/>
                        <a:t>딜 구매내역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663028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505359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90586" y="1106130"/>
            <a:ext cx="701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 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53659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37811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36340" y="1106130"/>
            <a:ext cx="81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관심지역설정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3727" y="2561695"/>
          <a:ext cx="1516292" cy="43224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6292">
                  <a:extLst>
                    <a:ext uri="{9D8B030D-6E8A-4147-A177-3AD203B41FA5}">
                      <a16:colId xmlns:a16="http://schemas.microsoft.com/office/drawing/2014/main" val="3792127651"/>
                    </a:ext>
                  </a:extLst>
                </a:gridCol>
              </a:tblGrid>
              <a:tr h="6037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회원정보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확인 및 수정</a:t>
                      </a:r>
                      <a:endParaRPr lang="ko-KR" altLang="en-US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1185667"/>
                  </a:ext>
                </a:extLst>
              </a:tr>
              <a:tr h="562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예약 내역 확인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861055"/>
                  </a:ext>
                </a:extLst>
              </a:tr>
              <a:tr h="562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작성 리뷰 확인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1009835"/>
                  </a:ext>
                </a:extLst>
              </a:tr>
              <a:tr h="672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가고 싶은 식당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165289"/>
                  </a:ext>
                </a:extLst>
              </a:tr>
              <a:tr h="6204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내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</a:t>
                      </a:r>
                      <a:r>
                        <a:rPr lang="ko-KR" altLang="en-US" sz="1400" baseline="0" dirty="0" smtClean="0"/>
                        <a:t>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92521"/>
                  </a:ext>
                </a:extLst>
              </a:tr>
              <a:tr h="5615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/>
                        <a:t>메로니지</a:t>
                      </a:r>
                      <a:endParaRPr lang="ko-KR" altLang="en-US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693600"/>
                  </a:ext>
                </a:extLst>
              </a:tr>
              <a:tr h="713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/>
                        <a:t>홀릭</a:t>
                      </a:r>
                      <a:r>
                        <a:rPr lang="ko-KR" altLang="en-US" sz="1400" dirty="0" smtClean="0"/>
                        <a:t> 달성 </a:t>
                      </a:r>
                      <a:endParaRPr lang="en-US" altLang="ko-KR" sz="14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페이지</a:t>
                      </a:r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189114"/>
                  </a:ext>
                </a:extLst>
              </a:tr>
            </a:tbl>
          </a:graphicData>
        </a:graphic>
      </p:graphicFrame>
      <p:sp>
        <p:nvSpPr>
          <p:cNvPr id="29" name="왼쪽 화살표 28"/>
          <p:cNvSpPr/>
          <p:nvPr/>
        </p:nvSpPr>
        <p:spPr>
          <a:xfrm>
            <a:off x="2389332" y="5015800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2730090" y="3936076"/>
          <a:ext cx="6481543" cy="22495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7898">
                  <a:extLst>
                    <a:ext uri="{9D8B030D-6E8A-4147-A177-3AD203B41FA5}">
                      <a16:colId xmlns:a16="http://schemas.microsoft.com/office/drawing/2014/main" val="463859143"/>
                    </a:ext>
                  </a:extLst>
                </a:gridCol>
                <a:gridCol w="2962978">
                  <a:extLst>
                    <a:ext uri="{9D8B030D-6E8A-4147-A177-3AD203B41FA5}">
                      <a16:colId xmlns:a16="http://schemas.microsoft.com/office/drawing/2014/main" val="2442344522"/>
                    </a:ext>
                  </a:extLst>
                </a:gridCol>
                <a:gridCol w="2110667">
                  <a:extLst>
                    <a:ext uri="{9D8B030D-6E8A-4147-A177-3AD203B41FA5}">
                      <a16:colId xmlns:a16="http://schemas.microsoft.com/office/drawing/2014/main" val="1348527923"/>
                    </a:ext>
                  </a:extLst>
                </a:gridCol>
              </a:tblGrid>
              <a:tr h="2779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번호</a:t>
                      </a:r>
                      <a:endParaRPr lang="ko-KR" altLang="en-US" sz="1500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EAT</a:t>
                      </a:r>
                      <a:r>
                        <a:rPr lang="ko-KR" altLang="en-US" sz="1500" dirty="0" smtClean="0"/>
                        <a:t>딜 </a:t>
                      </a:r>
                      <a:endParaRPr lang="ko-KR" altLang="en-US" sz="1500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장바구니 등록 날짜</a:t>
                      </a:r>
                      <a:endParaRPr lang="ko-KR" altLang="en-US" sz="1500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6229330"/>
                  </a:ext>
                </a:extLst>
              </a:tr>
              <a:tr h="277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err="1" smtClean="0"/>
                        <a:t>강남점</a:t>
                      </a:r>
                      <a:r>
                        <a:rPr lang="en-US" altLang="ko-KR" sz="1000" dirty="0" smtClean="0"/>
                        <a:t>] </a:t>
                      </a:r>
                      <a:r>
                        <a:rPr lang="ko-KR" altLang="en-US" sz="1000" dirty="0" err="1" smtClean="0"/>
                        <a:t>서서갈비</a:t>
                      </a:r>
                      <a:r>
                        <a:rPr lang="ko-KR" altLang="en-US" sz="1000" dirty="0" smtClean="0"/>
                        <a:t> 갈비</a:t>
                      </a:r>
                      <a:r>
                        <a:rPr lang="en-US" altLang="ko-KR" sz="1000" dirty="0" smtClean="0"/>
                        <a:t>2</a:t>
                      </a:r>
                      <a:r>
                        <a:rPr lang="ko-KR" altLang="en-US" sz="1000" dirty="0" smtClean="0"/>
                        <a:t>인</a:t>
                      </a:r>
                      <a:r>
                        <a:rPr lang="en-US" altLang="ko-KR" sz="1000" dirty="0" smtClean="0"/>
                        <a:t>set</a:t>
                      </a:r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2019-03-27</a:t>
                      </a:r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0815864"/>
                  </a:ext>
                </a:extLst>
              </a:tr>
              <a:tr h="27795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err="1" smtClean="0"/>
                        <a:t>강남점</a:t>
                      </a:r>
                      <a:r>
                        <a:rPr lang="en-US" altLang="ko-KR" sz="1000" dirty="0" smtClean="0"/>
                        <a:t>] </a:t>
                      </a:r>
                      <a:r>
                        <a:rPr lang="ko-KR" altLang="en-US" sz="1000" dirty="0" err="1" smtClean="0"/>
                        <a:t>버터핑거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와플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2</a:t>
                      </a:r>
                      <a:r>
                        <a:rPr lang="ko-KR" altLang="en-US" sz="1000" dirty="0" smtClean="0"/>
                        <a:t>인 </a:t>
                      </a:r>
                      <a:r>
                        <a:rPr lang="en-US" altLang="ko-KR" sz="1000" dirty="0" smtClean="0"/>
                        <a:t>set</a:t>
                      </a:r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2019-03-27</a:t>
                      </a:r>
                      <a:endParaRPr lang="ko-KR" altLang="en-US" sz="1000" dirty="0" smtClean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7314292"/>
                  </a:ext>
                </a:extLst>
              </a:tr>
              <a:tr h="277959">
                <a:tc>
                  <a:txBody>
                    <a:bodyPr/>
                    <a:lstStyle/>
                    <a:p>
                      <a:pPr algn="ctr"/>
                      <a:endParaRPr lang="ko-KR" altLang="en-US" sz="1000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8390834"/>
                  </a:ext>
                </a:extLst>
              </a:tr>
              <a:tr h="277959">
                <a:tc>
                  <a:txBody>
                    <a:bodyPr/>
                    <a:lstStyle/>
                    <a:p>
                      <a:pPr algn="ctr"/>
                      <a:endParaRPr lang="ko-KR" altLang="en-US" sz="100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2234055"/>
                  </a:ext>
                </a:extLst>
              </a:tr>
              <a:tr h="277959">
                <a:tc>
                  <a:txBody>
                    <a:bodyPr/>
                    <a:lstStyle/>
                    <a:p>
                      <a:pPr algn="ctr"/>
                      <a:endParaRPr lang="ko-KR" altLang="en-US" sz="1000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0739148"/>
                  </a:ext>
                </a:extLst>
              </a:tr>
              <a:tr h="277959">
                <a:tc>
                  <a:txBody>
                    <a:bodyPr/>
                    <a:lstStyle/>
                    <a:p>
                      <a:pPr algn="ctr"/>
                      <a:endParaRPr lang="ko-KR" altLang="en-US" sz="1000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4550386"/>
                  </a:ext>
                </a:extLst>
              </a:tr>
              <a:tr h="277959">
                <a:tc>
                  <a:txBody>
                    <a:bodyPr/>
                    <a:lstStyle/>
                    <a:p>
                      <a:pPr algn="ctr"/>
                      <a:endParaRPr lang="ko-KR" altLang="en-US" sz="1000" dirty="0"/>
                    </a:p>
                  </a:txBody>
                  <a:tcPr marL="75240" marR="75240" marT="37620" marB="37620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5240" marR="75240" marT="37620" marB="37620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4844249"/>
                  </a:ext>
                </a:extLst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2659711" y="3560274"/>
            <a:ext cx="241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6B44E"/>
                </a:solidFill>
              </a:rPr>
              <a:t>장바구니</a:t>
            </a:r>
            <a:endParaRPr lang="ko-KR" altLang="en-US" dirty="0">
              <a:solidFill>
                <a:srgbClr val="26B44E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587280" y="3623021"/>
            <a:ext cx="542825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삭제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7943509" y="3626486"/>
            <a:ext cx="542825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구매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006162" y="2707054"/>
            <a:ext cx="3333404" cy="9476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장바구니에서 삭제 하시겠습니까</a:t>
            </a:r>
            <a:r>
              <a:rPr lang="en-US" altLang="ko-KR" sz="1400" dirty="0" smtClean="0">
                <a:solidFill>
                  <a:schemeClr val="tx1"/>
                </a:solidFill>
              </a:rPr>
              <a:t>?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29218" y="3222446"/>
            <a:ext cx="79971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삭제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743521" y="3222446"/>
            <a:ext cx="91264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돌아가기</a:t>
            </a:r>
            <a:endParaRPr lang="ko-KR" altLang="en-US" dirty="0"/>
          </a:p>
        </p:txBody>
      </p:sp>
      <p:cxnSp>
        <p:nvCxnSpPr>
          <p:cNvPr id="37" name="직선 화살표 연결선 36"/>
          <p:cNvCxnSpPr>
            <a:endCxn id="32" idx="0"/>
          </p:cNvCxnSpPr>
          <p:nvPr/>
        </p:nvCxnSpPr>
        <p:spPr>
          <a:xfrm>
            <a:off x="7365076" y="2707054"/>
            <a:ext cx="1493617" cy="915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2127401" y="604577"/>
            <a:ext cx="4804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일반회원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내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관리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장바구니에서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삭제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283292" y="79402"/>
            <a:ext cx="19030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S-PLS-007-013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452504" y="88694"/>
            <a:ext cx="1290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 flipH="1">
            <a:off x="9409372" y="5694362"/>
            <a:ext cx="2550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찜 해놓은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딜을 삭제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10736468" y="82125"/>
            <a:ext cx="848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03.26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477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505359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90586" y="1106130"/>
            <a:ext cx="701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 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53659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37811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36340" y="1106130"/>
            <a:ext cx="81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관심지역설정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3727" y="2561695"/>
          <a:ext cx="1516292" cy="43224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6292">
                  <a:extLst>
                    <a:ext uri="{9D8B030D-6E8A-4147-A177-3AD203B41FA5}">
                      <a16:colId xmlns:a16="http://schemas.microsoft.com/office/drawing/2014/main" val="3792127651"/>
                    </a:ext>
                  </a:extLst>
                </a:gridCol>
              </a:tblGrid>
              <a:tr h="6037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회원정보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확인 및 수정</a:t>
                      </a:r>
                      <a:endParaRPr lang="ko-KR" altLang="en-US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1185667"/>
                  </a:ext>
                </a:extLst>
              </a:tr>
              <a:tr h="562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예약 내역 확인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861055"/>
                  </a:ext>
                </a:extLst>
              </a:tr>
              <a:tr h="562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작성 리뷰 확인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1009835"/>
                  </a:ext>
                </a:extLst>
              </a:tr>
              <a:tr h="672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가고 싶은 식당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165289"/>
                  </a:ext>
                </a:extLst>
              </a:tr>
              <a:tr h="6204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내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</a:t>
                      </a:r>
                      <a:r>
                        <a:rPr lang="ko-KR" altLang="en-US" sz="1400" baseline="0" dirty="0" smtClean="0"/>
                        <a:t>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92521"/>
                  </a:ext>
                </a:extLst>
              </a:tr>
              <a:tr h="5615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/>
                        <a:t>메로니지</a:t>
                      </a:r>
                      <a:endParaRPr lang="ko-KR" altLang="en-US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693600"/>
                  </a:ext>
                </a:extLst>
              </a:tr>
              <a:tr h="713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/>
                        <a:t>홀릭</a:t>
                      </a:r>
                      <a:r>
                        <a:rPr lang="ko-KR" altLang="en-US" sz="1400" dirty="0" smtClean="0"/>
                        <a:t> 달성 </a:t>
                      </a:r>
                      <a:endParaRPr lang="en-US" altLang="ko-KR" sz="14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페이지</a:t>
                      </a:r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189114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/>
        </p:nvGraphicFramePr>
        <p:xfrm>
          <a:off x="1520021" y="4983481"/>
          <a:ext cx="1168776" cy="5794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8776">
                  <a:extLst>
                    <a:ext uri="{9D8B030D-6E8A-4147-A177-3AD203B41FA5}">
                      <a16:colId xmlns:a16="http://schemas.microsoft.com/office/drawing/2014/main" val="2673963912"/>
                    </a:ext>
                  </a:extLst>
                </a:gridCol>
              </a:tblGrid>
              <a:tr h="2269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장바구니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39222"/>
                  </a:ext>
                </a:extLst>
              </a:tr>
              <a:tr h="32034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smtClean="0"/>
                        <a:t>EAT</a:t>
                      </a:r>
                      <a:r>
                        <a:rPr lang="ko-KR" altLang="en-US" sz="1050" dirty="0" smtClean="0"/>
                        <a:t>딜 구매내역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663028"/>
                  </a:ext>
                </a:extLst>
              </a:tr>
            </a:tbl>
          </a:graphicData>
        </a:graphic>
      </p:graphicFrame>
      <p:sp>
        <p:nvSpPr>
          <p:cNvPr id="33" name="왼쪽 화살표 32"/>
          <p:cNvSpPr/>
          <p:nvPr/>
        </p:nvSpPr>
        <p:spPr>
          <a:xfrm>
            <a:off x="2588839" y="5265182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579935"/>
              </p:ext>
            </p:extLst>
          </p:nvPr>
        </p:nvGraphicFramePr>
        <p:xfrm>
          <a:off x="2879784" y="3931737"/>
          <a:ext cx="6327274" cy="21953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8323">
                  <a:extLst>
                    <a:ext uri="{9D8B030D-6E8A-4147-A177-3AD203B41FA5}">
                      <a16:colId xmlns:a16="http://schemas.microsoft.com/office/drawing/2014/main" val="1259027790"/>
                    </a:ext>
                  </a:extLst>
                </a:gridCol>
                <a:gridCol w="578323">
                  <a:extLst>
                    <a:ext uri="{9D8B030D-6E8A-4147-A177-3AD203B41FA5}">
                      <a16:colId xmlns:a16="http://schemas.microsoft.com/office/drawing/2014/main" val="4053005749"/>
                    </a:ext>
                  </a:extLst>
                </a:gridCol>
                <a:gridCol w="1721258">
                  <a:extLst>
                    <a:ext uri="{9D8B030D-6E8A-4147-A177-3AD203B41FA5}">
                      <a16:colId xmlns:a16="http://schemas.microsoft.com/office/drawing/2014/main" val="571915176"/>
                    </a:ext>
                  </a:extLst>
                </a:gridCol>
                <a:gridCol w="1149790">
                  <a:extLst>
                    <a:ext uri="{9D8B030D-6E8A-4147-A177-3AD203B41FA5}">
                      <a16:colId xmlns:a16="http://schemas.microsoft.com/office/drawing/2014/main" val="49874750"/>
                    </a:ext>
                  </a:extLst>
                </a:gridCol>
                <a:gridCol w="1149790">
                  <a:extLst>
                    <a:ext uri="{9D8B030D-6E8A-4147-A177-3AD203B41FA5}">
                      <a16:colId xmlns:a16="http://schemas.microsoft.com/office/drawing/2014/main" val="78050183"/>
                    </a:ext>
                  </a:extLst>
                </a:gridCol>
                <a:gridCol w="1149790">
                  <a:extLst>
                    <a:ext uri="{9D8B030D-6E8A-4147-A177-3AD203B41FA5}">
                      <a16:colId xmlns:a16="http://schemas.microsoft.com/office/drawing/2014/main" val="3693701960"/>
                    </a:ext>
                  </a:extLst>
                </a:gridCol>
              </a:tblGrid>
              <a:tr h="2886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번호</a:t>
                      </a:r>
                      <a:endParaRPr lang="ko-KR" altLang="en-US" sz="1400" dirty="0"/>
                    </a:p>
                  </a:txBody>
                  <a:tcPr marL="71182" marR="71182" marT="35591" marB="35591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상태</a:t>
                      </a:r>
                      <a:endParaRPr lang="ko-KR" altLang="en-US" sz="1400" dirty="0"/>
                    </a:p>
                  </a:txBody>
                  <a:tcPr marL="71182" marR="71182" marT="35591" marB="35591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구매 품목</a:t>
                      </a:r>
                      <a:endParaRPr lang="ko-KR" altLang="en-US" sz="1400" dirty="0"/>
                    </a:p>
                  </a:txBody>
                  <a:tcPr marL="71182" marR="71182" marT="35591" marB="35591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수량</a:t>
                      </a:r>
                      <a:endParaRPr lang="ko-KR" altLang="en-US" sz="1400" dirty="0"/>
                    </a:p>
                  </a:txBody>
                  <a:tcPr marL="71182" marR="71182" marT="35591" marB="35591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금액</a:t>
                      </a:r>
                      <a:endParaRPr lang="ko-KR" altLang="en-US" sz="1400" dirty="0"/>
                    </a:p>
                  </a:txBody>
                  <a:tcPr marL="71182" marR="71182" marT="35591" marB="35591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구매 날짜</a:t>
                      </a:r>
                      <a:endParaRPr lang="ko-KR" altLang="en-US" sz="1400" dirty="0"/>
                    </a:p>
                  </a:txBody>
                  <a:tcPr marL="71182" marR="71182" marT="35591" marB="35591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0877029"/>
                  </a:ext>
                </a:extLst>
              </a:tr>
              <a:tr h="2886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1182" marR="71182" marT="35591" marB="35591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확정</a:t>
                      </a:r>
                      <a:endParaRPr lang="ko-KR" altLang="en-US" sz="10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err="1" smtClean="0"/>
                        <a:t>강남점</a:t>
                      </a:r>
                      <a:r>
                        <a:rPr lang="en-US" altLang="ko-KR" sz="1000" dirty="0" smtClean="0"/>
                        <a:t>] </a:t>
                      </a:r>
                      <a:r>
                        <a:rPr lang="ko-KR" altLang="en-US" sz="1000" dirty="0" err="1" smtClean="0"/>
                        <a:t>서서갈비</a:t>
                      </a:r>
                      <a:r>
                        <a:rPr lang="ko-KR" altLang="en-US" sz="1000" dirty="0" smtClean="0"/>
                        <a:t> 갈비</a:t>
                      </a:r>
                      <a:r>
                        <a:rPr lang="en-US" altLang="ko-KR" sz="1000" dirty="0" smtClean="0"/>
                        <a:t>2</a:t>
                      </a:r>
                      <a:r>
                        <a:rPr lang="ko-KR" altLang="en-US" sz="1000" dirty="0" smtClean="0"/>
                        <a:t>인</a:t>
                      </a:r>
                      <a:r>
                        <a:rPr lang="en-US" altLang="ko-KR" sz="1000" dirty="0" smtClean="0"/>
                        <a:t>set</a:t>
                      </a:r>
                      <a:endParaRPr lang="ko-KR" altLang="en-US" sz="1000" dirty="0" smtClean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50,000</a:t>
                      </a:r>
                      <a:r>
                        <a:rPr lang="ko-KR" altLang="en-US" sz="1400" dirty="0" smtClean="0"/>
                        <a:t>원</a:t>
                      </a:r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19.03.26</a:t>
                      </a:r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3508658"/>
                  </a:ext>
                </a:extLst>
              </a:tr>
              <a:tr h="2886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1182" marR="71182" marT="35591" marB="35591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취소</a:t>
                      </a:r>
                      <a:endParaRPr lang="ko-KR" altLang="en-US" sz="10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err="1" smtClean="0"/>
                        <a:t>강남점</a:t>
                      </a:r>
                      <a:r>
                        <a:rPr lang="en-US" altLang="ko-KR" sz="1000" dirty="0" smtClean="0"/>
                        <a:t>] </a:t>
                      </a:r>
                      <a:r>
                        <a:rPr lang="ko-KR" altLang="en-US" sz="1000" dirty="0" err="1" smtClean="0"/>
                        <a:t>서서갈비</a:t>
                      </a:r>
                      <a:r>
                        <a:rPr lang="ko-KR" altLang="en-US" sz="1000" dirty="0" smtClean="0"/>
                        <a:t> 갈비</a:t>
                      </a:r>
                      <a:r>
                        <a:rPr lang="en-US" altLang="ko-KR" sz="1000" dirty="0" smtClean="0"/>
                        <a:t>2</a:t>
                      </a:r>
                      <a:r>
                        <a:rPr lang="ko-KR" altLang="en-US" sz="1000" dirty="0" smtClean="0"/>
                        <a:t>인</a:t>
                      </a:r>
                      <a:r>
                        <a:rPr lang="en-US" altLang="ko-KR" sz="1000" dirty="0" smtClean="0"/>
                        <a:t>set</a:t>
                      </a:r>
                      <a:endParaRPr lang="ko-KR" altLang="en-US" sz="1000" dirty="0" smtClean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50,000</a:t>
                      </a:r>
                      <a:r>
                        <a:rPr lang="ko-KR" altLang="en-US" sz="1400" dirty="0" smtClean="0"/>
                        <a:t>원</a:t>
                      </a:r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19.03.26</a:t>
                      </a:r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9378163"/>
                  </a:ext>
                </a:extLst>
              </a:tr>
              <a:tr h="28868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182" marR="71182" marT="35591" marB="35591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3726169"/>
                  </a:ext>
                </a:extLst>
              </a:tr>
              <a:tr h="28868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182" marR="71182" marT="35591" marB="35591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6291139"/>
                  </a:ext>
                </a:extLst>
              </a:tr>
              <a:tr h="28868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182" marR="71182" marT="35591" marB="35591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5384264"/>
                  </a:ext>
                </a:extLst>
              </a:tr>
              <a:tr h="28868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182" marR="71182" marT="35591" marB="35591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2204397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776451" y="3541222"/>
            <a:ext cx="200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26B44E"/>
                </a:solidFill>
              </a:rPr>
              <a:t>EAT</a:t>
            </a:r>
            <a:r>
              <a:rPr lang="ko-KR" altLang="en-US" dirty="0" smtClean="0">
                <a:solidFill>
                  <a:srgbClr val="26B44E"/>
                </a:solidFill>
              </a:rPr>
              <a:t>딜 구매내역</a:t>
            </a:r>
            <a:endParaRPr lang="ko-KR" altLang="en-US" dirty="0">
              <a:solidFill>
                <a:srgbClr val="26B44E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8018325" y="3626486"/>
            <a:ext cx="1167240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결제 취소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019395" y="584019"/>
            <a:ext cx="5121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일반회원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내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관리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(EAT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구매내역 조회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276078" y="79402"/>
            <a:ext cx="1917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S-PLS-007-014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452504" y="88694"/>
            <a:ext cx="1290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 flipH="1">
            <a:off x="9409372" y="5694362"/>
            <a:ext cx="2550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과거에 구매한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딜을 조회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취소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736468" y="82125"/>
            <a:ext cx="848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03.26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035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505359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90586" y="1106130"/>
            <a:ext cx="701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 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53659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37811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36340" y="1106130"/>
            <a:ext cx="81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관심지역설정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3727" y="2561695"/>
          <a:ext cx="1516292" cy="43224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6292">
                  <a:extLst>
                    <a:ext uri="{9D8B030D-6E8A-4147-A177-3AD203B41FA5}">
                      <a16:colId xmlns:a16="http://schemas.microsoft.com/office/drawing/2014/main" val="3792127651"/>
                    </a:ext>
                  </a:extLst>
                </a:gridCol>
              </a:tblGrid>
              <a:tr h="6037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회원정보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확인 및 수정</a:t>
                      </a:r>
                      <a:endParaRPr lang="ko-KR" altLang="en-US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1185667"/>
                  </a:ext>
                </a:extLst>
              </a:tr>
              <a:tr h="562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예약 내역 확인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861055"/>
                  </a:ext>
                </a:extLst>
              </a:tr>
              <a:tr h="562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작성 리뷰 확인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1009835"/>
                  </a:ext>
                </a:extLst>
              </a:tr>
              <a:tr h="672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가고 싶은 식당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165289"/>
                  </a:ext>
                </a:extLst>
              </a:tr>
              <a:tr h="6204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내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</a:t>
                      </a:r>
                      <a:r>
                        <a:rPr lang="ko-KR" altLang="en-US" sz="1400" baseline="0" dirty="0" smtClean="0"/>
                        <a:t>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92521"/>
                  </a:ext>
                </a:extLst>
              </a:tr>
              <a:tr h="5615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/>
                        <a:t>메로니지</a:t>
                      </a:r>
                      <a:endParaRPr lang="ko-KR" altLang="en-US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693600"/>
                  </a:ext>
                </a:extLst>
              </a:tr>
              <a:tr h="713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/>
                        <a:t>홀릭</a:t>
                      </a:r>
                      <a:r>
                        <a:rPr lang="ko-KR" altLang="en-US" sz="1400" dirty="0" smtClean="0"/>
                        <a:t> 달성 </a:t>
                      </a:r>
                      <a:endParaRPr lang="en-US" altLang="ko-KR" sz="14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페이지</a:t>
                      </a:r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189114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/>
        </p:nvGraphicFramePr>
        <p:xfrm>
          <a:off x="1520021" y="4983481"/>
          <a:ext cx="1168776" cy="5794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8776">
                  <a:extLst>
                    <a:ext uri="{9D8B030D-6E8A-4147-A177-3AD203B41FA5}">
                      <a16:colId xmlns:a16="http://schemas.microsoft.com/office/drawing/2014/main" val="2673963912"/>
                    </a:ext>
                  </a:extLst>
                </a:gridCol>
              </a:tblGrid>
              <a:tr h="2269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장바구니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39222"/>
                  </a:ext>
                </a:extLst>
              </a:tr>
              <a:tr h="32034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smtClean="0"/>
                        <a:t>EAT</a:t>
                      </a:r>
                      <a:r>
                        <a:rPr lang="ko-KR" altLang="en-US" sz="1050" dirty="0" smtClean="0"/>
                        <a:t>딜 구매내역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663028"/>
                  </a:ext>
                </a:extLst>
              </a:tr>
            </a:tbl>
          </a:graphicData>
        </a:graphic>
      </p:graphicFrame>
      <p:sp>
        <p:nvSpPr>
          <p:cNvPr id="33" name="왼쪽 화살표 32"/>
          <p:cNvSpPr/>
          <p:nvPr/>
        </p:nvSpPr>
        <p:spPr>
          <a:xfrm>
            <a:off x="2588839" y="5265182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2879784" y="3931737"/>
          <a:ext cx="6327275" cy="20207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6500">
                  <a:extLst>
                    <a:ext uri="{9D8B030D-6E8A-4147-A177-3AD203B41FA5}">
                      <a16:colId xmlns:a16="http://schemas.microsoft.com/office/drawing/2014/main" val="1259027790"/>
                    </a:ext>
                  </a:extLst>
                </a:gridCol>
                <a:gridCol w="1894410">
                  <a:extLst>
                    <a:ext uri="{9D8B030D-6E8A-4147-A177-3AD203B41FA5}">
                      <a16:colId xmlns:a16="http://schemas.microsoft.com/office/drawing/2014/main" val="571915176"/>
                    </a:ext>
                  </a:extLst>
                </a:gridCol>
                <a:gridCol w="1265455">
                  <a:extLst>
                    <a:ext uri="{9D8B030D-6E8A-4147-A177-3AD203B41FA5}">
                      <a16:colId xmlns:a16="http://schemas.microsoft.com/office/drawing/2014/main" val="49874750"/>
                    </a:ext>
                  </a:extLst>
                </a:gridCol>
                <a:gridCol w="1265455">
                  <a:extLst>
                    <a:ext uri="{9D8B030D-6E8A-4147-A177-3AD203B41FA5}">
                      <a16:colId xmlns:a16="http://schemas.microsoft.com/office/drawing/2014/main" val="78050183"/>
                    </a:ext>
                  </a:extLst>
                </a:gridCol>
                <a:gridCol w="1265455">
                  <a:extLst>
                    <a:ext uri="{9D8B030D-6E8A-4147-A177-3AD203B41FA5}">
                      <a16:colId xmlns:a16="http://schemas.microsoft.com/office/drawing/2014/main" val="3693701960"/>
                    </a:ext>
                  </a:extLst>
                </a:gridCol>
              </a:tblGrid>
              <a:tr h="2886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번호</a:t>
                      </a:r>
                      <a:endParaRPr lang="ko-KR" altLang="en-US" sz="1400" dirty="0"/>
                    </a:p>
                  </a:txBody>
                  <a:tcPr marL="71182" marR="71182" marT="35591" marB="35591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구매 품목</a:t>
                      </a:r>
                      <a:endParaRPr lang="ko-KR" altLang="en-US" sz="1400" dirty="0"/>
                    </a:p>
                  </a:txBody>
                  <a:tcPr marL="71182" marR="71182" marT="35591" marB="35591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수량</a:t>
                      </a:r>
                      <a:endParaRPr lang="ko-KR" altLang="en-US" sz="1400" dirty="0"/>
                    </a:p>
                  </a:txBody>
                  <a:tcPr marL="71182" marR="71182" marT="35591" marB="35591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금액</a:t>
                      </a:r>
                      <a:endParaRPr lang="ko-KR" altLang="en-US" sz="1400" dirty="0"/>
                    </a:p>
                  </a:txBody>
                  <a:tcPr marL="71182" marR="71182" marT="35591" marB="35591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구매 날짜</a:t>
                      </a:r>
                      <a:endParaRPr lang="ko-KR" altLang="en-US" sz="1400" dirty="0"/>
                    </a:p>
                  </a:txBody>
                  <a:tcPr marL="71182" marR="71182" marT="35591" marB="35591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0877029"/>
                  </a:ext>
                </a:extLst>
              </a:tr>
              <a:tr h="2886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1182" marR="71182" marT="35591" marB="35591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smtClean="0"/>
                        <a:t>강남 점</a:t>
                      </a:r>
                      <a:r>
                        <a:rPr lang="en-US" altLang="ko-KR" sz="1000" dirty="0" smtClean="0"/>
                        <a:t>] </a:t>
                      </a:r>
                      <a:r>
                        <a:rPr lang="ko-KR" altLang="en-US" sz="1000" dirty="0" err="1" smtClean="0"/>
                        <a:t>서서갈비</a:t>
                      </a:r>
                      <a:r>
                        <a:rPr lang="ko-KR" altLang="en-US" sz="1000" dirty="0" smtClean="0"/>
                        <a:t> 갈비</a:t>
                      </a:r>
                      <a:r>
                        <a:rPr lang="en-US" altLang="ko-KR" sz="1000" dirty="0" smtClean="0"/>
                        <a:t>2</a:t>
                      </a:r>
                      <a:r>
                        <a:rPr lang="ko-KR" altLang="en-US" sz="1000" dirty="0" smtClean="0"/>
                        <a:t>인</a:t>
                      </a:r>
                      <a:r>
                        <a:rPr lang="en-US" altLang="ko-KR" sz="1000" dirty="0" smtClean="0"/>
                        <a:t>set</a:t>
                      </a:r>
                      <a:endParaRPr lang="ko-KR" altLang="en-US" sz="1000" dirty="0" smtClean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50,000</a:t>
                      </a:r>
                      <a:r>
                        <a:rPr lang="ko-KR" altLang="en-US" sz="1400" dirty="0" smtClean="0"/>
                        <a:t>원</a:t>
                      </a:r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19.03.26</a:t>
                      </a:r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3508658"/>
                  </a:ext>
                </a:extLst>
              </a:tr>
              <a:tr h="28868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182" marR="71182" marT="35591" marB="35591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9378163"/>
                  </a:ext>
                </a:extLst>
              </a:tr>
              <a:tr h="288682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182" marR="71182" marT="35591" marB="35591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3726169"/>
                  </a:ext>
                </a:extLst>
              </a:tr>
              <a:tr h="288682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182" marR="71182" marT="35591" marB="35591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6291139"/>
                  </a:ext>
                </a:extLst>
              </a:tr>
              <a:tr h="288682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182" marR="71182" marT="35591" marB="35591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5384264"/>
                  </a:ext>
                </a:extLst>
              </a:tr>
              <a:tr h="288682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182" marR="71182" marT="35591" marB="35591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2204397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776451" y="3541222"/>
            <a:ext cx="200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26B44E"/>
                </a:solidFill>
              </a:rPr>
              <a:t>EAT</a:t>
            </a:r>
            <a:r>
              <a:rPr lang="ko-KR" altLang="en-US" dirty="0" smtClean="0">
                <a:solidFill>
                  <a:srgbClr val="26B44E"/>
                </a:solidFill>
              </a:rPr>
              <a:t>딜 구매내역</a:t>
            </a:r>
            <a:endParaRPr lang="ko-KR" altLang="en-US" dirty="0">
              <a:solidFill>
                <a:srgbClr val="26B44E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8018325" y="3626486"/>
            <a:ext cx="1167240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결제 취소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184325" y="2609259"/>
            <a:ext cx="3333404" cy="9476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결제를 취소하고 환불 받으시겠습니까</a:t>
            </a:r>
            <a:r>
              <a:rPr lang="en-US" altLang="ko-KR" sz="1400" dirty="0" smtClean="0">
                <a:solidFill>
                  <a:schemeClr val="tx1"/>
                </a:solidFill>
              </a:rPr>
              <a:t>?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758527" y="3207593"/>
            <a:ext cx="90244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mtClean="0"/>
              <a:t>결제취소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6133023" y="3209344"/>
            <a:ext cx="91264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돌아가기</a:t>
            </a:r>
            <a:endParaRPr lang="ko-KR" altLang="en-US" dirty="0"/>
          </a:p>
        </p:txBody>
      </p:sp>
      <p:cxnSp>
        <p:nvCxnSpPr>
          <p:cNvPr id="40" name="직선 화살표 연결선 39"/>
          <p:cNvCxnSpPr>
            <a:stCxn id="37" idx="3"/>
          </p:cNvCxnSpPr>
          <p:nvPr/>
        </p:nvCxnSpPr>
        <p:spPr>
          <a:xfrm>
            <a:off x="7517729" y="3083084"/>
            <a:ext cx="747884" cy="543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2052686" y="604111"/>
            <a:ext cx="4679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일반회원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내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관리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(EAT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구매 취소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280887" y="79402"/>
            <a:ext cx="1907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S-PLS-007-015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452504" y="88694"/>
            <a:ext cx="1290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9411259" y="208718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45" name="타원 44"/>
          <p:cNvSpPr/>
          <p:nvPr/>
        </p:nvSpPr>
        <p:spPr>
          <a:xfrm>
            <a:off x="9409372" y="257074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672976" y="2101695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결제취소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확정버튼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672976" y="2544408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결제취소를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취소하는 버튼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4426363" y="324345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59" name="타원 58"/>
          <p:cNvSpPr/>
          <p:nvPr/>
        </p:nvSpPr>
        <p:spPr>
          <a:xfrm>
            <a:off x="7189468" y="321623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60" name="TextBox 59"/>
          <p:cNvSpPr txBox="1"/>
          <p:nvPr/>
        </p:nvSpPr>
        <p:spPr>
          <a:xfrm flipH="1">
            <a:off x="9409372" y="5694362"/>
            <a:ext cx="2550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과거에 구매한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딜을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취소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0736468" y="82125"/>
            <a:ext cx="848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03.26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235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505359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90586" y="1106130"/>
            <a:ext cx="701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 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53659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37811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36340" y="1106130"/>
            <a:ext cx="81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관심지역설정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3727" y="2561695"/>
          <a:ext cx="1516292" cy="43224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6292">
                  <a:extLst>
                    <a:ext uri="{9D8B030D-6E8A-4147-A177-3AD203B41FA5}">
                      <a16:colId xmlns:a16="http://schemas.microsoft.com/office/drawing/2014/main" val="3792127651"/>
                    </a:ext>
                  </a:extLst>
                </a:gridCol>
              </a:tblGrid>
              <a:tr h="6037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회원정보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확인 및 수정</a:t>
                      </a:r>
                      <a:endParaRPr lang="ko-KR" altLang="en-US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1185667"/>
                  </a:ext>
                </a:extLst>
              </a:tr>
              <a:tr h="562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예약 내역 확인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861055"/>
                  </a:ext>
                </a:extLst>
              </a:tr>
              <a:tr h="562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작성 리뷰 확인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1009835"/>
                  </a:ext>
                </a:extLst>
              </a:tr>
              <a:tr h="672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가고 싶은 식당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165289"/>
                  </a:ext>
                </a:extLst>
              </a:tr>
              <a:tr h="6204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내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</a:t>
                      </a:r>
                      <a:r>
                        <a:rPr lang="ko-KR" altLang="en-US" sz="1400" baseline="0" dirty="0" smtClean="0"/>
                        <a:t>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92521"/>
                  </a:ext>
                </a:extLst>
              </a:tr>
              <a:tr h="5615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/>
                        <a:t>메로니지</a:t>
                      </a:r>
                      <a:endParaRPr lang="ko-KR" altLang="en-US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693600"/>
                  </a:ext>
                </a:extLst>
              </a:tr>
              <a:tr h="713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/>
                        <a:t>홀릭</a:t>
                      </a:r>
                      <a:r>
                        <a:rPr lang="ko-KR" altLang="en-US" sz="1400" dirty="0" smtClean="0"/>
                        <a:t> 달성 </a:t>
                      </a:r>
                      <a:endParaRPr lang="en-US" altLang="ko-KR" sz="14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페이지</a:t>
                      </a:r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189114"/>
                  </a:ext>
                </a:extLst>
              </a:tr>
            </a:tbl>
          </a:graphicData>
        </a:graphic>
      </p:graphicFrame>
      <p:sp>
        <p:nvSpPr>
          <p:cNvPr id="29" name="왼쪽 화살표 28"/>
          <p:cNvSpPr/>
          <p:nvPr/>
        </p:nvSpPr>
        <p:spPr>
          <a:xfrm>
            <a:off x="1229074" y="5797196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/>
          </p:nvPr>
        </p:nvGraphicFramePr>
        <p:xfrm>
          <a:off x="1756217" y="3379180"/>
          <a:ext cx="5018655" cy="3657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35912">
                  <a:extLst>
                    <a:ext uri="{9D8B030D-6E8A-4147-A177-3AD203B41FA5}">
                      <a16:colId xmlns:a16="http://schemas.microsoft.com/office/drawing/2014/main" val="844703762"/>
                    </a:ext>
                  </a:extLst>
                </a:gridCol>
                <a:gridCol w="3482743">
                  <a:extLst>
                    <a:ext uri="{9D8B030D-6E8A-4147-A177-3AD203B41FA5}">
                      <a16:colId xmlns:a16="http://schemas.microsoft.com/office/drawing/2014/main" val="3575035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나의 </a:t>
                      </a:r>
                      <a:r>
                        <a:rPr lang="ko-KR" altLang="en-US" sz="1400" dirty="0" err="1" smtClean="0"/>
                        <a:t>메로니지</a:t>
                      </a:r>
                      <a:endParaRPr lang="ko-KR" altLang="en-US" sz="1400" dirty="0"/>
                    </a:p>
                  </a:txBody>
                  <a:tcPr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1000MP</a:t>
                      </a:r>
                      <a:endParaRPr lang="ko-KR" altLang="en-US" dirty="0"/>
                    </a:p>
                  </a:txBody>
                  <a:tcPr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2039292"/>
                  </a:ext>
                </a:extLst>
              </a:tr>
            </a:tbl>
          </a:graphicData>
        </a:graphic>
      </p:graphicFrame>
      <p:sp>
        <p:nvSpPr>
          <p:cNvPr id="32" name="모서리가 둥근 직사각형 31"/>
          <p:cNvSpPr/>
          <p:nvPr/>
        </p:nvSpPr>
        <p:spPr>
          <a:xfrm>
            <a:off x="1756217" y="3898660"/>
            <a:ext cx="1167240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적립 내역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2999090" y="3900740"/>
            <a:ext cx="1167240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사용내역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/>
          </p:nvPr>
        </p:nvGraphicFramePr>
        <p:xfrm>
          <a:off x="1756384" y="4239308"/>
          <a:ext cx="6327275" cy="20207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6500">
                  <a:extLst>
                    <a:ext uri="{9D8B030D-6E8A-4147-A177-3AD203B41FA5}">
                      <a16:colId xmlns:a16="http://schemas.microsoft.com/office/drawing/2014/main" val="1259027790"/>
                    </a:ext>
                  </a:extLst>
                </a:gridCol>
                <a:gridCol w="1894410">
                  <a:extLst>
                    <a:ext uri="{9D8B030D-6E8A-4147-A177-3AD203B41FA5}">
                      <a16:colId xmlns:a16="http://schemas.microsoft.com/office/drawing/2014/main" val="571915176"/>
                    </a:ext>
                  </a:extLst>
                </a:gridCol>
                <a:gridCol w="1265455">
                  <a:extLst>
                    <a:ext uri="{9D8B030D-6E8A-4147-A177-3AD203B41FA5}">
                      <a16:colId xmlns:a16="http://schemas.microsoft.com/office/drawing/2014/main" val="49874750"/>
                    </a:ext>
                  </a:extLst>
                </a:gridCol>
                <a:gridCol w="1265455">
                  <a:extLst>
                    <a:ext uri="{9D8B030D-6E8A-4147-A177-3AD203B41FA5}">
                      <a16:colId xmlns:a16="http://schemas.microsoft.com/office/drawing/2014/main" val="78050183"/>
                    </a:ext>
                  </a:extLst>
                </a:gridCol>
                <a:gridCol w="1265455">
                  <a:extLst>
                    <a:ext uri="{9D8B030D-6E8A-4147-A177-3AD203B41FA5}">
                      <a16:colId xmlns:a16="http://schemas.microsoft.com/office/drawing/2014/main" val="3693701960"/>
                    </a:ext>
                  </a:extLst>
                </a:gridCol>
              </a:tblGrid>
              <a:tr h="2886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상태</a:t>
                      </a:r>
                      <a:endParaRPr lang="ko-KR" altLang="en-US" sz="1400" dirty="0"/>
                    </a:p>
                  </a:txBody>
                  <a:tcPr marL="71182" marR="71182" marT="35591" marB="35591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적립 내역</a:t>
                      </a:r>
                      <a:endParaRPr lang="ko-KR" altLang="en-US" sz="1400" dirty="0"/>
                    </a:p>
                  </a:txBody>
                  <a:tcPr marL="71182" marR="71182" marT="35591" marB="35591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적립</a:t>
                      </a:r>
                      <a:endParaRPr lang="ko-KR" altLang="en-US" sz="1400" dirty="0"/>
                    </a:p>
                  </a:txBody>
                  <a:tcPr marL="71182" marR="71182" marT="35591" marB="35591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금액</a:t>
                      </a:r>
                      <a:endParaRPr lang="ko-KR" altLang="en-US" sz="1400" dirty="0"/>
                    </a:p>
                  </a:txBody>
                  <a:tcPr marL="71182" marR="71182" marT="35591" marB="35591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적립 날짜</a:t>
                      </a:r>
                      <a:endParaRPr lang="ko-KR" altLang="en-US" sz="1400" dirty="0"/>
                    </a:p>
                  </a:txBody>
                  <a:tcPr marL="71182" marR="71182" marT="35591" marB="35591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0877029"/>
                  </a:ext>
                </a:extLst>
              </a:tr>
              <a:tr h="2886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적립</a:t>
                      </a:r>
                      <a:endParaRPr lang="ko-KR" altLang="en-US" sz="1000" dirty="0"/>
                    </a:p>
                  </a:txBody>
                  <a:tcPr marL="71182" marR="71182" marT="35591" marB="35591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smtClean="0"/>
                        <a:t>강남 점</a:t>
                      </a:r>
                      <a:r>
                        <a:rPr lang="en-US" altLang="ko-KR" sz="1000" dirty="0" smtClean="0"/>
                        <a:t>] </a:t>
                      </a:r>
                      <a:r>
                        <a:rPr lang="ko-KR" altLang="en-US" sz="1000" dirty="0" err="1" smtClean="0"/>
                        <a:t>서서갈비</a:t>
                      </a:r>
                      <a:r>
                        <a:rPr lang="ko-KR" altLang="en-US" sz="1000" dirty="0" smtClean="0"/>
                        <a:t> 갈비</a:t>
                      </a:r>
                      <a:r>
                        <a:rPr lang="en-US" altLang="ko-KR" sz="1000" dirty="0" smtClean="0"/>
                        <a:t>2</a:t>
                      </a:r>
                      <a:r>
                        <a:rPr lang="ko-KR" altLang="en-US" sz="1000" dirty="0" smtClean="0"/>
                        <a:t>인</a:t>
                      </a:r>
                      <a:r>
                        <a:rPr lang="en-US" altLang="ko-KR" sz="1000" dirty="0" smtClean="0"/>
                        <a:t>set</a:t>
                      </a:r>
                      <a:endParaRPr lang="ko-KR" altLang="en-US" sz="1000" dirty="0" smtClean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1000MP</a:t>
                      </a:r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50,000</a:t>
                      </a:r>
                      <a:r>
                        <a:rPr lang="ko-KR" altLang="en-US" sz="1400" dirty="0" smtClean="0"/>
                        <a:t>원</a:t>
                      </a:r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19.03.26</a:t>
                      </a:r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3508658"/>
                  </a:ext>
                </a:extLst>
              </a:tr>
              <a:tr h="28868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182" marR="71182" marT="35591" marB="35591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9378163"/>
                  </a:ext>
                </a:extLst>
              </a:tr>
              <a:tr h="288682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182" marR="71182" marT="35591" marB="35591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3726169"/>
                  </a:ext>
                </a:extLst>
              </a:tr>
              <a:tr h="288682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182" marR="71182" marT="35591" marB="35591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6291139"/>
                  </a:ext>
                </a:extLst>
              </a:tr>
              <a:tr h="288682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182" marR="71182" marT="35591" marB="35591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5384264"/>
                  </a:ext>
                </a:extLst>
              </a:tr>
              <a:tr h="288682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182" marR="71182" marT="35591" marB="35591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2204397"/>
                  </a:ext>
                </a:extLst>
              </a:tr>
            </a:tbl>
          </a:graphicData>
        </a:graphic>
      </p:graphicFrame>
      <p:sp>
        <p:nvSpPr>
          <p:cNvPr id="35" name="왼쪽 화살표 34"/>
          <p:cNvSpPr/>
          <p:nvPr/>
        </p:nvSpPr>
        <p:spPr>
          <a:xfrm>
            <a:off x="2679274" y="3910712"/>
            <a:ext cx="244183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2137860" y="614247"/>
            <a:ext cx="3752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일반회원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메로니지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적립 내역 조회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276880" y="79402"/>
            <a:ext cx="19159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S-PLS-007-016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452504" y="88694"/>
            <a:ext cx="1290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9373159" y="239198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41" name="타원 40"/>
          <p:cNvSpPr/>
          <p:nvPr/>
        </p:nvSpPr>
        <p:spPr>
          <a:xfrm>
            <a:off x="9371272" y="287554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634876" y="2406495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현재 보유한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메로니지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출력 필드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634876" y="2849208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적립 내역만 보기 버튼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 flipH="1">
            <a:off x="9409372" y="5694362"/>
            <a:ext cx="2550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현재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메로니지와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적립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 내역을 볼 수 있다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45" name="타원 44"/>
          <p:cNvSpPr/>
          <p:nvPr/>
        </p:nvSpPr>
        <p:spPr>
          <a:xfrm>
            <a:off x="4446926" y="3431755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46" name="타원 45"/>
          <p:cNvSpPr/>
          <p:nvPr/>
        </p:nvSpPr>
        <p:spPr>
          <a:xfrm>
            <a:off x="1756217" y="3914159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47" name="타원 46"/>
          <p:cNvSpPr/>
          <p:nvPr/>
        </p:nvSpPr>
        <p:spPr>
          <a:xfrm>
            <a:off x="9361748" y="333457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625351" y="3337733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 내역만 보기 버튼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4241723" y="3885260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0736468" y="82125"/>
            <a:ext cx="848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03.26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88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505359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90586" y="1106130"/>
            <a:ext cx="701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 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53659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37811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36340" y="1106130"/>
            <a:ext cx="81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관심지역설정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3727" y="2561695"/>
          <a:ext cx="1516292" cy="43224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6292">
                  <a:extLst>
                    <a:ext uri="{9D8B030D-6E8A-4147-A177-3AD203B41FA5}">
                      <a16:colId xmlns:a16="http://schemas.microsoft.com/office/drawing/2014/main" val="3792127651"/>
                    </a:ext>
                  </a:extLst>
                </a:gridCol>
              </a:tblGrid>
              <a:tr h="6037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회원정보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확인 및 수정</a:t>
                      </a:r>
                      <a:endParaRPr lang="ko-KR" altLang="en-US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1185667"/>
                  </a:ext>
                </a:extLst>
              </a:tr>
              <a:tr h="562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예약 내역 확인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861055"/>
                  </a:ext>
                </a:extLst>
              </a:tr>
              <a:tr h="562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작성 리뷰 확인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1009835"/>
                  </a:ext>
                </a:extLst>
              </a:tr>
              <a:tr h="672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가고 싶은 식당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165289"/>
                  </a:ext>
                </a:extLst>
              </a:tr>
              <a:tr h="6204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내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</a:t>
                      </a:r>
                      <a:r>
                        <a:rPr lang="ko-KR" altLang="en-US" sz="1400" baseline="0" dirty="0" smtClean="0"/>
                        <a:t>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92521"/>
                  </a:ext>
                </a:extLst>
              </a:tr>
              <a:tr h="5615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/>
                        <a:t>메로니지</a:t>
                      </a:r>
                      <a:endParaRPr lang="ko-KR" altLang="en-US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693600"/>
                  </a:ext>
                </a:extLst>
              </a:tr>
              <a:tr h="713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/>
                        <a:t>홀릭</a:t>
                      </a:r>
                      <a:r>
                        <a:rPr lang="ko-KR" altLang="en-US" sz="1400" dirty="0" smtClean="0"/>
                        <a:t> 달성 </a:t>
                      </a:r>
                      <a:endParaRPr lang="en-US" altLang="ko-KR" sz="14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페이지</a:t>
                      </a:r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189114"/>
                  </a:ext>
                </a:extLst>
              </a:tr>
            </a:tbl>
          </a:graphicData>
        </a:graphic>
      </p:graphicFrame>
      <p:sp>
        <p:nvSpPr>
          <p:cNvPr id="29" name="왼쪽 화살표 28"/>
          <p:cNvSpPr/>
          <p:nvPr/>
        </p:nvSpPr>
        <p:spPr>
          <a:xfrm>
            <a:off x="1229074" y="5797196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531704"/>
              </p:ext>
            </p:extLst>
          </p:nvPr>
        </p:nvGraphicFramePr>
        <p:xfrm>
          <a:off x="1905328" y="3348353"/>
          <a:ext cx="5018655" cy="3657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35912">
                  <a:extLst>
                    <a:ext uri="{9D8B030D-6E8A-4147-A177-3AD203B41FA5}">
                      <a16:colId xmlns:a16="http://schemas.microsoft.com/office/drawing/2014/main" val="844703762"/>
                    </a:ext>
                  </a:extLst>
                </a:gridCol>
                <a:gridCol w="3482743">
                  <a:extLst>
                    <a:ext uri="{9D8B030D-6E8A-4147-A177-3AD203B41FA5}">
                      <a16:colId xmlns:a16="http://schemas.microsoft.com/office/drawing/2014/main" val="3575035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나의 </a:t>
                      </a:r>
                      <a:r>
                        <a:rPr lang="ko-KR" altLang="en-US" sz="1400" dirty="0" err="1" smtClean="0"/>
                        <a:t>메로니지</a:t>
                      </a:r>
                      <a:endParaRPr lang="ko-KR" altLang="en-US" sz="1400" dirty="0"/>
                    </a:p>
                  </a:txBody>
                  <a:tcPr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1000MP</a:t>
                      </a:r>
                      <a:endParaRPr lang="ko-KR" altLang="en-US" dirty="0"/>
                    </a:p>
                  </a:txBody>
                  <a:tcPr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2039292"/>
                  </a:ext>
                </a:extLst>
              </a:tr>
            </a:tbl>
          </a:graphicData>
        </a:graphic>
      </p:graphicFrame>
      <p:sp>
        <p:nvSpPr>
          <p:cNvPr id="32" name="모서리가 둥근 직사각형 31"/>
          <p:cNvSpPr/>
          <p:nvPr/>
        </p:nvSpPr>
        <p:spPr>
          <a:xfrm>
            <a:off x="1905328" y="3867833"/>
            <a:ext cx="1167240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적립 내역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148201" y="3869913"/>
            <a:ext cx="1167240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사용내역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675916"/>
              </p:ext>
            </p:extLst>
          </p:nvPr>
        </p:nvGraphicFramePr>
        <p:xfrm>
          <a:off x="1905495" y="4208481"/>
          <a:ext cx="5145100" cy="20207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6500">
                  <a:extLst>
                    <a:ext uri="{9D8B030D-6E8A-4147-A177-3AD203B41FA5}">
                      <a16:colId xmlns:a16="http://schemas.microsoft.com/office/drawing/2014/main" val="1259027790"/>
                    </a:ext>
                  </a:extLst>
                </a:gridCol>
                <a:gridCol w="1894410">
                  <a:extLst>
                    <a:ext uri="{9D8B030D-6E8A-4147-A177-3AD203B41FA5}">
                      <a16:colId xmlns:a16="http://schemas.microsoft.com/office/drawing/2014/main" val="571915176"/>
                    </a:ext>
                  </a:extLst>
                </a:gridCol>
                <a:gridCol w="1348735">
                  <a:extLst>
                    <a:ext uri="{9D8B030D-6E8A-4147-A177-3AD203B41FA5}">
                      <a16:colId xmlns:a16="http://schemas.microsoft.com/office/drawing/2014/main" val="49874750"/>
                    </a:ext>
                  </a:extLst>
                </a:gridCol>
                <a:gridCol w="1265455">
                  <a:extLst>
                    <a:ext uri="{9D8B030D-6E8A-4147-A177-3AD203B41FA5}">
                      <a16:colId xmlns:a16="http://schemas.microsoft.com/office/drawing/2014/main" val="3693701960"/>
                    </a:ext>
                  </a:extLst>
                </a:gridCol>
              </a:tblGrid>
              <a:tr h="2886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상태</a:t>
                      </a:r>
                      <a:endParaRPr lang="ko-KR" altLang="en-US" sz="1400" dirty="0"/>
                    </a:p>
                  </a:txBody>
                  <a:tcPr marL="71182" marR="71182" marT="35591" marB="35591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적립 내역</a:t>
                      </a:r>
                      <a:endParaRPr lang="ko-KR" altLang="en-US" sz="1400" dirty="0"/>
                    </a:p>
                  </a:txBody>
                  <a:tcPr marL="71182" marR="71182" marT="35591" marB="35591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메로니지</a:t>
                      </a:r>
                      <a:r>
                        <a:rPr lang="ko-KR" altLang="en-US" sz="1400" dirty="0" smtClean="0"/>
                        <a:t> 사용</a:t>
                      </a:r>
                      <a:endParaRPr lang="ko-KR" altLang="en-US" sz="1400" dirty="0"/>
                    </a:p>
                  </a:txBody>
                  <a:tcPr marL="71182" marR="71182" marT="35591" marB="35591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사용 날짜</a:t>
                      </a:r>
                      <a:endParaRPr lang="ko-KR" altLang="en-US" sz="1400" dirty="0"/>
                    </a:p>
                  </a:txBody>
                  <a:tcPr marL="71182" marR="71182" marT="35591" marB="35591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0877029"/>
                  </a:ext>
                </a:extLst>
              </a:tr>
              <a:tr h="2886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사용</a:t>
                      </a:r>
                      <a:endParaRPr lang="ko-KR" altLang="en-US" sz="1000" dirty="0"/>
                    </a:p>
                  </a:txBody>
                  <a:tcPr marL="71182" marR="71182" marT="35591" marB="35591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smtClean="0"/>
                        <a:t>강남 점</a:t>
                      </a:r>
                      <a:r>
                        <a:rPr lang="en-US" altLang="ko-KR" sz="1000" dirty="0" smtClean="0"/>
                        <a:t>] </a:t>
                      </a:r>
                      <a:r>
                        <a:rPr lang="ko-KR" altLang="en-US" sz="1000" dirty="0" err="1" smtClean="0"/>
                        <a:t>서서갈비</a:t>
                      </a:r>
                      <a:r>
                        <a:rPr lang="ko-KR" altLang="en-US" sz="1000" dirty="0" smtClean="0"/>
                        <a:t> 갈비</a:t>
                      </a:r>
                      <a:r>
                        <a:rPr lang="en-US" altLang="ko-KR" sz="1000" dirty="0" smtClean="0"/>
                        <a:t>2</a:t>
                      </a:r>
                      <a:r>
                        <a:rPr lang="ko-KR" altLang="en-US" sz="1000" dirty="0" smtClean="0"/>
                        <a:t>인</a:t>
                      </a:r>
                      <a:r>
                        <a:rPr lang="en-US" altLang="ko-KR" sz="1000" dirty="0" smtClean="0"/>
                        <a:t>set</a:t>
                      </a:r>
                      <a:endParaRPr lang="ko-KR" altLang="en-US" sz="1000" dirty="0" smtClean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1000MP</a:t>
                      </a:r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19.03.27</a:t>
                      </a:r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3508658"/>
                  </a:ext>
                </a:extLst>
              </a:tr>
              <a:tr h="28868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182" marR="71182" marT="35591" marB="35591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9378163"/>
                  </a:ext>
                </a:extLst>
              </a:tr>
              <a:tr h="288682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182" marR="71182" marT="35591" marB="35591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3726169"/>
                  </a:ext>
                </a:extLst>
              </a:tr>
              <a:tr h="288682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182" marR="71182" marT="35591" marB="35591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6291139"/>
                  </a:ext>
                </a:extLst>
              </a:tr>
              <a:tr h="288682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182" marR="71182" marT="35591" marB="35591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5384264"/>
                  </a:ext>
                </a:extLst>
              </a:tr>
              <a:tr h="288682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182" marR="71182" marT="35591" marB="35591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1182" marR="71182" marT="35591" marB="35591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2204397"/>
                  </a:ext>
                </a:extLst>
              </a:tr>
            </a:tbl>
          </a:graphicData>
        </a:graphic>
      </p:graphicFrame>
      <p:sp>
        <p:nvSpPr>
          <p:cNvPr id="35" name="왼쪽 화살표 34"/>
          <p:cNvSpPr/>
          <p:nvPr/>
        </p:nvSpPr>
        <p:spPr>
          <a:xfrm>
            <a:off x="4052978" y="3891938"/>
            <a:ext cx="244183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2129312" y="604577"/>
            <a:ext cx="3752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일반회원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메로니지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내역 조회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6279284" y="79402"/>
            <a:ext cx="19111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S-PLS-007-018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452504" y="88694"/>
            <a:ext cx="1290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 flipH="1">
            <a:off x="9409372" y="5694362"/>
            <a:ext cx="2550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메로니지의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사용 내역을 확인 가능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0736468" y="82125"/>
            <a:ext cx="848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03.26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305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505359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90586" y="1106130"/>
            <a:ext cx="701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 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53659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37811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36340" y="1106130"/>
            <a:ext cx="81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관심지역설정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3727" y="2561695"/>
          <a:ext cx="1516292" cy="43224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6292">
                  <a:extLst>
                    <a:ext uri="{9D8B030D-6E8A-4147-A177-3AD203B41FA5}">
                      <a16:colId xmlns:a16="http://schemas.microsoft.com/office/drawing/2014/main" val="3792127651"/>
                    </a:ext>
                  </a:extLst>
                </a:gridCol>
              </a:tblGrid>
              <a:tr h="6037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회원정보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확인 및 수정</a:t>
                      </a:r>
                      <a:endParaRPr lang="ko-KR" altLang="en-US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1185667"/>
                  </a:ext>
                </a:extLst>
              </a:tr>
              <a:tr h="562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예약 내역 확인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861055"/>
                  </a:ext>
                </a:extLst>
              </a:tr>
              <a:tr h="562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작성 리뷰 확인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1009835"/>
                  </a:ext>
                </a:extLst>
              </a:tr>
              <a:tr h="672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가고 싶은 식당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165289"/>
                  </a:ext>
                </a:extLst>
              </a:tr>
              <a:tr h="6204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내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</a:t>
                      </a:r>
                      <a:r>
                        <a:rPr lang="ko-KR" altLang="en-US" sz="1400" baseline="0" dirty="0" smtClean="0"/>
                        <a:t>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92521"/>
                  </a:ext>
                </a:extLst>
              </a:tr>
              <a:tr h="5615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/>
                        <a:t>메로니지</a:t>
                      </a:r>
                      <a:endParaRPr lang="ko-KR" altLang="en-US" sz="1400" dirty="0" smtClean="0"/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693600"/>
                  </a:ext>
                </a:extLst>
              </a:tr>
              <a:tr h="713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/>
                        <a:t>홀릭</a:t>
                      </a:r>
                      <a:r>
                        <a:rPr lang="ko-KR" altLang="en-US" sz="1400" dirty="0" smtClean="0"/>
                        <a:t> 달성 </a:t>
                      </a:r>
                      <a:endParaRPr lang="en-US" altLang="ko-KR" sz="14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페이지</a:t>
                      </a:r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189114"/>
                  </a:ext>
                </a:extLst>
              </a:tr>
            </a:tbl>
          </a:graphicData>
        </a:graphic>
      </p:graphicFrame>
      <p:sp>
        <p:nvSpPr>
          <p:cNvPr id="29" name="왼쪽 화살표 28"/>
          <p:cNvSpPr/>
          <p:nvPr/>
        </p:nvSpPr>
        <p:spPr>
          <a:xfrm>
            <a:off x="1229074" y="6404025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211185" y="2768136"/>
            <a:ext cx="6385712" cy="1562793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2410690" y="2901140"/>
            <a:ext cx="4682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저병균데요</a:t>
            </a:r>
            <a:r>
              <a:rPr lang="ko-KR" altLang="en-US" dirty="0" smtClean="0"/>
              <a:t> </a:t>
            </a:r>
            <a:r>
              <a:rPr lang="ko-KR" altLang="en-US" sz="1400" dirty="0" smtClean="0"/>
              <a:t>님</a:t>
            </a:r>
            <a:endParaRPr lang="en-US" altLang="ko-KR" sz="1400" dirty="0" smtClean="0"/>
          </a:p>
          <a:p>
            <a:r>
              <a:rPr lang="ko-KR" altLang="en-US" sz="1400" dirty="0" err="1" smtClean="0"/>
              <a:t>홀릭</a:t>
            </a:r>
            <a:r>
              <a:rPr lang="ko-KR" altLang="en-US" sz="1400" dirty="0" smtClean="0"/>
              <a:t> 달성까지 </a:t>
            </a:r>
            <a:r>
              <a:rPr lang="en-US" altLang="ko-KR" sz="1400" dirty="0" smtClean="0"/>
              <a:t>90% </a:t>
            </a:r>
            <a:r>
              <a:rPr lang="ko-KR" altLang="en-US" sz="1400" dirty="0" smtClean="0"/>
              <a:t>남았어요</a:t>
            </a:r>
            <a:r>
              <a:rPr lang="en-US" altLang="ko-KR" sz="1400" dirty="0" smtClean="0"/>
              <a:t>!</a:t>
            </a:r>
            <a:endParaRPr lang="ko-KR" alt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6874626" y="2851264"/>
            <a:ext cx="16126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최초 가입일 </a:t>
            </a:r>
            <a:r>
              <a:rPr lang="en-US" altLang="ko-KR" sz="1000" dirty="0" smtClean="0"/>
              <a:t>2019-03-27</a:t>
            </a:r>
            <a:endParaRPr lang="ko-KR" altLang="en-US" sz="1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367" y="3158528"/>
            <a:ext cx="1190870" cy="1190870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3737764" y="3597320"/>
            <a:ext cx="4504496" cy="367442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737764" y="3597320"/>
            <a:ext cx="892425" cy="367442"/>
          </a:xfrm>
          <a:prstGeom prst="rect">
            <a:avLst/>
          </a:prstGeom>
          <a:solidFill>
            <a:srgbClr val="26B4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630189" y="3627152"/>
            <a:ext cx="792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10%</a:t>
            </a:r>
            <a:endParaRPr lang="ko-KR" altLang="en-US" sz="1400" dirty="0"/>
          </a:p>
        </p:txBody>
      </p:sp>
      <p:sp>
        <p:nvSpPr>
          <p:cNvPr id="36" name="직사각형 35"/>
          <p:cNvSpPr/>
          <p:nvPr/>
        </p:nvSpPr>
        <p:spPr>
          <a:xfrm>
            <a:off x="2211185" y="4530436"/>
            <a:ext cx="6385712" cy="2194560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2452312" y="4606786"/>
            <a:ext cx="5525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우리 지역 맛집 리뷰에 푹 빠져보세요</a:t>
            </a:r>
            <a:r>
              <a:rPr lang="en-US" altLang="ko-KR" sz="1400" dirty="0" smtClean="0"/>
              <a:t>!</a:t>
            </a:r>
          </a:p>
          <a:p>
            <a:r>
              <a:rPr lang="ko-KR" altLang="en-US" sz="1400" dirty="0" smtClean="0"/>
              <a:t>누구든지 믿고 보는 리뷰 </a:t>
            </a:r>
            <a:r>
              <a:rPr lang="ko-KR" altLang="en-US" sz="1400" dirty="0" err="1" smtClean="0"/>
              <a:t>홀릭</a:t>
            </a:r>
            <a:r>
              <a:rPr lang="ko-KR" altLang="en-US" sz="1400" dirty="0" smtClean="0"/>
              <a:t> 인증 마크를 달아드립니다</a:t>
            </a:r>
            <a:r>
              <a:rPr lang="en-US" altLang="ko-KR" sz="1400" dirty="0" smtClean="0"/>
              <a:t>!</a:t>
            </a:r>
            <a:endParaRPr lang="ko-KR" altLang="en-US" sz="1400" dirty="0"/>
          </a:p>
        </p:txBody>
      </p:sp>
      <p:sp>
        <p:nvSpPr>
          <p:cNvPr id="38" name="직사각형 37"/>
          <p:cNvSpPr/>
          <p:nvPr/>
        </p:nvSpPr>
        <p:spPr>
          <a:xfrm>
            <a:off x="2527069" y="5185756"/>
            <a:ext cx="5738544" cy="13246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2607791" y="5258384"/>
            <a:ext cx="56344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 smtClean="0">
              <a:solidFill>
                <a:srgbClr val="26B44E"/>
              </a:solidFill>
            </a:endParaRPr>
          </a:p>
          <a:p>
            <a:r>
              <a:rPr lang="en-US" altLang="ko-KR" sz="1400" dirty="0" smtClean="0">
                <a:solidFill>
                  <a:srgbClr val="26B44E"/>
                </a:solidFill>
              </a:rPr>
              <a:t>*</a:t>
            </a:r>
            <a:r>
              <a:rPr lang="ko-KR" altLang="en-US" sz="1400" dirty="0" smtClean="0">
                <a:solidFill>
                  <a:srgbClr val="26B44E"/>
                </a:solidFill>
              </a:rPr>
              <a:t>리뷰 </a:t>
            </a:r>
            <a:r>
              <a:rPr lang="ko-KR" altLang="en-US" sz="1400" dirty="0" err="1" smtClean="0">
                <a:solidFill>
                  <a:srgbClr val="26B44E"/>
                </a:solidFill>
              </a:rPr>
              <a:t>홀릭러의</a:t>
            </a:r>
            <a:r>
              <a:rPr lang="ko-KR" altLang="en-US" sz="1400" dirty="0" smtClean="0">
                <a:solidFill>
                  <a:srgbClr val="26B44E"/>
                </a:solidFill>
              </a:rPr>
              <a:t> 장점</a:t>
            </a:r>
            <a:r>
              <a:rPr lang="en-US" altLang="ko-KR" sz="1400" dirty="0" smtClean="0">
                <a:solidFill>
                  <a:srgbClr val="26B44E"/>
                </a:solidFill>
              </a:rPr>
              <a:t>*</a:t>
            </a: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rgbClr val="26B44E"/>
                </a:solidFill>
              </a:rPr>
              <a:t>리뷰 등록 시 </a:t>
            </a:r>
            <a:r>
              <a:rPr lang="ko-KR" altLang="en-US" sz="1400" dirty="0" err="1" smtClean="0">
                <a:solidFill>
                  <a:srgbClr val="26B44E"/>
                </a:solidFill>
              </a:rPr>
              <a:t>최상단에</a:t>
            </a:r>
            <a:r>
              <a:rPr lang="ko-KR" altLang="en-US" sz="1400" dirty="0" smtClean="0">
                <a:solidFill>
                  <a:srgbClr val="26B44E"/>
                </a:solidFill>
              </a:rPr>
              <a:t> 리뷰가 나타나요</a:t>
            </a:r>
            <a:r>
              <a:rPr lang="en-US" altLang="ko-KR" sz="1400" dirty="0" smtClean="0">
                <a:solidFill>
                  <a:srgbClr val="26B44E"/>
                </a:solidFill>
              </a:rPr>
              <a:t>!</a:t>
            </a:r>
          </a:p>
          <a:p>
            <a:pPr marL="342900" indent="-342900">
              <a:buAutoNum type="arabicPeriod"/>
            </a:pPr>
            <a:r>
              <a:rPr lang="ko-KR" altLang="en-US" sz="1400" dirty="0" smtClean="0">
                <a:solidFill>
                  <a:srgbClr val="26B44E"/>
                </a:solidFill>
              </a:rPr>
              <a:t>리뷰 게시판에 나오는 닉네임 옆에 </a:t>
            </a:r>
            <a:r>
              <a:rPr lang="ko-KR" altLang="en-US" sz="1400" dirty="0" err="1" smtClean="0">
                <a:solidFill>
                  <a:srgbClr val="26B44E"/>
                </a:solidFill>
              </a:rPr>
              <a:t>홀릭마크가</a:t>
            </a:r>
            <a:r>
              <a:rPr lang="ko-KR" altLang="en-US" sz="1400" dirty="0" smtClean="0">
                <a:solidFill>
                  <a:srgbClr val="26B44E"/>
                </a:solidFill>
              </a:rPr>
              <a:t> 붙어요</a:t>
            </a:r>
            <a:r>
              <a:rPr lang="en-US" altLang="ko-KR" sz="1400" dirty="0" smtClean="0">
                <a:solidFill>
                  <a:srgbClr val="26B44E"/>
                </a:solidFill>
              </a:rPr>
              <a:t>!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316" y="5627716"/>
            <a:ext cx="790692" cy="790692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2096979" y="594998"/>
            <a:ext cx="3015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일반회원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홀릭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달성 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282490" y="79402"/>
            <a:ext cx="19046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S-PLS-007-019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452504" y="88694"/>
            <a:ext cx="1290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9373159" y="239198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47" name="타원 46"/>
          <p:cNvSpPr/>
          <p:nvPr/>
        </p:nvSpPr>
        <p:spPr>
          <a:xfrm>
            <a:off x="9371272" y="326607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634876" y="2406495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홀릭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달성률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정보를 출력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634876" y="3239733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홀릭러의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장점 출력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 flipH="1">
            <a:off x="9409372" y="5694362"/>
            <a:ext cx="2550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홀릭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달성률과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홀릭의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장점 출력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4064515" y="291499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54" name="타원 53"/>
          <p:cNvSpPr/>
          <p:nvPr/>
        </p:nvSpPr>
        <p:spPr>
          <a:xfrm>
            <a:off x="2709177" y="5239099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10736468" y="82125"/>
            <a:ext cx="848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03.26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990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505359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90586" y="1106130"/>
            <a:ext cx="701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 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53659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37811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86160" y="1106130"/>
            <a:ext cx="81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 </a:t>
            </a:r>
            <a:r>
              <a:rPr lang="ko-KR" altLang="en-US" sz="800" dirty="0" err="1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맛집홈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111797"/>
              </p:ext>
            </p:extLst>
          </p:nvPr>
        </p:nvGraphicFramePr>
        <p:xfrm>
          <a:off x="-1494" y="2555694"/>
          <a:ext cx="1516292" cy="43023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6292">
                  <a:extLst>
                    <a:ext uri="{9D8B030D-6E8A-4147-A177-3AD203B41FA5}">
                      <a16:colId xmlns:a16="http://schemas.microsoft.com/office/drawing/2014/main" val="3792127651"/>
                    </a:ext>
                  </a:extLst>
                </a:gridCol>
              </a:tblGrid>
              <a:tr h="8500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개인정보</a:t>
                      </a:r>
                      <a:r>
                        <a:rPr lang="ko-KR" altLang="en-US" sz="1400" baseline="0" dirty="0" smtClean="0"/>
                        <a:t> 확인</a:t>
                      </a:r>
                      <a:endParaRPr lang="ko-KR" altLang="en-US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1185667"/>
                  </a:ext>
                </a:extLst>
              </a:tr>
              <a:tr h="841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업체정보 확인</a:t>
                      </a:r>
                      <a:endParaRPr lang="en-US" altLang="ko-KR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861055"/>
                  </a:ext>
                </a:extLst>
              </a:tr>
              <a:tr h="9464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165289"/>
                  </a:ext>
                </a:extLst>
              </a:tr>
              <a:tr h="8734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예약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92521"/>
                  </a:ext>
                </a:extLst>
              </a:tr>
              <a:tr h="79056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우수맛집달성 </a:t>
                      </a:r>
                      <a:endParaRPr lang="en-US" altLang="ko-KR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693600"/>
                  </a:ext>
                </a:extLst>
              </a:tr>
            </a:tbl>
          </a:graphicData>
        </a:graphic>
      </p:graphicFrame>
      <p:cxnSp>
        <p:nvCxnSpPr>
          <p:cNvPr id="30" name="직선 화살표 연결선 29"/>
          <p:cNvCxnSpPr>
            <a:endCxn id="31" idx="1"/>
          </p:cNvCxnSpPr>
          <p:nvPr/>
        </p:nvCxnSpPr>
        <p:spPr>
          <a:xfrm>
            <a:off x="1514798" y="3062770"/>
            <a:ext cx="1992361" cy="1510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3507159" y="3935445"/>
            <a:ext cx="3388220" cy="12764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3724102" y="4181302"/>
            <a:ext cx="2867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비밀번호를 입력해주세요</a:t>
            </a:r>
            <a:endParaRPr lang="ko-KR" altLang="en-US" sz="1400" dirty="0"/>
          </a:p>
        </p:txBody>
      </p:sp>
      <p:sp>
        <p:nvSpPr>
          <p:cNvPr id="33" name="직사각형 32"/>
          <p:cNvSpPr/>
          <p:nvPr/>
        </p:nvSpPr>
        <p:spPr>
          <a:xfrm>
            <a:off x="3765659" y="4577998"/>
            <a:ext cx="1487978" cy="2576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321202" y="4577997"/>
            <a:ext cx="647330" cy="2576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확인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036097" y="4578676"/>
            <a:ext cx="647330" cy="2576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취소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089557" y="599381"/>
            <a:ext cx="2720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개인정보 확인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973206" y="88694"/>
            <a:ext cx="2249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276078" y="79402"/>
            <a:ext cx="1917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S-PLS-008-001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 flipH="1">
            <a:off x="9409368" y="5692348"/>
            <a:ext cx="2550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업체회원의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마이페이지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개인정보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업체정보 확인 및 수정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 관리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우수맛집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달성률을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확인 할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수있음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9411259" y="169665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42" name="타원 41"/>
          <p:cNvSpPr/>
          <p:nvPr/>
        </p:nvSpPr>
        <p:spPr>
          <a:xfrm>
            <a:off x="9409372" y="218022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43" name="타원 42"/>
          <p:cNvSpPr/>
          <p:nvPr/>
        </p:nvSpPr>
        <p:spPr>
          <a:xfrm>
            <a:off x="9409373" y="261067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9409371" y="3071970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9409370" y="3571952"/>
            <a:ext cx="250307" cy="237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672976" y="1711170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개인정보 확인 및 수정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672976" y="2153883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업체정보 확인 및 수정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672976" y="2613833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관리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추가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수정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삭제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674399" y="3049556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 관리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승인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반려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노쇼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659677" y="3578042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우수맛집달성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9409369" y="4014093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664032" y="4000405"/>
            <a:ext cx="2476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개인정보 보호를 위한 비밀번호 재 확인 필드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9409368" y="4432598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672976" y="4420112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확인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취소 버튼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1598017" y="2848550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56" name="타원 55"/>
          <p:cNvSpPr/>
          <p:nvPr/>
        </p:nvSpPr>
        <p:spPr>
          <a:xfrm>
            <a:off x="1552048" y="361978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57" name="타원 56"/>
          <p:cNvSpPr/>
          <p:nvPr/>
        </p:nvSpPr>
        <p:spPr>
          <a:xfrm>
            <a:off x="1570627" y="457195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550361" y="5416412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1550361" y="6284839"/>
            <a:ext cx="250307" cy="237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</a:p>
        </p:txBody>
      </p:sp>
      <p:sp>
        <p:nvSpPr>
          <p:cNvPr id="60" name="타원 59"/>
          <p:cNvSpPr/>
          <p:nvPr/>
        </p:nvSpPr>
        <p:spPr>
          <a:xfrm>
            <a:off x="3918582" y="457587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5893058" y="4884063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10736468" y="82125"/>
            <a:ext cx="848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03.26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732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505359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90586" y="1106130"/>
            <a:ext cx="701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 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53659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37811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86160" y="1106130"/>
            <a:ext cx="81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 </a:t>
            </a:r>
            <a:r>
              <a:rPr lang="ko-KR" altLang="en-US" sz="800" dirty="0" err="1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맛집홈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802672"/>
              </p:ext>
            </p:extLst>
          </p:nvPr>
        </p:nvGraphicFramePr>
        <p:xfrm>
          <a:off x="-1494" y="2555694"/>
          <a:ext cx="1516292" cy="43023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6292">
                  <a:extLst>
                    <a:ext uri="{9D8B030D-6E8A-4147-A177-3AD203B41FA5}">
                      <a16:colId xmlns:a16="http://schemas.microsoft.com/office/drawing/2014/main" val="3792127651"/>
                    </a:ext>
                  </a:extLst>
                </a:gridCol>
              </a:tblGrid>
              <a:tr h="8500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개인정보</a:t>
                      </a:r>
                      <a:r>
                        <a:rPr lang="ko-KR" altLang="en-US" sz="1400" baseline="0" dirty="0" smtClean="0"/>
                        <a:t> 확인</a:t>
                      </a:r>
                      <a:endParaRPr lang="ko-KR" altLang="en-US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1185667"/>
                  </a:ext>
                </a:extLst>
              </a:tr>
              <a:tr h="841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업체정보 확인</a:t>
                      </a:r>
                      <a:endParaRPr lang="en-US" altLang="ko-KR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861055"/>
                  </a:ext>
                </a:extLst>
              </a:tr>
              <a:tr h="9464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165289"/>
                  </a:ext>
                </a:extLst>
              </a:tr>
              <a:tr h="8734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/>
                        <a:t>예약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92521"/>
                  </a:ext>
                </a:extLst>
              </a:tr>
              <a:tr h="79056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우수맛집달성 </a:t>
                      </a:r>
                      <a:endParaRPr lang="en-US" altLang="ko-KR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693600"/>
                  </a:ext>
                </a:extLst>
              </a:tr>
            </a:tbl>
          </a:graphicData>
        </a:graphic>
      </p:graphicFrame>
      <p:sp>
        <p:nvSpPr>
          <p:cNvPr id="36" name="왼쪽 화살표 35"/>
          <p:cNvSpPr/>
          <p:nvPr/>
        </p:nvSpPr>
        <p:spPr>
          <a:xfrm>
            <a:off x="1223853" y="2788093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/>
          </p:nvPr>
        </p:nvGraphicFramePr>
        <p:xfrm>
          <a:off x="2808734" y="3673285"/>
          <a:ext cx="4656094" cy="16667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56094">
                  <a:extLst>
                    <a:ext uri="{9D8B030D-6E8A-4147-A177-3AD203B41FA5}">
                      <a16:colId xmlns:a16="http://schemas.microsoft.com/office/drawing/2014/main" val="588530736"/>
                    </a:ext>
                  </a:extLst>
                </a:gridCol>
              </a:tblGrid>
              <a:tr h="41668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비밀번호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marL="77805" marR="77805" marT="38903" marB="38903" anchor="ctr"/>
                </a:tc>
                <a:extLst>
                  <a:ext uri="{0D108BD9-81ED-4DB2-BD59-A6C34878D82A}">
                    <a16:rowId xmlns:a16="http://schemas.microsoft.com/office/drawing/2014/main" val="3346918450"/>
                  </a:ext>
                </a:extLst>
              </a:tr>
              <a:tr h="41668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비밀번호 확인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marL="77805" marR="77805" marT="38903" marB="38903" anchor="ctr"/>
                </a:tc>
                <a:extLst>
                  <a:ext uri="{0D108BD9-81ED-4DB2-BD59-A6C34878D82A}">
                    <a16:rowId xmlns:a16="http://schemas.microsoft.com/office/drawing/2014/main" val="2592224372"/>
                  </a:ext>
                </a:extLst>
              </a:tr>
              <a:tr h="41668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전화번호 </a:t>
                      </a:r>
                      <a:r>
                        <a:rPr lang="en-US" altLang="ko-KR" sz="1500" dirty="0" smtClean="0"/>
                        <a:t>:</a:t>
                      </a:r>
                      <a:endParaRPr lang="ko-KR" altLang="en-US" sz="1500" dirty="0"/>
                    </a:p>
                  </a:txBody>
                  <a:tcPr marL="77805" marR="77805" marT="38903" marB="38903" anchor="ctr"/>
                </a:tc>
                <a:extLst>
                  <a:ext uri="{0D108BD9-81ED-4DB2-BD59-A6C34878D82A}">
                    <a16:rowId xmlns:a16="http://schemas.microsoft.com/office/drawing/2014/main" val="3487424951"/>
                  </a:ext>
                </a:extLst>
              </a:tr>
              <a:tr h="41668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탈퇴하기 </a:t>
                      </a:r>
                      <a:r>
                        <a:rPr lang="en-US" altLang="ko-KR" sz="1500" dirty="0" smtClean="0"/>
                        <a:t>: </a:t>
                      </a:r>
                      <a:endParaRPr lang="ko-KR" altLang="en-US" sz="1500" dirty="0"/>
                    </a:p>
                  </a:txBody>
                  <a:tcPr marL="77805" marR="77805" marT="38903" marB="38903" anchor="ctr"/>
                </a:tc>
                <a:extLst>
                  <a:ext uri="{0D108BD9-81ED-4DB2-BD59-A6C34878D82A}">
                    <a16:rowId xmlns:a16="http://schemas.microsoft.com/office/drawing/2014/main" val="1322802135"/>
                  </a:ext>
                </a:extLst>
              </a:tr>
            </a:tbl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2676697" y="3307001"/>
            <a:ext cx="3050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6B44E"/>
                </a:solidFill>
              </a:rPr>
              <a:t>업체회원정보 보기 및 수정</a:t>
            </a:r>
            <a:endParaRPr lang="ko-KR" altLang="en-US" dirty="0">
              <a:solidFill>
                <a:srgbClr val="26B44E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5552158" y="5874442"/>
            <a:ext cx="953201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rgbClr val="26B44E"/>
                </a:solidFill>
              </a:rPr>
              <a:t>수정완료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6549769" y="5868900"/>
            <a:ext cx="953201" cy="236907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rgbClr val="26B44E"/>
                </a:solidFill>
              </a:rPr>
              <a:t>수정취소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265412" y="3776045"/>
            <a:ext cx="2152341" cy="2410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4265412" y="4193681"/>
            <a:ext cx="2152341" cy="2410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4265412" y="4611317"/>
            <a:ext cx="2152341" cy="2410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4257376" y="4994731"/>
            <a:ext cx="300241" cy="2506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4630189" y="4994731"/>
            <a:ext cx="2462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26B44E"/>
                </a:solidFill>
              </a:rPr>
              <a:t>*</a:t>
            </a:r>
            <a:r>
              <a:rPr lang="ko-KR" altLang="en-US" sz="1200" dirty="0" smtClean="0">
                <a:solidFill>
                  <a:srgbClr val="26B44E"/>
                </a:solidFill>
              </a:rPr>
              <a:t>누르면 탈퇴가 진행됩니다</a:t>
            </a:r>
            <a:endParaRPr lang="ko-KR" altLang="en-US" sz="1200" dirty="0">
              <a:solidFill>
                <a:srgbClr val="26B44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052686" y="584705"/>
            <a:ext cx="3531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개인정보 조회 및 수정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973204" y="88694"/>
            <a:ext cx="2249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256842" y="79402"/>
            <a:ext cx="19559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S-PLS-008-002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9363634" y="204908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50" name="타원 49"/>
          <p:cNvSpPr/>
          <p:nvPr/>
        </p:nvSpPr>
        <p:spPr>
          <a:xfrm>
            <a:off x="9361747" y="253264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51" name="타원 50"/>
          <p:cNvSpPr/>
          <p:nvPr/>
        </p:nvSpPr>
        <p:spPr>
          <a:xfrm>
            <a:off x="9361748" y="2963102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9361746" y="3424395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9361745" y="3924377"/>
            <a:ext cx="250307" cy="237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625351" y="2063595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변경 비밀번호 입력 필드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625351" y="2506308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변경 비밀번호 재입력 필드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625351" y="2966258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업체회원의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전화번호 변경 필드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626774" y="3401981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탈퇴진행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필드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612052" y="3930467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수정완료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취소 버튼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 flipH="1">
            <a:off x="9409368" y="5692348"/>
            <a:ext cx="2550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 회원의 개인정보 조회 및 변경 페이지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탈퇴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진행가능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6534709" y="374453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61" name="타원 60"/>
          <p:cNvSpPr/>
          <p:nvPr/>
        </p:nvSpPr>
        <p:spPr>
          <a:xfrm>
            <a:off x="6532822" y="418999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62" name="타원 61"/>
          <p:cNvSpPr/>
          <p:nvPr/>
        </p:nvSpPr>
        <p:spPr>
          <a:xfrm>
            <a:off x="6532823" y="4620452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3845630" y="499473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6380205" y="5589110"/>
            <a:ext cx="250307" cy="237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0740475" y="82125"/>
            <a:ext cx="840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03.27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151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 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71736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7321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027117" y="125255"/>
            <a:ext cx="2028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가입화면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824378" y="125255"/>
            <a:ext cx="829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03.22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27117" y="592574"/>
            <a:ext cx="6112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 회원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가입 버튼을 눌렀을 경우 나오는 화면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1011382"/>
            <a:ext cx="9260378" cy="58466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386" y="908281"/>
            <a:ext cx="1063475" cy="759625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1241057" y="2471690"/>
            <a:ext cx="1741927" cy="307777"/>
          </a:xfrm>
          <a:prstGeom prst="rect">
            <a:avLst/>
          </a:prstGeom>
          <a:solidFill>
            <a:schemeClr val="bg1"/>
          </a:solidFill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smtClean="0">
                <a:solidFill>
                  <a:schemeClr val="bg1">
                    <a:lumMod val="85000"/>
                  </a:schemeClr>
                </a:solidFill>
              </a:rPr>
              <a:t>이메일</a:t>
            </a:r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</a:rPr>
              <a:t>을</a:t>
            </a:r>
            <a:r>
              <a:rPr lang="ko-KR" altLang="en-US" sz="900" dirty="0" smtClean="0">
                <a:solidFill>
                  <a:schemeClr val="bg1">
                    <a:lumMod val="85000"/>
                  </a:schemeClr>
                </a:solidFill>
              </a:rPr>
              <a:t> 입력해주세요</a:t>
            </a:r>
            <a:r>
              <a:rPr lang="en-US" altLang="ko-KR" sz="900" dirty="0" smtClean="0">
                <a:solidFill>
                  <a:schemeClr val="bg1">
                    <a:lumMod val="85000"/>
                  </a:schemeClr>
                </a:solidFill>
              </a:rPr>
              <a:t>:)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37084" y="2135866"/>
            <a:ext cx="1304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업체회원가입</a:t>
            </a:r>
            <a:endParaRPr lang="ko-KR" altLang="en-US" sz="1600" dirty="0"/>
          </a:p>
        </p:txBody>
      </p:sp>
      <p:cxnSp>
        <p:nvCxnSpPr>
          <p:cNvPr id="32" name="직선 연결선 31"/>
          <p:cNvCxnSpPr/>
          <p:nvPr/>
        </p:nvCxnSpPr>
        <p:spPr>
          <a:xfrm>
            <a:off x="0" y="1552806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11995" y="2469245"/>
            <a:ext cx="792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이메일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1241057" y="2921617"/>
            <a:ext cx="2724270" cy="307777"/>
          </a:xfrm>
          <a:prstGeom prst="rect">
            <a:avLst/>
          </a:prstGeom>
          <a:solidFill>
            <a:schemeClr val="bg1"/>
          </a:solidFill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smtClean="0">
                <a:solidFill>
                  <a:schemeClr val="bg1">
                    <a:lumMod val="85000"/>
                  </a:schemeClr>
                </a:solidFill>
              </a:rPr>
              <a:t>비밀번호를 입력해주세요</a:t>
            </a:r>
            <a:r>
              <a:rPr lang="en-US" altLang="ko-KR" sz="900" dirty="0" smtClean="0">
                <a:solidFill>
                  <a:schemeClr val="bg1">
                    <a:lumMod val="85000"/>
                  </a:schemeClr>
                </a:solidFill>
              </a:rPr>
              <a:t>:)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11995" y="2879939"/>
            <a:ext cx="1014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비밀번호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1241057" y="4591940"/>
            <a:ext cx="2724269" cy="307777"/>
          </a:xfrm>
          <a:prstGeom prst="rect">
            <a:avLst/>
          </a:prstGeom>
          <a:solidFill>
            <a:schemeClr val="bg1"/>
          </a:solidFill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smtClean="0">
                <a:solidFill>
                  <a:schemeClr val="bg1">
                    <a:lumMod val="85000"/>
                  </a:schemeClr>
                </a:solidFill>
              </a:rPr>
              <a:t>예시</a:t>
            </a:r>
            <a:r>
              <a:rPr lang="en-US" altLang="ko-KR" sz="900" dirty="0" smtClean="0">
                <a:solidFill>
                  <a:schemeClr val="bg1">
                    <a:lumMod val="85000"/>
                  </a:schemeClr>
                </a:solidFill>
              </a:rPr>
              <a:t>) 010-xxxx-xxxx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1995" y="4615567"/>
            <a:ext cx="1131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핸드폰 번호 </a:t>
            </a:r>
            <a:r>
              <a:rPr lang="en-US" altLang="ko-KR" sz="1200" dirty="0" smtClean="0"/>
              <a:t>:</a:t>
            </a:r>
            <a:endParaRPr lang="ko-KR" altLang="en-US" sz="1600" dirty="0"/>
          </a:p>
        </p:txBody>
      </p:sp>
      <p:sp>
        <p:nvSpPr>
          <p:cNvPr id="38" name="직사각형 37"/>
          <p:cNvSpPr/>
          <p:nvPr/>
        </p:nvSpPr>
        <p:spPr>
          <a:xfrm>
            <a:off x="1241057" y="3786964"/>
            <a:ext cx="2724270" cy="307777"/>
          </a:xfrm>
          <a:prstGeom prst="rect">
            <a:avLst/>
          </a:prstGeom>
          <a:solidFill>
            <a:schemeClr val="bg1"/>
          </a:solidFill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smtClean="0">
                <a:solidFill>
                  <a:schemeClr val="bg1">
                    <a:lumMod val="85000"/>
                  </a:schemeClr>
                </a:solidFill>
              </a:rPr>
              <a:t>이름을 정확하게 입력해주세요</a:t>
            </a:r>
            <a:r>
              <a:rPr lang="en-US" altLang="ko-KR" sz="900" dirty="0" smtClean="0">
                <a:solidFill>
                  <a:schemeClr val="bg1">
                    <a:lumMod val="85000"/>
                  </a:schemeClr>
                </a:solidFill>
              </a:rPr>
              <a:t>:)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11995" y="3789881"/>
            <a:ext cx="1045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이름 </a:t>
            </a:r>
            <a:r>
              <a:rPr lang="en-US" altLang="ko-KR" sz="1200" dirty="0" smtClean="0"/>
              <a:t>:</a:t>
            </a:r>
            <a:endParaRPr lang="ko-KR" altLang="en-US" sz="1600" dirty="0"/>
          </a:p>
        </p:txBody>
      </p:sp>
      <p:sp>
        <p:nvSpPr>
          <p:cNvPr id="49" name="직사각형 48"/>
          <p:cNvSpPr/>
          <p:nvPr/>
        </p:nvSpPr>
        <p:spPr>
          <a:xfrm>
            <a:off x="3195989" y="2471406"/>
            <a:ext cx="769338" cy="307777"/>
          </a:xfrm>
          <a:prstGeom prst="rect">
            <a:avLst/>
          </a:prstGeom>
          <a:noFill/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중복 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241057" y="4195429"/>
            <a:ext cx="2724270" cy="307777"/>
          </a:xfrm>
          <a:prstGeom prst="rect">
            <a:avLst/>
          </a:prstGeom>
          <a:solidFill>
            <a:schemeClr val="bg1"/>
          </a:solidFill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smtClean="0">
                <a:solidFill>
                  <a:schemeClr val="bg1">
                    <a:lumMod val="85000"/>
                  </a:schemeClr>
                </a:solidFill>
              </a:rPr>
              <a:t>예시</a:t>
            </a:r>
            <a:r>
              <a:rPr lang="en-US" altLang="ko-KR" sz="900" dirty="0" smtClean="0">
                <a:solidFill>
                  <a:schemeClr val="bg1">
                    <a:lumMod val="85000"/>
                  </a:schemeClr>
                </a:solidFill>
              </a:rPr>
              <a:t>) 941218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11995" y="4204313"/>
            <a:ext cx="1045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생년월일 </a:t>
            </a:r>
            <a:r>
              <a:rPr lang="en-US" altLang="ko-KR" sz="1200" dirty="0" smtClean="0"/>
              <a:t>:</a:t>
            </a:r>
            <a:endParaRPr lang="ko-KR" altLang="en-US" sz="1600" dirty="0"/>
          </a:p>
        </p:txBody>
      </p:sp>
      <p:sp>
        <p:nvSpPr>
          <p:cNvPr id="55" name="TextBox 54"/>
          <p:cNvSpPr txBox="1"/>
          <p:nvPr/>
        </p:nvSpPr>
        <p:spPr>
          <a:xfrm>
            <a:off x="140649" y="5011464"/>
            <a:ext cx="1045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주소 </a:t>
            </a:r>
            <a:r>
              <a:rPr lang="en-US" altLang="ko-KR" sz="1200" dirty="0" smtClean="0"/>
              <a:t>:</a:t>
            </a:r>
            <a:endParaRPr lang="ko-KR" altLang="en-US" sz="1600" dirty="0"/>
          </a:p>
        </p:txBody>
      </p:sp>
      <p:sp>
        <p:nvSpPr>
          <p:cNvPr id="56" name="직사각형 55"/>
          <p:cNvSpPr/>
          <p:nvPr/>
        </p:nvSpPr>
        <p:spPr>
          <a:xfrm>
            <a:off x="1241058" y="5028884"/>
            <a:ext cx="1873678" cy="307777"/>
          </a:xfrm>
          <a:prstGeom prst="rect">
            <a:avLst/>
          </a:prstGeom>
          <a:solidFill>
            <a:schemeClr val="bg1"/>
          </a:solidFill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smtClean="0">
                <a:solidFill>
                  <a:schemeClr val="bg1">
                    <a:lumMod val="85000"/>
                  </a:schemeClr>
                </a:solidFill>
              </a:rPr>
              <a:t>우편번호 찾기를 클릭해 주세요</a:t>
            </a:r>
            <a:r>
              <a:rPr lang="en-US" altLang="ko-KR" sz="900" dirty="0" smtClean="0">
                <a:solidFill>
                  <a:schemeClr val="bg1">
                    <a:lumMod val="85000"/>
                  </a:schemeClr>
                </a:solidFill>
              </a:rPr>
              <a:t>:)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195989" y="5037730"/>
            <a:ext cx="769338" cy="307777"/>
          </a:xfrm>
          <a:prstGeom prst="rect">
            <a:avLst/>
          </a:prstGeom>
          <a:noFill/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우편번호 찾기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241057" y="5416916"/>
            <a:ext cx="2724268" cy="307777"/>
          </a:xfrm>
          <a:prstGeom prst="rect">
            <a:avLst/>
          </a:prstGeom>
          <a:solidFill>
            <a:schemeClr val="bg1"/>
          </a:solidFill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err="1" smtClean="0">
                <a:solidFill>
                  <a:schemeClr val="bg1">
                    <a:lumMod val="85000"/>
                  </a:schemeClr>
                </a:solidFill>
              </a:rPr>
              <a:t>상세주소를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</a:rPr>
              <a:t> 입력해주세요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</a:rPr>
              <a:t>:)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11994" y="5424410"/>
            <a:ext cx="1045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상세 주소</a:t>
            </a:r>
            <a:r>
              <a:rPr lang="en-US" altLang="ko-KR" sz="1200" dirty="0" smtClean="0"/>
              <a:t>:</a:t>
            </a:r>
            <a:endParaRPr lang="ko-KR" altLang="en-US" sz="1600" dirty="0"/>
          </a:p>
        </p:txBody>
      </p:sp>
      <p:sp>
        <p:nvSpPr>
          <p:cNvPr id="6" name="오른쪽 화살표 5"/>
          <p:cNvSpPr/>
          <p:nvPr/>
        </p:nvSpPr>
        <p:spPr>
          <a:xfrm>
            <a:off x="4055237" y="3715140"/>
            <a:ext cx="665109" cy="285883"/>
          </a:xfrm>
          <a:prstGeom prst="rightArrow">
            <a:avLst/>
          </a:prstGeom>
          <a:solidFill>
            <a:srgbClr val="25B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5849408" y="2064369"/>
            <a:ext cx="1741927" cy="307777"/>
          </a:xfrm>
          <a:prstGeom prst="rect">
            <a:avLst/>
          </a:prstGeom>
          <a:solidFill>
            <a:schemeClr val="bg1"/>
          </a:solidFill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smtClean="0">
                <a:solidFill>
                  <a:srgbClr val="8B8B8B"/>
                </a:solidFill>
              </a:rPr>
              <a:t>예시</a:t>
            </a:r>
            <a:r>
              <a:rPr lang="en-US" altLang="ko-KR" sz="900" dirty="0" smtClean="0">
                <a:solidFill>
                  <a:srgbClr val="8B8B8B"/>
                </a:solidFill>
              </a:rPr>
              <a:t>) xxx-xx-</a:t>
            </a:r>
            <a:r>
              <a:rPr lang="en-US" altLang="ko-KR" sz="900" dirty="0" err="1" smtClean="0">
                <a:solidFill>
                  <a:srgbClr val="8B8B8B"/>
                </a:solidFill>
              </a:rPr>
              <a:t>xxxxx</a:t>
            </a:r>
            <a:r>
              <a:rPr lang="en-US" altLang="ko-KR" sz="900" dirty="0" smtClean="0">
                <a:solidFill>
                  <a:srgbClr val="8B8B8B"/>
                </a:solidFill>
              </a:rPr>
              <a:t> </a:t>
            </a:r>
            <a:endParaRPr lang="ko-KR" altLang="en-US" sz="500" dirty="0">
              <a:solidFill>
                <a:srgbClr val="8B8B8B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720346" y="2061924"/>
            <a:ext cx="1063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사업자번호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5849408" y="2514296"/>
            <a:ext cx="2724270" cy="307777"/>
          </a:xfrm>
          <a:prstGeom prst="rect">
            <a:avLst/>
          </a:prstGeom>
          <a:solidFill>
            <a:schemeClr val="bg1"/>
          </a:solidFill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smtClean="0">
                <a:solidFill>
                  <a:schemeClr val="bg1">
                    <a:lumMod val="85000"/>
                  </a:schemeClr>
                </a:solidFill>
              </a:rPr>
              <a:t>비밀번호를 입력해주세요</a:t>
            </a:r>
            <a:r>
              <a:rPr lang="en-US" altLang="ko-KR" sz="900" dirty="0" smtClean="0">
                <a:solidFill>
                  <a:schemeClr val="bg1">
                    <a:lumMod val="85000"/>
                  </a:schemeClr>
                </a:solidFill>
              </a:rPr>
              <a:t>:)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720346" y="2472618"/>
            <a:ext cx="1014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업체 명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5849408" y="2899354"/>
            <a:ext cx="2724269" cy="307777"/>
          </a:xfrm>
          <a:prstGeom prst="rect">
            <a:avLst/>
          </a:prstGeom>
          <a:solidFill>
            <a:schemeClr val="bg1"/>
          </a:solidFill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smtClean="0">
                <a:solidFill>
                  <a:schemeClr val="bg1">
                    <a:lumMod val="85000"/>
                  </a:schemeClr>
                </a:solidFill>
              </a:rPr>
              <a:t>예시</a:t>
            </a:r>
            <a:r>
              <a:rPr lang="en-US" altLang="ko-KR" sz="900" dirty="0" smtClean="0">
                <a:solidFill>
                  <a:schemeClr val="bg1">
                    <a:lumMod val="85000"/>
                  </a:schemeClr>
                </a:solidFill>
              </a:rPr>
              <a:t>) 042-xxx-xxxx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720345" y="2922981"/>
            <a:ext cx="1206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가게전화번호 </a:t>
            </a:r>
            <a:r>
              <a:rPr lang="en-US" altLang="ko-KR" sz="1200" dirty="0" smtClean="0"/>
              <a:t>:</a:t>
            </a:r>
            <a:endParaRPr lang="ko-KR" altLang="en-US" sz="1600" dirty="0"/>
          </a:p>
        </p:txBody>
      </p:sp>
      <p:sp>
        <p:nvSpPr>
          <p:cNvPr id="65" name="TextBox 64"/>
          <p:cNvSpPr txBox="1"/>
          <p:nvPr/>
        </p:nvSpPr>
        <p:spPr>
          <a:xfrm>
            <a:off x="4748765" y="3309754"/>
            <a:ext cx="1045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가게주소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</a:t>
            </a:r>
            <a:endParaRPr lang="ko-KR" altLang="en-US" sz="1600" dirty="0"/>
          </a:p>
        </p:txBody>
      </p:sp>
      <p:sp>
        <p:nvSpPr>
          <p:cNvPr id="66" name="직사각형 65"/>
          <p:cNvSpPr/>
          <p:nvPr/>
        </p:nvSpPr>
        <p:spPr>
          <a:xfrm>
            <a:off x="5849174" y="3327174"/>
            <a:ext cx="1873678" cy="307777"/>
          </a:xfrm>
          <a:prstGeom prst="rect">
            <a:avLst/>
          </a:prstGeom>
          <a:solidFill>
            <a:schemeClr val="bg1"/>
          </a:solidFill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smtClean="0">
                <a:solidFill>
                  <a:schemeClr val="bg1">
                    <a:lumMod val="85000"/>
                  </a:schemeClr>
                </a:solidFill>
              </a:rPr>
              <a:t>우편번호 찾기를 클릭해 주세요</a:t>
            </a:r>
            <a:r>
              <a:rPr lang="en-US" altLang="ko-KR" sz="900" dirty="0" smtClean="0">
                <a:solidFill>
                  <a:schemeClr val="bg1">
                    <a:lumMod val="85000"/>
                  </a:schemeClr>
                </a:solidFill>
              </a:rPr>
              <a:t>:)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7804105" y="3336020"/>
            <a:ext cx="769338" cy="307777"/>
          </a:xfrm>
          <a:prstGeom prst="rect">
            <a:avLst/>
          </a:prstGeom>
          <a:noFill/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우편번호 찾기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5849173" y="3715206"/>
            <a:ext cx="2724268" cy="307777"/>
          </a:xfrm>
          <a:prstGeom prst="rect">
            <a:avLst/>
          </a:prstGeom>
          <a:solidFill>
            <a:schemeClr val="bg1"/>
          </a:solidFill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err="1" smtClean="0">
                <a:solidFill>
                  <a:schemeClr val="bg1">
                    <a:lumMod val="85000"/>
                  </a:schemeClr>
                </a:solidFill>
              </a:rPr>
              <a:t>상세주소를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</a:rPr>
              <a:t> 입력해주세요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</a:rPr>
              <a:t>:)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720110" y="3722700"/>
            <a:ext cx="1045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상세 주소 </a:t>
            </a:r>
            <a:r>
              <a:rPr lang="en-US" altLang="ko-KR" sz="1200" dirty="0" smtClean="0"/>
              <a:t>:</a:t>
            </a:r>
            <a:endParaRPr lang="ko-KR" altLang="en-US" sz="1600" dirty="0"/>
          </a:p>
        </p:txBody>
      </p:sp>
      <p:sp>
        <p:nvSpPr>
          <p:cNvPr id="70" name="직사각형 69"/>
          <p:cNvSpPr/>
          <p:nvPr/>
        </p:nvSpPr>
        <p:spPr>
          <a:xfrm>
            <a:off x="5849173" y="4101343"/>
            <a:ext cx="1873679" cy="307777"/>
          </a:xfrm>
          <a:prstGeom prst="rect">
            <a:avLst/>
          </a:prstGeom>
          <a:solidFill>
            <a:schemeClr val="bg1"/>
          </a:solidFill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err="1" smtClean="0">
                <a:solidFill>
                  <a:schemeClr val="bg1">
                    <a:lumMod val="85000"/>
                  </a:schemeClr>
                </a:solidFill>
              </a:rPr>
              <a:t>카테고라를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</a:rPr>
              <a:t> 입력해주세요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</a:rPr>
              <a:t>:)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720110" y="4108837"/>
            <a:ext cx="1045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카테</a:t>
            </a:r>
            <a:r>
              <a:rPr lang="ko-KR" altLang="en-US" sz="1200" dirty="0" smtClean="0"/>
              <a:t> 고리 </a:t>
            </a:r>
            <a:r>
              <a:rPr lang="en-US" altLang="ko-KR" sz="1200" dirty="0" smtClean="0"/>
              <a:t>:</a:t>
            </a:r>
            <a:endParaRPr lang="ko-KR" altLang="en-US" sz="1600" dirty="0"/>
          </a:p>
        </p:txBody>
      </p:sp>
      <p:sp>
        <p:nvSpPr>
          <p:cNvPr id="74" name="직사각형 73"/>
          <p:cNvSpPr/>
          <p:nvPr/>
        </p:nvSpPr>
        <p:spPr>
          <a:xfrm>
            <a:off x="7804103" y="4094130"/>
            <a:ext cx="769338" cy="307777"/>
          </a:xfrm>
          <a:prstGeom prst="rect">
            <a:avLst/>
          </a:prstGeom>
          <a:noFill/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추가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840823" y="4864830"/>
            <a:ext cx="1023129" cy="785330"/>
          </a:xfrm>
          <a:prstGeom prst="rect">
            <a:avLst/>
          </a:prstGeom>
          <a:solidFill>
            <a:schemeClr val="bg1"/>
          </a:solidFill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748765" y="4524202"/>
            <a:ext cx="4498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자동가입</a:t>
            </a:r>
            <a:r>
              <a:rPr lang="ko-KR" altLang="en-US" sz="1200" dirty="0" smtClean="0"/>
              <a:t> 방지</a:t>
            </a:r>
            <a:endParaRPr lang="ko-KR" altLang="en-US" sz="1600" dirty="0"/>
          </a:p>
        </p:txBody>
      </p:sp>
      <p:sp>
        <p:nvSpPr>
          <p:cNvPr id="78" name="직사각형 77"/>
          <p:cNvSpPr/>
          <p:nvPr/>
        </p:nvSpPr>
        <p:spPr>
          <a:xfrm>
            <a:off x="5975765" y="5920643"/>
            <a:ext cx="769338" cy="275573"/>
          </a:xfrm>
          <a:prstGeom prst="rect">
            <a:avLst/>
          </a:prstGeom>
          <a:noFill/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가입 완료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7814910" y="5920643"/>
            <a:ext cx="802455" cy="275573"/>
          </a:xfrm>
          <a:prstGeom prst="rect">
            <a:avLst/>
          </a:prstGeom>
          <a:noFill/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가입 취소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5975765" y="5331028"/>
            <a:ext cx="2641600" cy="307777"/>
          </a:xfrm>
          <a:prstGeom prst="rect">
            <a:avLst/>
          </a:prstGeom>
          <a:solidFill>
            <a:schemeClr val="bg1"/>
          </a:solidFill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</a:rPr>
              <a:t>왼쪽 글자를 정확하게 입력해주세요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</a:rPr>
              <a:t>:)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024127" y="4988945"/>
            <a:ext cx="36428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25B04C"/>
                </a:solidFill>
              </a:rPr>
              <a:t>*</a:t>
            </a:r>
            <a:r>
              <a:rPr lang="ko-KR" altLang="en-US" sz="1000" dirty="0" smtClean="0">
                <a:solidFill>
                  <a:srgbClr val="25B04C"/>
                </a:solidFill>
              </a:rPr>
              <a:t>왼쪽에 보이는 글자를 정확하게 입력하여 주십시오</a:t>
            </a:r>
            <a:endParaRPr lang="ko-KR" altLang="en-US" sz="1000" dirty="0">
              <a:solidFill>
                <a:srgbClr val="25B04C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241055" y="3351327"/>
            <a:ext cx="2724270" cy="307777"/>
          </a:xfrm>
          <a:prstGeom prst="rect">
            <a:avLst/>
          </a:prstGeom>
          <a:solidFill>
            <a:schemeClr val="bg1"/>
          </a:solidFill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smtClean="0">
                <a:solidFill>
                  <a:schemeClr val="bg1">
                    <a:lumMod val="85000"/>
                  </a:schemeClr>
                </a:solidFill>
              </a:rPr>
              <a:t>비밀번호를 입력해주세요</a:t>
            </a:r>
            <a:r>
              <a:rPr lang="en-US" altLang="ko-KR" sz="900" dirty="0" smtClean="0">
                <a:solidFill>
                  <a:schemeClr val="bg1">
                    <a:lumMod val="85000"/>
                  </a:schemeClr>
                </a:solidFill>
              </a:rPr>
              <a:t>:)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8105" y="3346593"/>
            <a:ext cx="1273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비밀번호 확인</a:t>
            </a:r>
            <a:r>
              <a:rPr lang="ko-KR" altLang="en-US" sz="1400" smtClean="0"/>
              <a:t> </a:t>
            </a:r>
            <a:r>
              <a:rPr lang="en-US" altLang="ko-KR" sz="1400" dirty="0" smtClean="0"/>
              <a:t>:</a:t>
            </a:r>
            <a:endParaRPr lang="ko-KR" altLang="en-US" dirty="0"/>
          </a:p>
        </p:txBody>
      </p:sp>
      <p:sp>
        <p:nvSpPr>
          <p:cNvPr id="72" name="타원 71"/>
          <p:cNvSpPr/>
          <p:nvPr/>
        </p:nvSpPr>
        <p:spPr>
          <a:xfrm>
            <a:off x="4107728" y="2480438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73" name="타원 72"/>
          <p:cNvSpPr/>
          <p:nvPr/>
        </p:nvSpPr>
        <p:spPr>
          <a:xfrm>
            <a:off x="4105841" y="2929875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75" name="타원 74"/>
          <p:cNvSpPr/>
          <p:nvPr/>
        </p:nvSpPr>
        <p:spPr>
          <a:xfrm>
            <a:off x="4117815" y="3374735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4131424" y="3805703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4117814" y="4212683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</a:p>
        </p:txBody>
      </p:sp>
      <p:sp>
        <p:nvSpPr>
          <p:cNvPr id="86" name="타원 85"/>
          <p:cNvSpPr/>
          <p:nvPr/>
        </p:nvSpPr>
        <p:spPr>
          <a:xfrm>
            <a:off x="4115815" y="4628113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4117330" y="5058089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4119577" y="5440330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8708337" y="1724755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</a:t>
            </a:r>
          </a:p>
        </p:txBody>
      </p:sp>
      <p:sp>
        <p:nvSpPr>
          <p:cNvPr id="90" name="타원 89"/>
          <p:cNvSpPr/>
          <p:nvPr/>
        </p:nvSpPr>
        <p:spPr>
          <a:xfrm>
            <a:off x="7696802" y="2077116"/>
            <a:ext cx="404817" cy="40481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</a:p>
        </p:txBody>
      </p:sp>
      <p:sp>
        <p:nvSpPr>
          <p:cNvPr id="91" name="타원 90"/>
          <p:cNvSpPr/>
          <p:nvPr/>
        </p:nvSpPr>
        <p:spPr>
          <a:xfrm>
            <a:off x="8702544" y="2454507"/>
            <a:ext cx="404817" cy="40481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11</a:t>
            </a:r>
          </a:p>
        </p:txBody>
      </p:sp>
      <p:sp>
        <p:nvSpPr>
          <p:cNvPr id="92" name="타원 91"/>
          <p:cNvSpPr/>
          <p:nvPr/>
        </p:nvSpPr>
        <p:spPr>
          <a:xfrm>
            <a:off x="8699352" y="2868373"/>
            <a:ext cx="404817" cy="40481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12</a:t>
            </a:r>
          </a:p>
        </p:txBody>
      </p:sp>
      <p:sp>
        <p:nvSpPr>
          <p:cNvPr id="93" name="타원 92"/>
          <p:cNvSpPr/>
          <p:nvPr/>
        </p:nvSpPr>
        <p:spPr>
          <a:xfrm>
            <a:off x="8687245" y="3277097"/>
            <a:ext cx="404817" cy="40481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13</a:t>
            </a:r>
          </a:p>
        </p:txBody>
      </p:sp>
      <p:sp>
        <p:nvSpPr>
          <p:cNvPr id="94" name="타원 93"/>
          <p:cNvSpPr/>
          <p:nvPr/>
        </p:nvSpPr>
        <p:spPr>
          <a:xfrm>
            <a:off x="8680897" y="3687562"/>
            <a:ext cx="404817" cy="40481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14</a:t>
            </a:r>
          </a:p>
        </p:txBody>
      </p:sp>
      <p:sp>
        <p:nvSpPr>
          <p:cNvPr id="95" name="타원 94"/>
          <p:cNvSpPr/>
          <p:nvPr/>
        </p:nvSpPr>
        <p:spPr>
          <a:xfrm>
            <a:off x="8635220" y="4116216"/>
            <a:ext cx="404817" cy="40481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15</a:t>
            </a:r>
          </a:p>
        </p:txBody>
      </p:sp>
      <p:sp>
        <p:nvSpPr>
          <p:cNvPr id="96" name="타원 95"/>
          <p:cNvSpPr/>
          <p:nvPr/>
        </p:nvSpPr>
        <p:spPr>
          <a:xfrm>
            <a:off x="5130343" y="5048302"/>
            <a:ext cx="404817" cy="40481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16</a:t>
            </a:r>
          </a:p>
        </p:txBody>
      </p:sp>
      <p:sp>
        <p:nvSpPr>
          <p:cNvPr id="97" name="타원 96"/>
          <p:cNvSpPr/>
          <p:nvPr/>
        </p:nvSpPr>
        <p:spPr>
          <a:xfrm>
            <a:off x="5444506" y="5856020"/>
            <a:ext cx="404817" cy="40481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17</a:t>
            </a:r>
          </a:p>
        </p:txBody>
      </p:sp>
      <p:sp>
        <p:nvSpPr>
          <p:cNvPr id="98" name="타원 97"/>
          <p:cNvSpPr/>
          <p:nvPr/>
        </p:nvSpPr>
        <p:spPr>
          <a:xfrm>
            <a:off x="9363361" y="165747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9357618" y="2049556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가입 정보 입력  필드</a:t>
            </a:r>
          </a:p>
        </p:txBody>
      </p:sp>
      <p:sp>
        <p:nvSpPr>
          <p:cNvPr id="101" name="물결 100"/>
          <p:cNvSpPr/>
          <p:nvPr/>
        </p:nvSpPr>
        <p:spPr>
          <a:xfrm>
            <a:off x="9751353" y="1742726"/>
            <a:ext cx="265375" cy="79796"/>
          </a:xfrm>
          <a:prstGeom prst="wave">
            <a:avLst>
              <a:gd name="adj1" fmla="val 20000"/>
              <a:gd name="adj2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/>
          <p:cNvSpPr/>
          <p:nvPr/>
        </p:nvSpPr>
        <p:spPr>
          <a:xfrm>
            <a:off x="10179838" y="1595531"/>
            <a:ext cx="404817" cy="40481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15</a:t>
            </a:r>
          </a:p>
        </p:txBody>
      </p:sp>
      <p:sp>
        <p:nvSpPr>
          <p:cNvPr id="104" name="타원 103"/>
          <p:cNvSpPr/>
          <p:nvPr/>
        </p:nvSpPr>
        <p:spPr>
          <a:xfrm>
            <a:off x="9373658" y="2422885"/>
            <a:ext cx="404817" cy="40481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16</a:t>
            </a:r>
          </a:p>
        </p:txBody>
      </p:sp>
      <p:sp>
        <p:nvSpPr>
          <p:cNvPr id="105" name="타원 104"/>
          <p:cNvSpPr/>
          <p:nvPr/>
        </p:nvSpPr>
        <p:spPr>
          <a:xfrm>
            <a:off x="9386053" y="2997571"/>
            <a:ext cx="404817" cy="40481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17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884040" y="2514296"/>
            <a:ext cx="18053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갭챠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 :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자동입력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방지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9886971" y="3041492"/>
            <a:ext cx="1168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가입 완료 버튼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9886249" y="3620199"/>
            <a:ext cx="1168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가입 취소 버튼</a:t>
            </a:r>
          </a:p>
        </p:txBody>
      </p:sp>
      <p:sp>
        <p:nvSpPr>
          <p:cNvPr id="108" name="TextBox 107"/>
          <p:cNvSpPr txBox="1"/>
          <p:nvPr/>
        </p:nvSpPr>
        <p:spPr>
          <a:xfrm flipH="1">
            <a:off x="9528239" y="5885556"/>
            <a:ext cx="2395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일반 회원을 선택하여 </a:t>
            </a:r>
            <a:r>
              <a:rPr lang="ko-KR" altLang="en-US" sz="1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가입양식을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입력 후 가입 절차를 밟는다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6280085" y="79402"/>
            <a:ext cx="19094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S-PLS-001-003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4558579" y="1727438"/>
            <a:ext cx="1222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업체 </a:t>
            </a:r>
            <a:r>
              <a:rPr lang="ko-KR" altLang="en-US" sz="1200" dirty="0" err="1" smtClean="0"/>
              <a:t>대표사진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</a:t>
            </a:r>
            <a:endParaRPr lang="ko-KR" altLang="en-US" sz="1600" dirty="0"/>
          </a:p>
        </p:txBody>
      </p:sp>
      <p:sp>
        <p:nvSpPr>
          <p:cNvPr id="110" name="직사각형 109"/>
          <p:cNvSpPr/>
          <p:nvPr/>
        </p:nvSpPr>
        <p:spPr>
          <a:xfrm>
            <a:off x="5849173" y="1698192"/>
            <a:ext cx="1873679" cy="307777"/>
          </a:xfrm>
          <a:prstGeom prst="rect">
            <a:avLst/>
          </a:prstGeom>
          <a:solidFill>
            <a:schemeClr val="bg1"/>
          </a:solidFill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</a:rPr>
              <a:t>파일명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7804103" y="1699062"/>
            <a:ext cx="769338" cy="307777"/>
          </a:xfrm>
          <a:prstGeom prst="rect">
            <a:avLst/>
          </a:prstGeom>
          <a:noFill/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첨부하기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7289211" y="5856020"/>
            <a:ext cx="404817" cy="40481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18</a:t>
            </a:r>
          </a:p>
        </p:txBody>
      </p:sp>
      <p:sp>
        <p:nvSpPr>
          <p:cNvPr id="113" name="타원 112"/>
          <p:cNvSpPr/>
          <p:nvPr/>
        </p:nvSpPr>
        <p:spPr>
          <a:xfrm>
            <a:off x="9391895" y="3512731"/>
            <a:ext cx="404817" cy="40481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70922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505359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90586" y="1106130"/>
            <a:ext cx="701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 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53659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37811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86160" y="1106130"/>
            <a:ext cx="81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 </a:t>
            </a:r>
            <a:r>
              <a:rPr lang="ko-KR" altLang="en-US" sz="800" dirty="0" err="1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맛집홈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450439"/>
              </p:ext>
            </p:extLst>
          </p:nvPr>
        </p:nvGraphicFramePr>
        <p:xfrm>
          <a:off x="-1494" y="2555694"/>
          <a:ext cx="1516292" cy="43023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6292">
                  <a:extLst>
                    <a:ext uri="{9D8B030D-6E8A-4147-A177-3AD203B41FA5}">
                      <a16:colId xmlns:a16="http://schemas.microsoft.com/office/drawing/2014/main" val="3792127651"/>
                    </a:ext>
                  </a:extLst>
                </a:gridCol>
              </a:tblGrid>
              <a:tr h="8500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개인정보</a:t>
                      </a:r>
                      <a:r>
                        <a:rPr lang="ko-KR" altLang="en-US" sz="1400" baseline="0" dirty="0" smtClean="0"/>
                        <a:t> 확인</a:t>
                      </a:r>
                      <a:endParaRPr lang="ko-KR" altLang="en-US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1185667"/>
                  </a:ext>
                </a:extLst>
              </a:tr>
              <a:tr h="841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업체정보 확인</a:t>
                      </a:r>
                      <a:endParaRPr lang="en-US" altLang="ko-KR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861055"/>
                  </a:ext>
                </a:extLst>
              </a:tr>
              <a:tr h="9464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165289"/>
                  </a:ext>
                </a:extLst>
              </a:tr>
              <a:tr h="8734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예약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92521"/>
                  </a:ext>
                </a:extLst>
              </a:tr>
              <a:tr h="79056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우수맛집달성 </a:t>
                      </a:r>
                      <a:endParaRPr lang="en-US" altLang="ko-KR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693600"/>
                  </a:ext>
                </a:extLst>
              </a:tr>
            </a:tbl>
          </a:graphicData>
        </a:graphic>
      </p:graphicFrame>
      <p:cxnSp>
        <p:nvCxnSpPr>
          <p:cNvPr id="30" name="직선 화살표 연결선 29"/>
          <p:cNvCxnSpPr>
            <a:endCxn id="31" idx="1"/>
          </p:cNvCxnSpPr>
          <p:nvPr/>
        </p:nvCxnSpPr>
        <p:spPr>
          <a:xfrm flipV="1">
            <a:off x="1514798" y="3784716"/>
            <a:ext cx="1052236" cy="64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2567034" y="3146479"/>
            <a:ext cx="3388220" cy="12764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2783977" y="3392336"/>
            <a:ext cx="2867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비밀번호를 입력해주세요</a:t>
            </a:r>
            <a:endParaRPr lang="ko-KR" altLang="en-US" sz="1400" dirty="0"/>
          </a:p>
        </p:txBody>
      </p:sp>
      <p:sp>
        <p:nvSpPr>
          <p:cNvPr id="33" name="직사각형 32"/>
          <p:cNvSpPr/>
          <p:nvPr/>
        </p:nvSpPr>
        <p:spPr>
          <a:xfrm>
            <a:off x="2825534" y="3789032"/>
            <a:ext cx="1487978" cy="2576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381077" y="3789031"/>
            <a:ext cx="647330" cy="2576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확인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095972" y="3789710"/>
            <a:ext cx="647330" cy="2576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취소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097265" y="604523"/>
            <a:ext cx="3531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업체정보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조회 및 수정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1973204" y="88694"/>
            <a:ext cx="2249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254437" y="79402"/>
            <a:ext cx="1960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S-PLS-008-003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9411259" y="243960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45" name="타원 44"/>
          <p:cNvSpPr/>
          <p:nvPr/>
        </p:nvSpPr>
        <p:spPr>
          <a:xfrm>
            <a:off x="9409372" y="331369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672976" y="2454120"/>
            <a:ext cx="2476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개인정보 보호를 위한 비밀번호 재 확인 필드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672976" y="3287358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확인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취소 버튼</a:t>
            </a:r>
          </a:p>
        </p:txBody>
      </p:sp>
      <p:sp>
        <p:nvSpPr>
          <p:cNvPr id="48" name="TextBox 47"/>
          <p:cNvSpPr txBox="1"/>
          <p:nvPr/>
        </p:nvSpPr>
        <p:spPr>
          <a:xfrm flipH="1">
            <a:off x="9409368" y="5692348"/>
            <a:ext cx="2550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업체정보 조회 및 수정 페이지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개인정보 보호를 위해 비밀번호를 한번 더 입력 받는다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10740475" y="82125"/>
            <a:ext cx="840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03.27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965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505359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90586" y="1106130"/>
            <a:ext cx="701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 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53659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37811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86160" y="1106130"/>
            <a:ext cx="81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 </a:t>
            </a:r>
            <a:r>
              <a:rPr lang="ko-KR" altLang="en-US" sz="800" dirty="0" err="1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맛집홈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-1494" y="2555694"/>
          <a:ext cx="1516292" cy="43023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6292">
                  <a:extLst>
                    <a:ext uri="{9D8B030D-6E8A-4147-A177-3AD203B41FA5}">
                      <a16:colId xmlns:a16="http://schemas.microsoft.com/office/drawing/2014/main" val="3792127651"/>
                    </a:ext>
                  </a:extLst>
                </a:gridCol>
              </a:tblGrid>
              <a:tr h="8500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개인정보</a:t>
                      </a:r>
                      <a:r>
                        <a:rPr lang="ko-KR" altLang="en-US" sz="1400" baseline="0" dirty="0" smtClean="0"/>
                        <a:t> 확인</a:t>
                      </a:r>
                      <a:endParaRPr lang="ko-KR" altLang="en-US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1185667"/>
                  </a:ext>
                </a:extLst>
              </a:tr>
              <a:tr h="841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업체정보 확인</a:t>
                      </a:r>
                      <a:endParaRPr lang="en-US" altLang="ko-KR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861055"/>
                  </a:ext>
                </a:extLst>
              </a:tr>
              <a:tr h="9464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165289"/>
                  </a:ext>
                </a:extLst>
              </a:tr>
              <a:tr h="8734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예약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92521"/>
                  </a:ext>
                </a:extLst>
              </a:tr>
              <a:tr h="79056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우수맛집달성 </a:t>
                      </a:r>
                      <a:endParaRPr lang="en-US" altLang="ko-KR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693600"/>
                  </a:ext>
                </a:extLst>
              </a:tr>
            </a:tbl>
          </a:graphicData>
        </a:graphic>
      </p:graphicFrame>
      <p:sp>
        <p:nvSpPr>
          <p:cNvPr id="38" name="직사각형 37"/>
          <p:cNvSpPr/>
          <p:nvPr/>
        </p:nvSpPr>
        <p:spPr>
          <a:xfrm>
            <a:off x="4175660" y="3363946"/>
            <a:ext cx="2724270" cy="307777"/>
          </a:xfrm>
          <a:prstGeom prst="rect">
            <a:avLst/>
          </a:prstGeom>
          <a:solidFill>
            <a:schemeClr val="bg1"/>
          </a:solidFill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err="1" smtClean="0">
                <a:solidFill>
                  <a:schemeClr val="bg1">
                    <a:lumMod val="85000"/>
                  </a:schemeClr>
                </a:solidFill>
              </a:rPr>
              <a:t>병규네</a:t>
            </a:r>
            <a:r>
              <a:rPr lang="ko-KR" altLang="en-US" sz="900" dirty="0" smtClean="0">
                <a:solidFill>
                  <a:schemeClr val="bg1">
                    <a:lumMod val="85000"/>
                  </a:schemeClr>
                </a:solidFill>
              </a:rPr>
              <a:t> 중국집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046598" y="3322268"/>
            <a:ext cx="1014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업체 명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4175660" y="4422338"/>
            <a:ext cx="2724269" cy="307777"/>
          </a:xfrm>
          <a:prstGeom prst="rect">
            <a:avLst/>
          </a:prstGeom>
          <a:solidFill>
            <a:schemeClr val="bg1"/>
          </a:solidFill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dirty="0" smtClean="0">
                <a:solidFill>
                  <a:schemeClr val="bg1">
                    <a:lumMod val="85000"/>
                  </a:schemeClr>
                </a:solidFill>
              </a:rPr>
              <a:t>042-123-4567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46597" y="4445965"/>
            <a:ext cx="1206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업체전화번호 </a:t>
            </a:r>
            <a:r>
              <a:rPr lang="en-US" altLang="ko-KR" sz="1200" dirty="0" smtClean="0"/>
              <a:t>:</a:t>
            </a:r>
            <a:endParaRPr lang="ko-KR" altLang="en-US" sz="1600" dirty="0"/>
          </a:p>
        </p:txBody>
      </p:sp>
      <p:sp>
        <p:nvSpPr>
          <p:cNvPr id="42" name="TextBox 41"/>
          <p:cNvSpPr txBox="1"/>
          <p:nvPr/>
        </p:nvSpPr>
        <p:spPr>
          <a:xfrm>
            <a:off x="3075017" y="4832738"/>
            <a:ext cx="1045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업체주소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</a:t>
            </a:r>
            <a:endParaRPr lang="ko-KR" altLang="en-US" sz="1600" dirty="0"/>
          </a:p>
        </p:txBody>
      </p:sp>
      <p:sp>
        <p:nvSpPr>
          <p:cNvPr id="43" name="직사각형 42"/>
          <p:cNvSpPr/>
          <p:nvPr/>
        </p:nvSpPr>
        <p:spPr>
          <a:xfrm>
            <a:off x="4175426" y="4850158"/>
            <a:ext cx="1873678" cy="307777"/>
          </a:xfrm>
          <a:prstGeom prst="rect">
            <a:avLst/>
          </a:prstGeom>
          <a:solidFill>
            <a:schemeClr val="bg1"/>
          </a:solidFill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</a:rPr>
              <a:t>123-45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130357" y="4859004"/>
            <a:ext cx="769338" cy="307777"/>
          </a:xfrm>
          <a:prstGeom prst="rect">
            <a:avLst/>
          </a:prstGeom>
          <a:noFill/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우편번호 찾기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175425" y="5238190"/>
            <a:ext cx="2724268" cy="307777"/>
          </a:xfrm>
          <a:prstGeom prst="rect">
            <a:avLst/>
          </a:prstGeom>
          <a:solidFill>
            <a:schemeClr val="bg1"/>
          </a:solidFill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</a:rPr>
              <a:t>대전 서구 </a:t>
            </a:r>
            <a:r>
              <a:rPr lang="ko-KR" altLang="en-US" sz="1600" dirty="0" err="1" smtClean="0">
                <a:solidFill>
                  <a:schemeClr val="bg1">
                    <a:lumMod val="85000"/>
                  </a:schemeClr>
                </a:solidFill>
              </a:rPr>
              <a:t>둔산동</a:t>
            </a:r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</a:rPr>
              <a:t>12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046362" y="5245684"/>
            <a:ext cx="1045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상세 주소 </a:t>
            </a:r>
            <a:r>
              <a:rPr lang="en-US" altLang="ko-KR" sz="1200" dirty="0" smtClean="0"/>
              <a:t>:</a:t>
            </a:r>
            <a:endParaRPr lang="ko-KR" altLang="en-US" sz="1600" dirty="0"/>
          </a:p>
        </p:txBody>
      </p:sp>
      <p:sp>
        <p:nvSpPr>
          <p:cNvPr id="47" name="직사각형 46"/>
          <p:cNvSpPr/>
          <p:nvPr/>
        </p:nvSpPr>
        <p:spPr>
          <a:xfrm>
            <a:off x="4175425" y="5624327"/>
            <a:ext cx="1873679" cy="307777"/>
          </a:xfrm>
          <a:prstGeom prst="rect">
            <a:avLst/>
          </a:prstGeom>
          <a:solidFill>
            <a:schemeClr val="bg1"/>
          </a:solidFill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</a:rPr>
              <a:t>중국집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046362" y="5631821"/>
            <a:ext cx="1045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카테</a:t>
            </a:r>
            <a:r>
              <a:rPr lang="ko-KR" altLang="en-US" sz="1200" dirty="0" smtClean="0"/>
              <a:t> 고리 </a:t>
            </a:r>
            <a:r>
              <a:rPr lang="en-US" altLang="ko-KR" sz="1200" dirty="0" smtClean="0"/>
              <a:t>:</a:t>
            </a:r>
            <a:endParaRPr lang="ko-KR" altLang="en-US" sz="1600" dirty="0"/>
          </a:p>
        </p:txBody>
      </p:sp>
      <p:sp>
        <p:nvSpPr>
          <p:cNvPr id="49" name="직사각형 48"/>
          <p:cNvSpPr/>
          <p:nvPr/>
        </p:nvSpPr>
        <p:spPr>
          <a:xfrm>
            <a:off x="6130355" y="5617114"/>
            <a:ext cx="769338" cy="307777"/>
          </a:xfrm>
          <a:prstGeom prst="rect">
            <a:avLst/>
          </a:prstGeom>
          <a:noFill/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추가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952883" y="6495975"/>
            <a:ext cx="769338" cy="275573"/>
          </a:xfrm>
          <a:prstGeom prst="rect">
            <a:avLst/>
          </a:prstGeom>
          <a:noFill/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가입 완료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792028" y="6495975"/>
            <a:ext cx="802455" cy="275573"/>
          </a:xfrm>
          <a:prstGeom prst="rect">
            <a:avLst/>
          </a:prstGeom>
          <a:noFill/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가입 취소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178431" y="3749103"/>
            <a:ext cx="2724270" cy="551503"/>
          </a:xfrm>
          <a:prstGeom prst="rect">
            <a:avLst/>
          </a:prstGeom>
          <a:solidFill>
            <a:schemeClr val="bg1"/>
          </a:solidFill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</a:rPr>
              <a:t>짜장면 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</a:rPr>
              <a:t>5000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</a:rPr>
              <a:t>원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</a:rPr>
              <a:t>     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</a:rPr>
              <a:t>짬뽕 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</a:rPr>
              <a:t>6000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</a:rPr>
              <a:t>원</a:t>
            </a:r>
            <a:endParaRPr lang="en-US" altLang="ko-KR" sz="11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</a:rPr>
              <a:t>     </a:t>
            </a:r>
            <a:r>
              <a:rPr lang="ko-KR" altLang="en-US" sz="1100" dirty="0" err="1" smtClean="0">
                <a:solidFill>
                  <a:schemeClr val="bg1">
                    <a:lumMod val="85000"/>
                  </a:schemeClr>
                </a:solidFill>
              </a:rPr>
              <a:t>탕슉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100" dirty="0" smtClean="0">
                <a:solidFill>
                  <a:schemeClr val="bg1">
                    <a:lumMod val="85000"/>
                  </a:schemeClr>
                </a:solidFill>
              </a:rPr>
              <a:t>9000</a:t>
            </a:r>
            <a:r>
              <a:rPr lang="ko-KR" altLang="en-US" sz="1100" dirty="0" smtClean="0">
                <a:solidFill>
                  <a:schemeClr val="bg1">
                    <a:lumMod val="85000"/>
                  </a:schemeClr>
                </a:solidFill>
              </a:rPr>
              <a:t>원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239166" y="3699313"/>
            <a:ext cx="1014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메뉴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</a:t>
            </a:r>
            <a:endParaRPr lang="ko-KR" altLang="en-US" dirty="0"/>
          </a:p>
        </p:txBody>
      </p:sp>
      <p:sp>
        <p:nvSpPr>
          <p:cNvPr id="56" name="왼쪽 화살표 55"/>
          <p:cNvSpPr/>
          <p:nvPr/>
        </p:nvSpPr>
        <p:spPr>
          <a:xfrm>
            <a:off x="1213572" y="3581486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2998332" y="2891353"/>
            <a:ext cx="3050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6B44E"/>
                </a:solidFill>
              </a:rPr>
              <a:t>업체정보 수정</a:t>
            </a:r>
            <a:endParaRPr lang="ko-KR" altLang="en-US" dirty="0">
              <a:solidFill>
                <a:srgbClr val="26B44E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020843" y="604577"/>
            <a:ext cx="3531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업체정보 조회 및 수정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1973204" y="88694"/>
            <a:ext cx="2249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6247224" y="79402"/>
            <a:ext cx="19752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S-PLS-008-004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 flipH="1">
            <a:off x="9409368" y="5692348"/>
            <a:ext cx="2550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업체정보 수정 페이지 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 명은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변경할수없음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사업자 번호 변경이 불가능 하기 때문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</p:txBody>
      </p:sp>
      <p:sp>
        <p:nvSpPr>
          <p:cNvPr id="61" name="타원 60"/>
          <p:cNvSpPr/>
          <p:nvPr/>
        </p:nvSpPr>
        <p:spPr>
          <a:xfrm>
            <a:off x="9411259" y="169665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62" name="타원 61"/>
          <p:cNvSpPr/>
          <p:nvPr/>
        </p:nvSpPr>
        <p:spPr>
          <a:xfrm>
            <a:off x="9409372" y="218022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63" name="타원 62"/>
          <p:cNvSpPr/>
          <p:nvPr/>
        </p:nvSpPr>
        <p:spPr>
          <a:xfrm>
            <a:off x="9409373" y="261067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9409371" y="3071970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9409370" y="3571952"/>
            <a:ext cx="250307" cy="237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9672976" y="1711170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 명 조회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수정 불가능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9672976" y="2153883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대표 메뉴 설정 필드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9672976" y="2613833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 전화번호 변경 필드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674399" y="3049556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 주소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변경필드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659677" y="3578042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상세주소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변경 필드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9409369" y="4014093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9664032" y="4000405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카테고리 변경 및 추가 필드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9409368" y="4432598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9672976" y="4420112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확인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취소 버튼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7025975" y="3392298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76" name="타원 75"/>
          <p:cNvSpPr/>
          <p:nvPr/>
        </p:nvSpPr>
        <p:spPr>
          <a:xfrm>
            <a:off x="7021780" y="387343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77" name="타원 76"/>
          <p:cNvSpPr/>
          <p:nvPr/>
        </p:nvSpPr>
        <p:spPr>
          <a:xfrm>
            <a:off x="7022460" y="4458468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7021421" y="4835192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7021421" y="5265659"/>
            <a:ext cx="250307" cy="237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</a:p>
        </p:txBody>
      </p:sp>
      <p:sp>
        <p:nvSpPr>
          <p:cNvPr id="80" name="타원 79"/>
          <p:cNvSpPr/>
          <p:nvPr/>
        </p:nvSpPr>
        <p:spPr>
          <a:xfrm>
            <a:off x="7021420" y="5697744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5112264" y="6495975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10740475" y="82125"/>
            <a:ext cx="840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03.27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209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505359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90586" y="1106130"/>
            <a:ext cx="701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 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53659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37811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86160" y="1106130"/>
            <a:ext cx="81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 </a:t>
            </a:r>
            <a:r>
              <a:rPr lang="ko-KR" altLang="en-US" sz="800" dirty="0" err="1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맛집홈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-1494" y="2555694"/>
          <a:ext cx="1516292" cy="43023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6292">
                  <a:extLst>
                    <a:ext uri="{9D8B030D-6E8A-4147-A177-3AD203B41FA5}">
                      <a16:colId xmlns:a16="http://schemas.microsoft.com/office/drawing/2014/main" val="3792127651"/>
                    </a:ext>
                  </a:extLst>
                </a:gridCol>
              </a:tblGrid>
              <a:tr h="8500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개인정보</a:t>
                      </a:r>
                      <a:r>
                        <a:rPr lang="ko-KR" altLang="en-US" sz="1400" baseline="0" dirty="0" smtClean="0"/>
                        <a:t> 확인</a:t>
                      </a:r>
                      <a:endParaRPr lang="ko-KR" altLang="en-US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1185667"/>
                  </a:ext>
                </a:extLst>
              </a:tr>
              <a:tr h="841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업체정보 확인</a:t>
                      </a:r>
                      <a:endParaRPr lang="en-US" altLang="ko-KR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861055"/>
                  </a:ext>
                </a:extLst>
              </a:tr>
              <a:tr h="9464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165289"/>
                  </a:ext>
                </a:extLst>
              </a:tr>
              <a:tr h="8734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예약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92521"/>
                  </a:ext>
                </a:extLst>
              </a:tr>
              <a:tr h="79056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우수맛집달성 </a:t>
                      </a:r>
                      <a:endParaRPr lang="en-US" altLang="ko-KR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693600"/>
                  </a:ext>
                </a:extLst>
              </a:tr>
            </a:tbl>
          </a:graphicData>
        </a:graphic>
      </p:graphicFrame>
      <p:sp>
        <p:nvSpPr>
          <p:cNvPr id="29" name="왼쪽 화살표 28"/>
          <p:cNvSpPr/>
          <p:nvPr/>
        </p:nvSpPr>
        <p:spPr>
          <a:xfrm>
            <a:off x="1223853" y="4600446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740084"/>
              </p:ext>
            </p:extLst>
          </p:nvPr>
        </p:nvGraphicFramePr>
        <p:xfrm>
          <a:off x="1514798" y="4023360"/>
          <a:ext cx="2275806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5806">
                  <a:extLst>
                    <a:ext uri="{9D8B030D-6E8A-4147-A177-3AD203B41FA5}">
                      <a16:colId xmlns:a16="http://schemas.microsoft.com/office/drawing/2014/main" val="479889944"/>
                    </a:ext>
                  </a:extLst>
                </a:gridCol>
              </a:tblGrid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 </a:t>
                      </a:r>
                      <a:r>
                        <a:rPr lang="en-US" altLang="ko-KR" dirty="0" smtClean="0"/>
                        <a:t>EAT</a:t>
                      </a:r>
                      <a:r>
                        <a:rPr lang="ko-KR" altLang="en-US" dirty="0" smtClean="0"/>
                        <a:t>딜</a:t>
                      </a:r>
                      <a:r>
                        <a:rPr lang="ko-KR" altLang="en-US" baseline="0" dirty="0" smtClean="0"/>
                        <a:t> 보기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55984"/>
                  </a:ext>
                </a:extLst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EAT</a:t>
                      </a:r>
                      <a:r>
                        <a:rPr lang="ko-KR" altLang="en-US" dirty="0" smtClean="0"/>
                        <a:t>딜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ko-KR" altLang="en-US" dirty="0" smtClean="0"/>
                        <a:t>관련 신청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622988"/>
                  </a:ext>
                </a:extLst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Q&amp;A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843195"/>
                  </a:ext>
                </a:extLst>
              </a:tr>
              <a:tr h="23552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판매된 </a:t>
                      </a:r>
                      <a:r>
                        <a:rPr lang="en-US" altLang="ko-KR" dirty="0" smtClean="0"/>
                        <a:t>EAT</a:t>
                      </a:r>
                      <a:r>
                        <a:rPr lang="ko-KR" altLang="en-US" dirty="0" smtClean="0"/>
                        <a:t>딜 내역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653652"/>
                  </a:ext>
                </a:extLst>
              </a:tr>
            </a:tbl>
          </a:graphicData>
        </a:graphic>
      </p:graphicFrame>
      <p:sp>
        <p:nvSpPr>
          <p:cNvPr id="30" name="왼쪽 화살표 29"/>
          <p:cNvSpPr/>
          <p:nvPr/>
        </p:nvSpPr>
        <p:spPr>
          <a:xfrm>
            <a:off x="3521609" y="4116105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/>
          </p:nvPr>
        </p:nvGraphicFramePr>
        <p:xfrm>
          <a:off x="3937746" y="3895972"/>
          <a:ext cx="3872396" cy="17782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936">
                  <a:extLst>
                    <a:ext uri="{9D8B030D-6E8A-4147-A177-3AD203B41FA5}">
                      <a16:colId xmlns:a16="http://schemas.microsoft.com/office/drawing/2014/main" val="1259027790"/>
                    </a:ext>
                  </a:extLst>
                </a:gridCol>
                <a:gridCol w="1449262">
                  <a:extLst>
                    <a:ext uri="{9D8B030D-6E8A-4147-A177-3AD203B41FA5}">
                      <a16:colId xmlns:a16="http://schemas.microsoft.com/office/drawing/2014/main" val="571915176"/>
                    </a:ext>
                  </a:extLst>
                </a:gridCol>
                <a:gridCol w="968099">
                  <a:extLst>
                    <a:ext uri="{9D8B030D-6E8A-4147-A177-3AD203B41FA5}">
                      <a16:colId xmlns:a16="http://schemas.microsoft.com/office/drawing/2014/main" val="49874750"/>
                    </a:ext>
                  </a:extLst>
                </a:gridCol>
                <a:gridCol w="968099">
                  <a:extLst>
                    <a:ext uri="{9D8B030D-6E8A-4147-A177-3AD203B41FA5}">
                      <a16:colId xmlns:a16="http://schemas.microsoft.com/office/drawing/2014/main" val="78050183"/>
                    </a:ext>
                  </a:extLst>
                </a:gridCol>
              </a:tblGrid>
              <a:tr h="2349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상태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진행중 </a:t>
                      </a:r>
                      <a:r>
                        <a:rPr lang="en-US" altLang="ko-KR" sz="800" dirty="0" smtClean="0"/>
                        <a:t>EAT</a:t>
                      </a:r>
                      <a:r>
                        <a:rPr lang="ko-KR" altLang="en-US" sz="800" dirty="0" smtClean="0"/>
                        <a:t>딜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금액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등록 날짜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0877029"/>
                  </a:ext>
                </a:extLst>
              </a:tr>
              <a:tr h="2349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진행중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[</a:t>
                      </a:r>
                      <a:r>
                        <a:rPr lang="ko-KR" altLang="en-US" sz="800" dirty="0" smtClean="0"/>
                        <a:t>강남 점</a:t>
                      </a:r>
                      <a:r>
                        <a:rPr lang="en-US" altLang="ko-KR" sz="800" dirty="0" smtClean="0"/>
                        <a:t>] </a:t>
                      </a:r>
                      <a:r>
                        <a:rPr lang="ko-KR" altLang="en-US" sz="800" dirty="0" err="1" smtClean="0"/>
                        <a:t>서서갈비</a:t>
                      </a:r>
                      <a:r>
                        <a:rPr lang="ko-KR" altLang="en-US" sz="800" dirty="0" smtClean="0"/>
                        <a:t> 갈비</a:t>
                      </a:r>
                      <a:r>
                        <a:rPr lang="en-US" altLang="ko-KR" sz="800" dirty="0" smtClean="0"/>
                        <a:t>2</a:t>
                      </a:r>
                      <a:r>
                        <a:rPr lang="ko-KR" altLang="en-US" sz="800" dirty="0" smtClean="0"/>
                        <a:t>인</a:t>
                      </a:r>
                      <a:r>
                        <a:rPr lang="en-US" altLang="ko-KR" sz="800" dirty="0" smtClean="0"/>
                        <a:t>set</a:t>
                      </a:r>
                      <a:endParaRPr lang="ko-KR" altLang="en-US" sz="800" dirty="0" smtClean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50,000</a:t>
                      </a:r>
                      <a:r>
                        <a:rPr lang="ko-KR" altLang="en-US" sz="800" dirty="0" smtClean="0"/>
                        <a:t>원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19.03.28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3508658"/>
                  </a:ext>
                </a:extLst>
              </a:tr>
              <a:tr h="2349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종료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[</a:t>
                      </a:r>
                      <a:r>
                        <a:rPr lang="ko-KR" altLang="en-US" sz="800" dirty="0" err="1" smtClean="0"/>
                        <a:t>강남점</a:t>
                      </a:r>
                      <a:r>
                        <a:rPr lang="en-US" altLang="ko-KR" sz="800" dirty="0" smtClean="0"/>
                        <a:t>] </a:t>
                      </a:r>
                      <a:r>
                        <a:rPr lang="ko-KR" altLang="en-US" sz="800" dirty="0" err="1" smtClean="0"/>
                        <a:t>서서갈비</a:t>
                      </a:r>
                      <a:r>
                        <a:rPr lang="ko-KR" altLang="en-US" sz="800" dirty="0" smtClean="0"/>
                        <a:t> 갈비 </a:t>
                      </a:r>
                      <a:r>
                        <a:rPr lang="en-US" altLang="ko-KR" sz="800" dirty="0" smtClean="0"/>
                        <a:t>4</a:t>
                      </a:r>
                      <a:r>
                        <a:rPr lang="ko-KR" altLang="en-US" sz="800" dirty="0" smtClean="0"/>
                        <a:t>인</a:t>
                      </a:r>
                      <a:r>
                        <a:rPr lang="en-US" altLang="ko-KR" sz="800" baseline="0" dirty="0" smtClean="0"/>
                        <a:t> set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100,000</a:t>
                      </a:r>
                      <a:r>
                        <a:rPr lang="ko-KR" altLang="en-US" sz="800" dirty="0" smtClean="0"/>
                        <a:t>원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19.02.01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9378163"/>
                  </a:ext>
                </a:extLst>
              </a:tr>
              <a:tr h="234944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3726169"/>
                  </a:ext>
                </a:extLst>
              </a:tr>
              <a:tr h="234944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6291139"/>
                  </a:ext>
                </a:extLst>
              </a:tr>
              <a:tr h="234944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5384264"/>
                  </a:ext>
                </a:extLst>
              </a:tr>
              <a:tr h="234944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2204397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3832626" y="3478908"/>
            <a:ext cx="2155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6B44E"/>
                </a:solidFill>
              </a:rPr>
              <a:t>내가 등록한 </a:t>
            </a:r>
            <a:r>
              <a:rPr lang="en-US" altLang="ko-KR" dirty="0" smtClean="0">
                <a:solidFill>
                  <a:srgbClr val="26B44E"/>
                </a:solidFill>
              </a:rPr>
              <a:t>EAT</a:t>
            </a:r>
            <a:r>
              <a:rPr lang="ko-KR" altLang="en-US" dirty="0" smtClean="0">
                <a:solidFill>
                  <a:srgbClr val="26B44E"/>
                </a:solidFill>
              </a:rPr>
              <a:t>딜</a:t>
            </a:r>
            <a:endParaRPr lang="ko-KR" altLang="en-US" dirty="0">
              <a:solidFill>
                <a:srgbClr val="26B44E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090428" y="604577"/>
            <a:ext cx="3259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EAT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관리 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973204" y="88694"/>
            <a:ext cx="2249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252033" y="79402"/>
            <a:ext cx="1965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S-PLS-008-005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9411259" y="169665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37" name="타원 36"/>
          <p:cNvSpPr/>
          <p:nvPr/>
        </p:nvSpPr>
        <p:spPr>
          <a:xfrm>
            <a:off x="9409372" y="218022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38" name="타원 37"/>
          <p:cNvSpPr/>
          <p:nvPr/>
        </p:nvSpPr>
        <p:spPr>
          <a:xfrm>
            <a:off x="9409373" y="261067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9409371" y="3071970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9409370" y="3571952"/>
            <a:ext cx="250307" cy="237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672976" y="1711170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보기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672976" y="2153883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관련 신청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등록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수정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삭제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672976" y="2613833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관련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Q&amp;A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조회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674399" y="3049556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매출 현황 조회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659677" y="3578042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선택정보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출력 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 flipH="1">
            <a:off x="9409368" y="5692348"/>
            <a:ext cx="25507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관리 페이지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 회원이 등록한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딜을 확인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수정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삭제 할 수 있음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딜에 관련된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Q&amp;A,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매출현황을 학인 할 수 있음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47" name="타원 46"/>
          <p:cNvSpPr/>
          <p:nvPr/>
        </p:nvSpPr>
        <p:spPr>
          <a:xfrm rot="305159">
            <a:off x="3313697" y="4066704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48" name="타원 47"/>
          <p:cNvSpPr/>
          <p:nvPr/>
        </p:nvSpPr>
        <p:spPr>
          <a:xfrm>
            <a:off x="3313371" y="443997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49" name="타원 48"/>
          <p:cNvSpPr/>
          <p:nvPr/>
        </p:nvSpPr>
        <p:spPr>
          <a:xfrm>
            <a:off x="3313371" y="4813248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3571966" y="5166474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6001726" y="3556909"/>
            <a:ext cx="250307" cy="237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10740475" y="82125"/>
            <a:ext cx="840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03.27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560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867218" y="3189516"/>
            <a:ext cx="4309169" cy="349470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505359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90586" y="1106130"/>
            <a:ext cx="701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 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53659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37811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86160" y="1106130"/>
            <a:ext cx="81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 </a:t>
            </a:r>
            <a:r>
              <a:rPr lang="ko-KR" altLang="en-US" sz="800" dirty="0" err="1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맛집홈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-1494" y="2555694"/>
          <a:ext cx="1516292" cy="43023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6292">
                  <a:extLst>
                    <a:ext uri="{9D8B030D-6E8A-4147-A177-3AD203B41FA5}">
                      <a16:colId xmlns:a16="http://schemas.microsoft.com/office/drawing/2014/main" val="3792127651"/>
                    </a:ext>
                  </a:extLst>
                </a:gridCol>
              </a:tblGrid>
              <a:tr h="8500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개인정보</a:t>
                      </a:r>
                      <a:r>
                        <a:rPr lang="ko-KR" altLang="en-US" sz="1400" baseline="0" dirty="0" smtClean="0"/>
                        <a:t> 확인</a:t>
                      </a:r>
                      <a:endParaRPr lang="ko-KR" altLang="en-US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1185667"/>
                  </a:ext>
                </a:extLst>
              </a:tr>
              <a:tr h="841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업체정보 확인</a:t>
                      </a:r>
                      <a:endParaRPr lang="en-US" altLang="ko-KR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861055"/>
                  </a:ext>
                </a:extLst>
              </a:tr>
              <a:tr h="9464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165289"/>
                  </a:ext>
                </a:extLst>
              </a:tr>
              <a:tr h="8734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예약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92521"/>
                  </a:ext>
                </a:extLst>
              </a:tr>
              <a:tr h="79056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우수맛집달성 </a:t>
                      </a:r>
                      <a:endParaRPr lang="en-US" altLang="ko-KR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693600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830946"/>
              </p:ext>
            </p:extLst>
          </p:nvPr>
        </p:nvGraphicFramePr>
        <p:xfrm>
          <a:off x="1514798" y="4023360"/>
          <a:ext cx="2275806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5806">
                  <a:extLst>
                    <a:ext uri="{9D8B030D-6E8A-4147-A177-3AD203B41FA5}">
                      <a16:colId xmlns:a16="http://schemas.microsoft.com/office/drawing/2014/main" val="479889944"/>
                    </a:ext>
                  </a:extLst>
                </a:gridCol>
              </a:tblGrid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진행중 </a:t>
                      </a:r>
                      <a:r>
                        <a:rPr lang="en-US" altLang="ko-KR" dirty="0" smtClean="0"/>
                        <a:t>EAT</a:t>
                      </a:r>
                      <a:r>
                        <a:rPr lang="ko-KR" altLang="en-US" dirty="0" smtClean="0"/>
                        <a:t>딜</a:t>
                      </a:r>
                      <a:r>
                        <a:rPr lang="ko-KR" altLang="en-US" baseline="0" dirty="0" smtClean="0"/>
                        <a:t> 보기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55984"/>
                  </a:ext>
                </a:extLst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EAT</a:t>
                      </a:r>
                      <a:r>
                        <a:rPr lang="ko-KR" altLang="en-US" dirty="0" smtClean="0"/>
                        <a:t>딜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ko-KR" altLang="en-US" dirty="0" smtClean="0"/>
                        <a:t>관련 신청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622988"/>
                  </a:ext>
                </a:extLst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Q&amp;A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843195"/>
                  </a:ext>
                </a:extLst>
              </a:tr>
              <a:tr h="23552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판매된 </a:t>
                      </a:r>
                      <a:r>
                        <a:rPr lang="en-US" altLang="ko-KR" dirty="0" smtClean="0"/>
                        <a:t>EAT</a:t>
                      </a:r>
                      <a:r>
                        <a:rPr lang="ko-KR" altLang="en-US" dirty="0" smtClean="0"/>
                        <a:t>딜 내역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653652"/>
                  </a:ext>
                </a:extLst>
              </a:tr>
            </a:tbl>
          </a:graphicData>
        </a:graphic>
      </p:graphicFrame>
      <p:sp>
        <p:nvSpPr>
          <p:cNvPr id="30" name="왼쪽 화살표 29"/>
          <p:cNvSpPr/>
          <p:nvPr/>
        </p:nvSpPr>
        <p:spPr>
          <a:xfrm>
            <a:off x="3488357" y="4473552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왼쪽 화살표 32"/>
          <p:cNvSpPr/>
          <p:nvPr/>
        </p:nvSpPr>
        <p:spPr>
          <a:xfrm>
            <a:off x="1204240" y="4648479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860851" y="2873044"/>
            <a:ext cx="769338" cy="275573"/>
          </a:xfrm>
          <a:prstGeom prst="rect">
            <a:avLst/>
          </a:prstGeom>
          <a:noFill/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 신청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767828" y="2873044"/>
            <a:ext cx="769338" cy="275573"/>
          </a:xfrm>
          <a:prstGeom prst="rect">
            <a:avLst/>
          </a:prstGeom>
          <a:noFill/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수정 신청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674805" y="2873044"/>
            <a:ext cx="716691" cy="266872"/>
          </a:xfrm>
          <a:prstGeom prst="rect">
            <a:avLst/>
          </a:prstGeom>
          <a:noFill/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삭제 신청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왼쪽 화살표 36"/>
          <p:cNvSpPr/>
          <p:nvPr/>
        </p:nvSpPr>
        <p:spPr>
          <a:xfrm rot="16200000">
            <a:off x="3938508" y="2660242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3790603" y="3166905"/>
            <a:ext cx="18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26B44E"/>
                </a:solidFill>
              </a:rPr>
              <a:t>EAT</a:t>
            </a:r>
            <a:r>
              <a:rPr lang="ko-KR" altLang="en-US" dirty="0" smtClean="0">
                <a:solidFill>
                  <a:srgbClr val="26B44E"/>
                </a:solidFill>
              </a:rPr>
              <a:t>딜 등록신청</a:t>
            </a:r>
            <a:endParaRPr lang="ko-KR" altLang="en-US" dirty="0">
              <a:solidFill>
                <a:srgbClr val="26B44E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006723" y="3525555"/>
            <a:ext cx="1231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EAT</a:t>
            </a:r>
            <a:r>
              <a:rPr lang="ko-KR" altLang="en-US" sz="1400" dirty="0" smtClean="0"/>
              <a:t>딜 이름 </a:t>
            </a:r>
            <a:r>
              <a:rPr lang="en-US" altLang="ko-KR" sz="1400" dirty="0" smtClean="0"/>
              <a:t>:</a:t>
            </a:r>
            <a:endParaRPr lang="ko-KR" altLang="en-US" sz="1400" dirty="0"/>
          </a:p>
        </p:txBody>
      </p:sp>
      <p:sp>
        <p:nvSpPr>
          <p:cNvPr id="57" name="타원 56"/>
          <p:cNvSpPr/>
          <p:nvPr/>
        </p:nvSpPr>
        <p:spPr>
          <a:xfrm>
            <a:off x="3948533" y="3675184"/>
            <a:ext cx="45719" cy="45719"/>
          </a:xfrm>
          <a:prstGeom prst="ellipse">
            <a:avLst/>
          </a:prstGeom>
          <a:solidFill>
            <a:srgbClr val="26B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6B44E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5358935" y="3548121"/>
            <a:ext cx="2044931" cy="2768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JMT 2</a:t>
            </a:r>
            <a:r>
              <a:rPr lang="ko-KR" altLang="en-US" sz="1400" dirty="0" smtClean="0">
                <a:solidFill>
                  <a:schemeClr val="tx1"/>
                </a:solidFill>
              </a:rPr>
              <a:t>인 </a:t>
            </a:r>
            <a:r>
              <a:rPr lang="en-US" altLang="ko-KR" sz="1400" dirty="0" smtClean="0">
                <a:solidFill>
                  <a:schemeClr val="tx1"/>
                </a:solidFill>
              </a:rPr>
              <a:t>SET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006723" y="3904542"/>
            <a:ext cx="1231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메뉴</a:t>
            </a:r>
            <a:r>
              <a:rPr lang="en-US" altLang="ko-KR" sz="1400" dirty="0" smtClean="0"/>
              <a:t>:</a:t>
            </a:r>
            <a:endParaRPr lang="ko-KR" altLang="en-US" sz="1400" dirty="0"/>
          </a:p>
        </p:txBody>
      </p:sp>
      <p:sp>
        <p:nvSpPr>
          <p:cNvPr id="60" name="타원 59"/>
          <p:cNvSpPr/>
          <p:nvPr/>
        </p:nvSpPr>
        <p:spPr>
          <a:xfrm>
            <a:off x="3948533" y="4054171"/>
            <a:ext cx="45719" cy="45719"/>
          </a:xfrm>
          <a:prstGeom prst="ellipse">
            <a:avLst/>
          </a:prstGeom>
          <a:solidFill>
            <a:srgbClr val="26B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6B44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358935" y="3927107"/>
            <a:ext cx="2044931" cy="10399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짜장면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짬뽕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탕수육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028934" y="5046599"/>
            <a:ext cx="1231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EAT</a:t>
            </a:r>
            <a:r>
              <a:rPr lang="ko-KR" altLang="en-US" sz="1400" dirty="0" smtClean="0"/>
              <a:t>딜 수량</a:t>
            </a:r>
            <a:r>
              <a:rPr lang="en-US" altLang="ko-KR" sz="1400" dirty="0" smtClean="0"/>
              <a:t>:</a:t>
            </a:r>
            <a:endParaRPr lang="ko-KR" altLang="en-US" sz="1400" dirty="0"/>
          </a:p>
        </p:txBody>
      </p:sp>
      <p:sp>
        <p:nvSpPr>
          <p:cNvPr id="63" name="타원 62"/>
          <p:cNvSpPr/>
          <p:nvPr/>
        </p:nvSpPr>
        <p:spPr>
          <a:xfrm>
            <a:off x="3970744" y="5196228"/>
            <a:ext cx="45719" cy="45719"/>
          </a:xfrm>
          <a:prstGeom prst="ellipse">
            <a:avLst/>
          </a:prstGeom>
          <a:solidFill>
            <a:srgbClr val="26B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6B44E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5381146" y="5069165"/>
            <a:ext cx="2044931" cy="2852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99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470516" y="5185756"/>
            <a:ext cx="1231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개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040016" y="5431752"/>
            <a:ext cx="1231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가격 </a:t>
            </a:r>
            <a:r>
              <a:rPr lang="en-US" altLang="ko-KR" sz="1400" dirty="0" smtClean="0"/>
              <a:t>:</a:t>
            </a:r>
            <a:endParaRPr lang="ko-KR" altLang="en-US" sz="1400" dirty="0"/>
          </a:p>
        </p:txBody>
      </p:sp>
      <p:sp>
        <p:nvSpPr>
          <p:cNvPr id="67" name="타원 66"/>
          <p:cNvSpPr/>
          <p:nvPr/>
        </p:nvSpPr>
        <p:spPr>
          <a:xfrm>
            <a:off x="3981826" y="5581381"/>
            <a:ext cx="45719" cy="45719"/>
          </a:xfrm>
          <a:prstGeom prst="ellipse">
            <a:avLst/>
          </a:prstGeom>
          <a:solidFill>
            <a:srgbClr val="26B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6B44E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5392229" y="5454318"/>
            <a:ext cx="1235076" cy="2852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13,000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673089" y="5454318"/>
            <a:ext cx="1231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원</a:t>
            </a:r>
            <a:endParaRPr lang="ko-KR" altLang="en-US" sz="1400" dirty="0"/>
          </a:p>
        </p:txBody>
      </p:sp>
      <p:sp>
        <p:nvSpPr>
          <p:cNvPr id="70" name="TextBox 69"/>
          <p:cNvSpPr txBox="1"/>
          <p:nvPr/>
        </p:nvSpPr>
        <p:spPr>
          <a:xfrm>
            <a:off x="4031058" y="5799428"/>
            <a:ext cx="123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EAT</a:t>
            </a:r>
            <a:r>
              <a:rPr lang="ko-KR" altLang="en-US" sz="1100" dirty="0" smtClean="0"/>
              <a:t>딜 유효기간 </a:t>
            </a:r>
            <a:r>
              <a:rPr lang="en-US" altLang="ko-KR" sz="1100" dirty="0" smtClean="0"/>
              <a:t>:</a:t>
            </a:r>
            <a:endParaRPr lang="ko-KR" altLang="en-US" sz="1100" dirty="0"/>
          </a:p>
        </p:txBody>
      </p:sp>
      <p:sp>
        <p:nvSpPr>
          <p:cNvPr id="71" name="타원 70"/>
          <p:cNvSpPr/>
          <p:nvPr/>
        </p:nvSpPr>
        <p:spPr>
          <a:xfrm>
            <a:off x="3972868" y="5949057"/>
            <a:ext cx="45719" cy="45719"/>
          </a:xfrm>
          <a:prstGeom prst="ellipse">
            <a:avLst/>
          </a:prstGeom>
          <a:solidFill>
            <a:srgbClr val="26B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6B44E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5383270" y="5821994"/>
            <a:ext cx="2044931" cy="2768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EAT</a:t>
            </a:r>
            <a:r>
              <a:rPr lang="ko-KR" altLang="en-US" sz="1400" dirty="0" smtClean="0">
                <a:solidFill>
                  <a:schemeClr val="tx1"/>
                </a:solidFill>
              </a:rPr>
              <a:t>딜 구매 후 한달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905466" y="6322949"/>
            <a:ext cx="769338" cy="275573"/>
          </a:xfrm>
          <a:prstGeom prst="rect">
            <a:avLst/>
          </a:prstGeom>
          <a:noFill/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 신청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5891281" y="6322949"/>
            <a:ext cx="769338" cy="275573"/>
          </a:xfrm>
          <a:prstGeom prst="rect">
            <a:avLst/>
          </a:prstGeom>
          <a:noFill/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취소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2094315" y="615666"/>
            <a:ext cx="3259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EAT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관리 페이지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1973204" y="88694"/>
            <a:ext cx="2249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6248025" y="79402"/>
            <a:ext cx="1973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S-PLS-008-006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9363634" y="199193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80" name="타원 79"/>
          <p:cNvSpPr/>
          <p:nvPr/>
        </p:nvSpPr>
        <p:spPr>
          <a:xfrm>
            <a:off x="9361747" y="247549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81" name="타원 80"/>
          <p:cNvSpPr/>
          <p:nvPr/>
        </p:nvSpPr>
        <p:spPr>
          <a:xfrm>
            <a:off x="9361748" y="2905952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9361746" y="3367245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9361745" y="3867227"/>
            <a:ext cx="250307" cy="237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9625351" y="2006445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신규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이름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9625351" y="2449158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신규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메뉴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9625351" y="2909108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신규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판매 수량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9626774" y="3344831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신규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가격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9612052" y="3873317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신규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유효기간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 flipH="1">
            <a:off x="9424823" y="5632650"/>
            <a:ext cx="2550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신규로 판매 할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딜의 정보를 입력해서 관리자에게 신청한다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7524791" y="3553518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91" name="타원 90"/>
          <p:cNvSpPr/>
          <p:nvPr/>
        </p:nvSpPr>
        <p:spPr>
          <a:xfrm>
            <a:off x="7541420" y="4108400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92" name="타원 91"/>
          <p:cNvSpPr/>
          <p:nvPr/>
        </p:nvSpPr>
        <p:spPr>
          <a:xfrm>
            <a:off x="7030105" y="5080582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7092131" y="5471770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7524789" y="5830099"/>
            <a:ext cx="250307" cy="237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</a:p>
        </p:txBody>
      </p:sp>
      <p:sp>
        <p:nvSpPr>
          <p:cNvPr id="95" name="타원 94"/>
          <p:cNvSpPr/>
          <p:nvPr/>
        </p:nvSpPr>
        <p:spPr>
          <a:xfrm>
            <a:off x="9361744" y="4309368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9616407" y="4295680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등록 신청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취소 버튼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5637469" y="6700143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10740475" y="82125"/>
            <a:ext cx="840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03.27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275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867218" y="3189516"/>
            <a:ext cx="4309169" cy="349470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505359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90586" y="1106130"/>
            <a:ext cx="701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 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53659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37811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86160" y="1106130"/>
            <a:ext cx="81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 </a:t>
            </a:r>
            <a:r>
              <a:rPr lang="ko-KR" altLang="en-US" sz="800" dirty="0" err="1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맛집홈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-1494" y="2555694"/>
          <a:ext cx="1516292" cy="43023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6292">
                  <a:extLst>
                    <a:ext uri="{9D8B030D-6E8A-4147-A177-3AD203B41FA5}">
                      <a16:colId xmlns:a16="http://schemas.microsoft.com/office/drawing/2014/main" val="3792127651"/>
                    </a:ext>
                  </a:extLst>
                </a:gridCol>
              </a:tblGrid>
              <a:tr h="8500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개인정보</a:t>
                      </a:r>
                      <a:r>
                        <a:rPr lang="ko-KR" altLang="en-US" sz="1400" baseline="0" dirty="0" smtClean="0"/>
                        <a:t> 확인</a:t>
                      </a:r>
                      <a:endParaRPr lang="ko-KR" altLang="en-US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1185667"/>
                  </a:ext>
                </a:extLst>
              </a:tr>
              <a:tr h="841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업체정보 확인</a:t>
                      </a:r>
                      <a:endParaRPr lang="en-US" altLang="ko-KR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861055"/>
                  </a:ext>
                </a:extLst>
              </a:tr>
              <a:tr h="9464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165289"/>
                  </a:ext>
                </a:extLst>
              </a:tr>
              <a:tr h="8734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예약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92521"/>
                  </a:ext>
                </a:extLst>
              </a:tr>
              <a:tr h="79056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우수맛집달성 </a:t>
                      </a:r>
                      <a:endParaRPr lang="en-US" altLang="ko-KR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693600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381279"/>
              </p:ext>
            </p:extLst>
          </p:nvPr>
        </p:nvGraphicFramePr>
        <p:xfrm>
          <a:off x="1514798" y="4023360"/>
          <a:ext cx="2275806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5806">
                  <a:extLst>
                    <a:ext uri="{9D8B030D-6E8A-4147-A177-3AD203B41FA5}">
                      <a16:colId xmlns:a16="http://schemas.microsoft.com/office/drawing/2014/main" val="479889944"/>
                    </a:ext>
                  </a:extLst>
                </a:gridCol>
              </a:tblGrid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진행중 </a:t>
                      </a:r>
                      <a:r>
                        <a:rPr lang="en-US" altLang="ko-KR" dirty="0" smtClean="0"/>
                        <a:t>EAT</a:t>
                      </a:r>
                      <a:r>
                        <a:rPr lang="ko-KR" altLang="en-US" dirty="0" smtClean="0"/>
                        <a:t>딜</a:t>
                      </a:r>
                      <a:r>
                        <a:rPr lang="ko-KR" altLang="en-US" baseline="0" dirty="0" smtClean="0"/>
                        <a:t> 보기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55984"/>
                  </a:ext>
                </a:extLst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EAT</a:t>
                      </a:r>
                      <a:r>
                        <a:rPr lang="ko-KR" altLang="en-US" dirty="0" smtClean="0"/>
                        <a:t>딜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ko-KR" altLang="en-US" dirty="0" smtClean="0"/>
                        <a:t>관련 신청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622988"/>
                  </a:ext>
                </a:extLst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Q&amp;A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843195"/>
                  </a:ext>
                </a:extLst>
              </a:tr>
              <a:tr h="23552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판매된 </a:t>
                      </a:r>
                      <a:r>
                        <a:rPr lang="en-US" altLang="ko-KR" dirty="0" smtClean="0"/>
                        <a:t>EAT</a:t>
                      </a:r>
                      <a:r>
                        <a:rPr lang="ko-KR" altLang="en-US" dirty="0" smtClean="0"/>
                        <a:t>딜 내역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653652"/>
                  </a:ext>
                </a:extLst>
              </a:tr>
            </a:tbl>
          </a:graphicData>
        </a:graphic>
      </p:graphicFrame>
      <p:sp>
        <p:nvSpPr>
          <p:cNvPr id="30" name="왼쪽 화살표 29"/>
          <p:cNvSpPr/>
          <p:nvPr/>
        </p:nvSpPr>
        <p:spPr>
          <a:xfrm>
            <a:off x="3488357" y="4473552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왼쪽 화살표 32"/>
          <p:cNvSpPr/>
          <p:nvPr/>
        </p:nvSpPr>
        <p:spPr>
          <a:xfrm>
            <a:off x="1204240" y="4648479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860851" y="2873044"/>
            <a:ext cx="769338" cy="275573"/>
          </a:xfrm>
          <a:prstGeom prst="rect">
            <a:avLst/>
          </a:prstGeom>
          <a:noFill/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 신청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767828" y="2873044"/>
            <a:ext cx="769338" cy="275573"/>
          </a:xfrm>
          <a:prstGeom prst="rect">
            <a:avLst/>
          </a:prstGeom>
          <a:noFill/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수정 신청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674805" y="2873044"/>
            <a:ext cx="716691" cy="266872"/>
          </a:xfrm>
          <a:prstGeom prst="rect">
            <a:avLst/>
          </a:prstGeom>
          <a:noFill/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삭제 신청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왼쪽 화살표 36"/>
          <p:cNvSpPr/>
          <p:nvPr/>
        </p:nvSpPr>
        <p:spPr>
          <a:xfrm rot="16200000">
            <a:off x="3938508" y="2660242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3790603" y="3166905"/>
            <a:ext cx="18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26B44E"/>
                </a:solidFill>
              </a:rPr>
              <a:t>EAT</a:t>
            </a:r>
            <a:r>
              <a:rPr lang="ko-KR" altLang="en-US" dirty="0" smtClean="0">
                <a:solidFill>
                  <a:srgbClr val="26B44E"/>
                </a:solidFill>
              </a:rPr>
              <a:t>딜 등록신청</a:t>
            </a:r>
            <a:endParaRPr lang="ko-KR" altLang="en-US" dirty="0">
              <a:solidFill>
                <a:srgbClr val="26B44E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006723" y="3525555"/>
            <a:ext cx="1231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EAT</a:t>
            </a:r>
            <a:r>
              <a:rPr lang="ko-KR" altLang="en-US" sz="1400" dirty="0" smtClean="0"/>
              <a:t>딜 이름 </a:t>
            </a:r>
            <a:r>
              <a:rPr lang="en-US" altLang="ko-KR" sz="1400" dirty="0" smtClean="0"/>
              <a:t>:</a:t>
            </a:r>
            <a:endParaRPr lang="ko-KR" altLang="en-US" sz="1400" dirty="0"/>
          </a:p>
        </p:txBody>
      </p:sp>
      <p:sp>
        <p:nvSpPr>
          <p:cNvPr id="57" name="타원 56"/>
          <p:cNvSpPr/>
          <p:nvPr/>
        </p:nvSpPr>
        <p:spPr>
          <a:xfrm>
            <a:off x="3948533" y="3675184"/>
            <a:ext cx="45719" cy="45719"/>
          </a:xfrm>
          <a:prstGeom prst="ellipse">
            <a:avLst/>
          </a:prstGeom>
          <a:solidFill>
            <a:srgbClr val="26B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6B44E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5358935" y="3548121"/>
            <a:ext cx="2044931" cy="2768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JMT 2</a:t>
            </a:r>
            <a:r>
              <a:rPr lang="ko-KR" altLang="en-US" sz="1400" dirty="0" smtClean="0">
                <a:solidFill>
                  <a:schemeClr val="tx1"/>
                </a:solidFill>
              </a:rPr>
              <a:t>인 </a:t>
            </a:r>
            <a:r>
              <a:rPr lang="en-US" altLang="ko-KR" sz="1400" dirty="0" smtClean="0">
                <a:solidFill>
                  <a:schemeClr val="tx1"/>
                </a:solidFill>
              </a:rPr>
              <a:t>SET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006723" y="3904542"/>
            <a:ext cx="1231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메뉴</a:t>
            </a:r>
            <a:r>
              <a:rPr lang="en-US" altLang="ko-KR" sz="1400" dirty="0" smtClean="0"/>
              <a:t>:</a:t>
            </a:r>
            <a:endParaRPr lang="ko-KR" altLang="en-US" sz="1400" dirty="0"/>
          </a:p>
        </p:txBody>
      </p:sp>
      <p:sp>
        <p:nvSpPr>
          <p:cNvPr id="60" name="타원 59"/>
          <p:cNvSpPr/>
          <p:nvPr/>
        </p:nvSpPr>
        <p:spPr>
          <a:xfrm>
            <a:off x="3948533" y="4054171"/>
            <a:ext cx="45719" cy="45719"/>
          </a:xfrm>
          <a:prstGeom prst="ellipse">
            <a:avLst/>
          </a:prstGeom>
          <a:solidFill>
            <a:srgbClr val="26B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6B44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358935" y="3927107"/>
            <a:ext cx="2044931" cy="10399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짜장면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짬뽕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탕수육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028934" y="5046599"/>
            <a:ext cx="1231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EAT</a:t>
            </a:r>
            <a:r>
              <a:rPr lang="ko-KR" altLang="en-US" sz="1400" dirty="0" smtClean="0"/>
              <a:t>딜 수량</a:t>
            </a:r>
            <a:r>
              <a:rPr lang="en-US" altLang="ko-KR" sz="1400" dirty="0" smtClean="0"/>
              <a:t>:</a:t>
            </a:r>
            <a:endParaRPr lang="ko-KR" altLang="en-US" sz="1400" dirty="0"/>
          </a:p>
        </p:txBody>
      </p:sp>
      <p:sp>
        <p:nvSpPr>
          <p:cNvPr id="63" name="타원 62"/>
          <p:cNvSpPr/>
          <p:nvPr/>
        </p:nvSpPr>
        <p:spPr>
          <a:xfrm>
            <a:off x="3970744" y="5196228"/>
            <a:ext cx="45719" cy="45719"/>
          </a:xfrm>
          <a:prstGeom prst="ellipse">
            <a:avLst/>
          </a:prstGeom>
          <a:solidFill>
            <a:srgbClr val="26B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6B44E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5381146" y="5069165"/>
            <a:ext cx="2044931" cy="2852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99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470516" y="5185756"/>
            <a:ext cx="1231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개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040016" y="5431752"/>
            <a:ext cx="1231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가격 </a:t>
            </a:r>
            <a:r>
              <a:rPr lang="en-US" altLang="ko-KR" sz="1400" dirty="0" smtClean="0"/>
              <a:t>:</a:t>
            </a:r>
            <a:endParaRPr lang="ko-KR" altLang="en-US" sz="1400" dirty="0"/>
          </a:p>
        </p:txBody>
      </p:sp>
      <p:sp>
        <p:nvSpPr>
          <p:cNvPr id="67" name="타원 66"/>
          <p:cNvSpPr/>
          <p:nvPr/>
        </p:nvSpPr>
        <p:spPr>
          <a:xfrm>
            <a:off x="3981826" y="5581381"/>
            <a:ext cx="45719" cy="45719"/>
          </a:xfrm>
          <a:prstGeom prst="ellipse">
            <a:avLst/>
          </a:prstGeom>
          <a:solidFill>
            <a:srgbClr val="26B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6B44E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5392229" y="5454318"/>
            <a:ext cx="1235076" cy="2852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13,000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673089" y="5454318"/>
            <a:ext cx="1231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원</a:t>
            </a:r>
            <a:endParaRPr lang="ko-KR" altLang="en-US" sz="1400" dirty="0"/>
          </a:p>
        </p:txBody>
      </p:sp>
      <p:sp>
        <p:nvSpPr>
          <p:cNvPr id="70" name="TextBox 69"/>
          <p:cNvSpPr txBox="1"/>
          <p:nvPr/>
        </p:nvSpPr>
        <p:spPr>
          <a:xfrm>
            <a:off x="4031058" y="5799428"/>
            <a:ext cx="123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EAT</a:t>
            </a:r>
            <a:r>
              <a:rPr lang="ko-KR" altLang="en-US" sz="1100" dirty="0" smtClean="0"/>
              <a:t>딜 유효기간 </a:t>
            </a:r>
            <a:r>
              <a:rPr lang="en-US" altLang="ko-KR" sz="1100" dirty="0" smtClean="0"/>
              <a:t>:</a:t>
            </a:r>
            <a:endParaRPr lang="ko-KR" altLang="en-US" sz="1100" dirty="0"/>
          </a:p>
        </p:txBody>
      </p:sp>
      <p:sp>
        <p:nvSpPr>
          <p:cNvPr id="71" name="타원 70"/>
          <p:cNvSpPr/>
          <p:nvPr/>
        </p:nvSpPr>
        <p:spPr>
          <a:xfrm>
            <a:off x="3972868" y="5949057"/>
            <a:ext cx="45719" cy="45719"/>
          </a:xfrm>
          <a:prstGeom prst="ellipse">
            <a:avLst/>
          </a:prstGeom>
          <a:solidFill>
            <a:srgbClr val="26B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6B44E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5383270" y="5821994"/>
            <a:ext cx="2044931" cy="2768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EAT</a:t>
            </a:r>
            <a:r>
              <a:rPr lang="ko-KR" altLang="en-US" sz="1400" dirty="0" smtClean="0">
                <a:solidFill>
                  <a:schemeClr val="tx1"/>
                </a:solidFill>
              </a:rPr>
              <a:t>딜 구매 후 한달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905466" y="6322949"/>
            <a:ext cx="769338" cy="275573"/>
          </a:xfrm>
          <a:prstGeom prst="rect">
            <a:avLst/>
          </a:prstGeom>
          <a:noFill/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 신청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5891281" y="6322949"/>
            <a:ext cx="769338" cy="275573"/>
          </a:xfrm>
          <a:prstGeom prst="rect">
            <a:avLst/>
          </a:prstGeom>
          <a:noFill/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취소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-19474" y="5767771"/>
            <a:ext cx="3333404" cy="9476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EAT</a:t>
            </a:r>
            <a:r>
              <a:rPr lang="ko-KR" altLang="en-US" sz="1400" dirty="0" smtClean="0">
                <a:solidFill>
                  <a:schemeClr val="tx1"/>
                </a:solidFill>
              </a:rPr>
              <a:t>딜 등록신청 완료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247369" y="6319913"/>
            <a:ext cx="79971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확인</a:t>
            </a:r>
            <a:endParaRPr lang="ko-KR" altLang="en-US" dirty="0"/>
          </a:p>
        </p:txBody>
      </p:sp>
      <p:cxnSp>
        <p:nvCxnSpPr>
          <p:cNvPr id="31" name="직선 화살표 연결선 30"/>
          <p:cNvCxnSpPr>
            <a:stCxn id="73" idx="1"/>
            <a:endCxn id="75" idx="3"/>
          </p:cNvCxnSpPr>
          <p:nvPr/>
        </p:nvCxnSpPr>
        <p:spPr>
          <a:xfrm flipH="1" flipV="1">
            <a:off x="3313930" y="6241596"/>
            <a:ext cx="1591536" cy="219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2069868" y="615637"/>
            <a:ext cx="3259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EAT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관리 페이지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1973204" y="88694"/>
            <a:ext cx="2249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6252033" y="79402"/>
            <a:ext cx="1965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S-PLS-008-007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 flipH="1">
            <a:off x="9424823" y="5975550"/>
            <a:ext cx="2550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등록 신청 클릭 시 출력되는 화면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10740475" y="82125"/>
            <a:ext cx="840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03.27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925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867218" y="3189516"/>
            <a:ext cx="4309169" cy="349470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505359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90586" y="1106130"/>
            <a:ext cx="701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 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53659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37811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86160" y="1106130"/>
            <a:ext cx="81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 </a:t>
            </a:r>
            <a:r>
              <a:rPr lang="ko-KR" altLang="en-US" sz="800" dirty="0" err="1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맛집홈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-1494" y="2555694"/>
          <a:ext cx="1516292" cy="43023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6292">
                  <a:extLst>
                    <a:ext uri="{9D8B030D-6E8A-4147-A177-3AD203B41FA5}">
                      <a16:colId xmlns:a16="http://schemas.microsoft.com/office/drawing/2014/main" val="3792127651"/>
                    </a:ext>
                  </a:extLst>
                </a:gridCol>
              </a:tblGrid>
              <a:tr h="8500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개인정보</a:t>
                      </a:r>
                      <a:r>
                        <a:rPr lang="ko-KR" altLang="en-US" sz="1400" baseline="0" dirty="0" smtClean="0"/>
                        <a:t> 확인</a:t>
                      </a:r>
                      <a:endParaRPr lang="ko-KR" altLang="en-US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1185667"/>
                  </a:ext>
                </a:extLst>
              </a:tr>
              <a:tr h="841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업체정보 확인</a:t>
                      </a:r>
                      <a:endParaRPr lang="en-US" altLang="ko-KR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861055"/>
                  </a:ext>
                </a:extLst>
              </a:tr>
              <a:tr h="9464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165289"/>
                  </a:ext>
                </a:extLst>
              </a:tr>
              <a:tr h="8734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예약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92521"/>
                  </a:ext>
                </a:extLst>
              </a:tr>
              <a:tr h="79056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우수맛집달성 </a:t>
                      </a:r>
                      <a:endParaRPr lang="en-US" altLang="ko-KR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693600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958089"/>
              </p:ext>
            </p:extLst>
          </p:nvPr>
        </p:nvGraphicFramePr>
        <p:xfrm>
          <a:off x="1514798" y="4023360"/>
          <a:ext cx="2275806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5806">
                  <a:extLst>
                    <a:ext uri="{9D8B030D-6E8A-4147-A177-3AD203B41FA5}">
                      <a16:colId xmlns:a16="http://schemas.microsoft.com/office/drawing/2014/main" val="479889944"/>
                    </a:ext>
                  </a:extLst>
                </a:gridCol>
              </a:tblGrid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진행중 </a:t>
                      </a:r>
                      <a:r>
                        <a:rPr lang="en-US" altLang="ko-KR" dirty="0" smtClean="0"/>
                        <a:t>EAT</a:t>
                      </a:r>
                      <a:r>
                        <a:rPr lang="ko-KR" altLang="en-US" dirty="0" smtClean="0"/>
                        <a:t>딜</a:t>
                      </a:r>
                      <a:r>
                        <a:rPr lang="ko-KR" altLang="en-US" baseline="0" dirty="0" smtClean="0"/>
                        <a:t> 보기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55984"/>
                  </a:ext>
                </a:extLst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EAT</a:t>
                      </a:r>
                      <a:r>
                        <a:rPr lang="ko-KR" altLang="en-US" dirty="0" smtClean="0"/>
                        <a:t>딜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ko-KR" altLang="en-US" dirty="0" smtClean="0"/>
                        <a:t>관련 신청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622988"/>
                  </a:ext>
                </a:extLst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Q&amp;A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843195"/>
                  </a:ext>
                </a:extLst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판매된 </a:t>
                      </a:r>
                      <a:r>
                        <a:rPr lang="en-US" altLang="ko-KR" dirty="0" smtClean="0"/>
                        <a:t>EAT</a:t>
                      </a:r>
                      <a:r>
                        <a:rPr lang="ko-KR" altLang="en-US" dirty="0" smtClean="0"/>
                        <a:t>딜 내역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653652"/>
                  </a:ext>
                </a:extLst>
              </a:tr>
            </a:tbl>
          </a:graphicData>
        </a:graphic>
      </p:graphicFrame>
      <p:sp>
        <p:nvSpPr>
          <p:cNvPr id="30" name="왼쪽 화살표 29"/>
          <p:cNvSpPr/>
          <p:nvPr/>
        </p:nvSpPr>
        <p:spPr>
          <a:xfrm>
            <a:off x="3488357" y="4473552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왼쪽 화살표 32"/>
          <p:cNvSpPr/>
          <p:nvPr/>
        </p:nvSpPr>
        <p:spPr>
          <a:xfrm>
            <a:off x="1204240" y="4648479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860851" y="2873044"/>
            <a:ext cx="769338" cy="275573"/>
          </a:xfrm>
          <a:prstGeom prst="rect">
            <a:avLst/>
          </a:prstGeom>
          <a:noFill/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 신청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767828" y="2873044"/>
            <a:ext cx="769338" cy="275573"/>
          </a:xfrm>
          <a:prstGeom prst="rect">
            <a:avLst/>
          </a:prstGeom>
          <a:noFill/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수정 신청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674805" y="2873044"/>
            <a:ext cx="716691" cy="266872"/>
          </a:xfrm>
          <a:prstGeom prst="rect">
            <a:avLst/>
          </a:prstGeom>
          <a:noFill/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삭제 신청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왼쪽 화살표 36"/>
          <p:cNvSpPr/>
          <p:nvPr/>
        </p:nvSpPr>
        <p:spPr>
          <a:xfrm rot="16200000">
            <a:off x="3938508" y="2660242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3790603" y="3166905"/>
            <a:ext cx="18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26B44E"/>
                </a:solidFill>
              </a:rPr>
              <a:t>EAT</a:t>
            </a:r>
            <a:r>
              <a:rPr lang="ko-KR" altLang="en-US" dirty="0" smtClean="0">
                <a:solidFill>
                  <a:srgbClr val="26B44E"/>
                </a:solidFill>
              </a:rPr>
              <a:t>딜 등록신청</a:t>
            </a:r>
            <a:endParaRPr lang="ko-KR" altLang="en-US" dirty="0">
              <a:solidFill>
                <a:srgbClr val="26B44E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006723" y="3525555"/>
            <a:ext cx="1231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EAT</a:t>
            </a:r>
            <a:r>
              <a:rPr lang="ko-KR" altLang="en-US" sz="1400" dirty="0" smtClean="0"/>
              <a:t>딜 이름 </a:t>
            </a:r>
            <a:r>
              <a:rPr lang="en-US" altLang="ko-KR" sz="1400" dirty="0" smtClean="0"/>
              <a:t>:</a:t>
            </a:r>
            <a:endParaRPr lang="ko-KR" altLang="en-US" sz="1400" dirty="0"/>
          </a:p>
        </p:txBody>
      </p:sp>
      <p:sp>
        <p:nvSpPr>
          <p:cNvPr id="57" name="타원 56"/>
          <p:cNvSpPr/>
          <p:nvPr/>
        </p:nvSpPr>
        <p:spPr>
          <a:xfrm>
            <a:off x="3948533" y="3675184"/>
            <a:ext cx="45719" cy="45719"/>
          </a:xfrm>
          <a:prstGeom prst="ellipse">
            <a:avLst/>
          </a:prstGeom>
          <a:solidFill>
            <a:srgbClr val="26B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6B44E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5358935" y="3548121"/>
            <a:ext cx="2044931" cy="2768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JMT 2</a:t>
            </a:r>
            <a:r>
              <a:rPr lang="ko-KR" altLang="en-US" sz="1400" dirty="0" smtClean="0">
                <a:solidFill>
                  <a:schemeClr val="tx1"/>
                </a:solidFill>
              </a:rPr>
              <a:t>인 </a:t>
            </a:r>
            <a:r>
              <a:rPr lang="en-US" altLang="ko-KR" sz="1400" dirty="0" smtClean="0">
                <a:solidFill>
                  <a:schemeClr val="tx1"/>
                </a:solidFill>
              </a:rPr>
              <a:t>SET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006723" y="3904542"/>
            <a:ext cx="1231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메뉴</a:t>
            </a:r>
            <a:r>
              <a:rPr lang="en-US" altLang="ko-KR" sz="1400" dirty="0" smtClean="0"/>
              <a:t>:</a:t>
            </a:r>
            <a:endParaRPr lang="ko-KR" altLang="en-US" sz="1400" dirty="0"/>
          </a:p>
        </p:txBody>
      </p:sp>
      <p:sp>
        <p:nvSpPr>
          <p:cNvPr id="60" name="타원 59"/>
          <p:cNvSpPr/>
          <p:nvPr/>
        </p:nvSpPr>
        <p:spPr>
          <a:xfrm>
            <a:off x="3948533" y="4054171"/>
            <a:ext cx="45719" cy="45719"/>
          </a:xfrm>
          <a:prstGeom prst="ellipse">
            <a:avLst/>
          </a:prstGeom>
          <a:solidFill>
            <a:srgbClr val="26B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6B44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358935" y="3927107"/>
            <a:ext cx="2044931" cy="10399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짜장면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짬뽕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탕수육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028934" y="5046599"/>
            <a:ext cx="1231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EAT</a:t>
            </a:r>
            <a:r>
              <a:rPr lang="ko-KR" altLang="en-US" sz="1400" dirty="0" smtClean="0"/>
              <a:t>딜 수량</a:t>
            </a:r>
            <a:r>
              <a:rPr lang="en-US" altLang="ko-KR" sz="1400" dirty="0" smtClean="0"/>
              <a:t>:</a:t>
            </a:r>
            <a:endParaRPr lang="ko-KR" altLang="en-US" sz="1400" dirty="0"/>
          </a:p>
        </p:txBody>
      </p:sp>
      <p:sp>
        <p:nvSpPr>
          <p:cNvPr id="63" name="타원 62"/>
          <p:cNvSpPr/>
          <p:nvPr/>
        </p:nvSpPr>
        <p:spPr>
          <a:xfrm>
            <a:off x="3970744" y="5196228"/>
            <a:ext cx="45719" cy="45719"/>
          </a:xfrm>
          <a:prstGeom prst="ellipse">
            <a:avLst/>
          </a:prstGeom>
          <a:solidFill>
            <a:srgbClr val="26B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6B44E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5381146" y="5069165"/>
            <a:ext cx="2044931" cy="2852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470516" y="5185756"/>
            <a:ext cx="1231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개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040016" y="5431752"/>
            <a:ext cx="1231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가격 </a:t>
            </a:r>
            <a:r>
              <a:rPr lang="en-US" altLang="ko-KR" sz="1400" dirty="0" smtClean="0"/>
              <a:t>:</a:t>
            </a:r>
            <a:endParaRPr lang="ko-KR" altLang="en-US" sz="1400" dirty="0"/>
          </a:p>
        </p:txBody>
      </p:sp>
      <p:sp>
        <p:nvSpPr>
          <p:cNvPr id="67" name="타원 66"/>
          <p:cNvSpPr/>
          <p:nvPr/>
        </p:nvSpPr>
        <p:spPr>
          <a:xfrm>
            <a:off x="3981826" y="5581381"/>
            <a:ext cx="45719" cy="45719"/>
          </a:xfrm>
          <a:prstGeom prst="ellipse">
            <a:avLst/>
          </a:prstGeom>
          <a:solidFill>
            <a:srgbClr val="26B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6B44E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5392229" y="5454318"/>
            <a:ext cx="1235076" cy="2852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13,000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673089" y="5454318"/>
            <a:ext cx="1231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원</a:t>
            </a:r>
            <a:endParaRPr lang="ko-KR" altLang="en-US" sz="1400" dirty="0"/>
          </a:p>
        </p:txBody>
      </p:sp>
      <p:sp>
        <p:nvSpPr>
          <p:cNvPr id="70" name="TextBox 69"/>
          <p:cNvSpPr txBox="1"/>
          <p:nvPr/>
        </p:nvSpPr>
        <p:spPr>
          <a:xfrm>
            <a:off x="4031058" y="5799428"/>
            <a:ext cx="123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EAT</a:t>
            </a:r>
            <a:r>
              <a:rPr lang="ko-KR" altLang="en-US" sz="1100" dirty="0" smtClean="0"/>
              <a:t>딜 유효기간 </a:t>
            </a:r>
            <a:r>
              <a:rPr lang="en-US" altLang="ko-KR" sz="1100" dirty="0" smtClean="0"/>
              <a:t>:</a:t>
            </a:r>
            <a:endParaRPr lang="ko-KR" altLang="en-US" sz="1100" dirty="0"/>
          </a:p>
        </p:txBody>
      </p:sp>
      <p:sp>
        <p:nvSpPr>
          <p:cNvPr id="71" name="타원 70"/>
          <p:cNvSpPr/>
          <p:nvPr/>
        </p:nvSpPr>
        <p:spPr>
          <a:xfrm>
            <a:off x="3972868" y="5949057"/>
            <a:ext cx="45719" cy="45719"/>
          </a:xfrm>
          <a:prstGeom prst="ellipse">
            <a:avLst/>
          </a:prstGeom>
          <a:solidFill>
            <a:srgbClr val="26B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6B44E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5383270" y="5821994"/>
            <a:ext cx="2044931" cy="2768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EAT</a:t>
            </a:r>
            <a:r>
              <a:rPr lang="ko-KR" altLang="en-US" sz="1400" dirty="0" smtClean="0">
                <a:solidFill>
                  <a:schemeClr val="tx1"/>
                </a:solidFill>
              </a:rPr>
              <a:t>딜 구매 후 한달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905466" y="6322949"/>
            <a:ext cx="769338" cy="275573"/>
          </a:xfrm>
          <a:prstGeom prst="rect">
            <a:avLst/>
          </a:prstGeom>
          <a:noFill/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 신청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5891281" y="6322949"/>
            <a:ext cx="769338" cy="275573"/>
          </a:xfrm>
          <a:prstGeom prst="rect">
            <a:avLst/>
          </a:prstGeom>
          <a:noFill/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취소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-19474" y="5767771"/>
            <a:ext cx="3333404" cy="9476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입력되지 않은 정보가 있습니다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247369" y="6319913"/>
            <a:ext cx="79971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확인</a:t>
            </a:r>
            <a:endParaRPr lang="ko-KR" altLang="en-US" dirty="0"/>
          </a:p>
        </p:txBody>
      </p:sp>
      <p:cxnSp>
        <p:nvCxnSpPr>
          <p:cNvPr id="31" name="직선 화살표 연결선 30"/>
          <p:cNvCxnSpPr>
            <a:stCxn id="73" idx="1"/>
            <a:endCxn id="75" idx="3"/>
          </p:cNvCxnSpPr>
          <p:nvPr/>
        </p:nvCxnSpPr>
        <p:spPr>
          <a:xfrm flipH="1" flipV="1">
            <a:off x="3313930" y="6241596"/>
            <a:ext cx="1591536" cy="219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2023748" y="604577"/>
            <a:ext cx="3259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EAT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관리 페이지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1973204" y="88694"/>
            <a:ext cx="2249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6250430" y="79402"/>
            <a:ext cx="19688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S-PLS-008-008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 flipH="1">
            <a:off x="9424823" y="5975550"/>
            <a:ext cx="2550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등록 신청 클릭 시 정보가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비어있을때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출력되는 화면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10740475" y="82125"/>
            <a:ext cx="840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03.27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037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867218" y="3189516"/>
            <a:ext cx="4309169" cy="349470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505359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90586" y="1106130"/>
            <a:ext cx="701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 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53659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37811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86160" y="1106130"/>
            <a:ext cx="81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 </a:t>
            </a:r>
            <a:r>
              <a:rPr lang="ko-KR" altLang="en-US" sz="800" dirty="0" err="1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맛집홈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-1494" y="2555694"/>
          <a:ext cx="1516292" cy="43023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6292">
                  <a:extLst>
                    <a:ext uri="{9D8B030D-6E8A-4147-A177-3AD203B41FA5}">
                      <a16:colId xmlns:a16="http://schemas.microsoft.com/office/drawing/2014/main" val="3792127651"/>
                    </a:ext>
                  </a:extLst>
                </a:gridCol>
              </a:tblGrid>
              <a:tr h="8500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개인정보</a:t>
                      </a:r>
                      <a:r>
                        <a:rPr lang="ko-KR" altLang="en-US" sz="1400" baseline="0" dirty="0" smtClean="0"/>
                        <a:t> 확인</a:t>
                      </a:r>
                      <a:endParaRPr lang="ko-KR" altLang="en-US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1185667"/>
                  </a:ext>
                </a:extLst>
              </a:tr>
              <a:tr h="841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업체정보 확인</a:t>
                      </a:r>
                      <a:endParaRPr lang="en-US" altLang="ko-KR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861055"/>
                  </a:ext>
                </a:extLst>
              </a:tr>
              <a:tr h="9464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165289"/>
                  </a:ext>
                </a:extLst>
              </a:tr>
              <a:tr h="8734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예약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92521"/>
                  </a:ext>
                </a:extLst>
              </a:tr>
              <a:tr h="79056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우수맛집달성 </a:t>
                      </a:r>
                      <a:endParaRPr lang="en-US" altLang="ko-KR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693600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31410"/>
              </p:ext>
            </p:extLst>
          </p:nvPr>
        </p:nvGraphicFramePr>
        <p:xfrm>
          <a:off x="1514798" y="4023360"/>
          <a:ext cx="2275806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5806">
                  <a:extLst>
                    <a:ext uri="{9D8B030D-6E8A-4147-A177-3AD203B41FA5}">
                      <a16:colId xmlns:a16="http://schemas.microsoft.com/office/drawing/2014/main" val="479889944"/>
                    </a:ext>
                  </a:extLst>
                </a:gridCol>
              </a:tblGrid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진행중 </a:t>
                      </a:r>
                      <a:r>
                        <a:rPr lang="en-US" altLang="ko-KR" dirty="0" smtClean="0"/>
                        <a:t>EAT</a:t>
                      </a:r>
                      <a:r>
                        <a:rPr lang="ko-KR" altLang="en-US" dirty="0" smtClean="0"/>
                        <a:t>딜</a:t>
                      </a:r>
                      <a:r>
                        <a:rPr lang="ko-KR" altLang="en-US" baseline="0" dirty="0" smtClean="0"/>
                        <a:t> 보기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55984"/>
                  </a:ext>
                </a:extLst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EAT</a:t>
                      </a:r>
                      <a:r>
                        <a:rPr lang="ko-KR" altLang="en-US" dirty="0" smtClean="0"/>
                        <a:t>딜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ko-KR" altLang="en-US" dirty="0" smtClean="0"/>
                        <a:t>관련 신청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622988"/>
                  </a:ext>
                </a:extLst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Q&amp;A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843195"/>
                  </a:ext>
                </a:extLst>
              </a:tr>
              <a:tr h="23552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판매된 </a:t>
                      </a:r>
                      <a:r>
                        <a:rPr lang="en-US" altLang="ko-KR" dirty="0" smtClean="0"/>
                        <a:t>EAT</a:t>
                      </a:r>
                      <a:r>
                        <a:rPr lang="ko-KR" altLang="en-US" dirty="0" smtClean="0"/>
                        <a:t>딜 내역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653652"/>
                  </a:ext>
                </a:extLst>
              </a:tr>
            </a:tbl>
          </a:graphicData>
        </a:graphic>
      </p:graphicFrame>
      <p:sp>
        <p:nvSpPr>
          <p:cNvPr id="30" name="왼쪽 화살표 29"/>
          <p:cNvSpPr/>
          <p:nvPr/>
        </p:nvSpPr>
        <p:spPr>
          <a:xfrm>
            <a:off x="3488357" y="4473552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왼쪽 화살표 32"/>
          <p:cNvSpPr/>
          <p:nvPr/>
        </p:nvSpPr>
        <p:spPr>
          <a:xfrm>
            <a:off x="1204240" y="4648479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860851" y="2873044"/>
            <a:ext cx="769338" cy="275573"/>
          </a:xfrm>
          <a:prstGeom prst="rect">
            <a:avLst/>
          </a:prstGeom>
          <a:noFill/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 신청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767828" y="2873044"/>
            <a:ext cx="769338" cy="275573"/>
          </a:xfrm>
          <a:prstGeom prst="rect">
            <a:avLst/>
          </a:prstGeom>
          <a:noFill/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수정 신청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674805" y="2873044"/>
            <a:ext cx="716691" cy="266872"/>
          </a:xfrm>
          <a:prstGeom prst="rect">
            <a:avLst/>
          </a:prstGeom>
          <a:noFill/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삭제 신청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왼쪽 화살표 36"/>
          <p:cNvSpPr/>
          <p:nvPr/>
        </p:nvSpPr>
        <p:spPr>
          <a:xfrm rot="16200000">
            <a:off x="4954899" y="2629901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3790603" y="3166905"/>
            <a:ext cx="18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26B44E"/>
                </a:solidFill>
              </a:rPr>
              <a:t>EAT</a:t>
            </a:r>
            <a:r>
              <a:rPr lang="ko-KR" altLang="en-US" dirty="0" smtClean="0">
                <a:solidFill>
                  <a:srgbClr val="26B44E"/>
                </a:solidFill>
              </a:rPr>
              <a:t>딜 </a:t>
            </a:r>
            <a:r>
              <a:rPr lang="ko-KR" altLang="en-US" dirty="0" err="1" smtClean="0">
                <a:solidFill>
                  <a:srgbClr val="26B44E"/>
                </a:solidFill>
              </a:rPr>
              <a:t>수정신청</a:t>
            </a:r>
            <a:endParaRPr lang="ko-KR" altLang="en-US" dirty="0">
              <a:solidFill>
                <a:srgbClr val="26B44E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006723" y="3525555"/>
            <a:ext cx="1231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EAT</a:t>
            </a:r>
            <a:r>
              <a:rPr lang="ko-KR" altLang="en-US" sz="1400" dirty="0" smtClean="0"/>
              <a:t>딜 이름 </a:t>
            </a:r>
            <a:r>
              <a:rPr lang="en-US" altLang="ko-KR" sz="1400" dirty="0" smtClean="0"/>
              <a:t>:</a:t>
            </a:r>
            <a:endParaRPr lang="ko-KR" altLang="en-US" sz="1400" dirty="0"/>
          </a:p>
        </p:txBody>
      </p:sp>
      <p:sp>
        <p:nvSpPr>
          <p:cNvPr id="57" name="타원 56"/>
          <p:cNvSpPr/>
          <p:nvPr/>
        </p:nvSpPr>
        <p:spPr>
          <a:xfrm>
            <a:off x="3948533" y="3675184"/>
            <a:ext cx="45719" cy="45719"/>
          </a:xfrm>
          <a:prstGeom prst="ellipse">
            <a:avLst/>
          </a:prstGeom>
          <a:solidFill>
            <a:srgbClr val="26B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6B44E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5358935" y="3548121"/>
            <a:ext cx="2044931" cy="2768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JMT 2</a:t>
            </a:r>
            <a:r>
              <a:rPr lang="ko-KR" altLang="en-US" sz="1400" dirty="0" smtClean="0">
                <a:solidFill>
                  <a:schemeClr val="tx1"/>
                </a:solidFill>
              </a:rPr>
              <a:t>인 </a:t>
            </a:r>
            <a:r>
              <a:rPr lang="en-US" altLang="ko-KR" sz="1400" dirty="0" smtClean="0">
                <a:solidFill>
                  <a:schemeClr val="tx1"/>
                </a:solidFill>
              </a:rPr>
              <a:t>SET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006723" y="3904542"/>
            <a:ext cx="1231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메뉴</a:t>
            </a:r>
            <a:r>
              <a:rPr lang="en-US" altLang="ko-KR" sz="1400" dirty="0" smtClean="0"/>
              <a:t>:</a:t>
            </a:r>
            <a:endParaRPr lang="ko-KR" altLang="en-US" sz="1400" dirty="0"/>
          </a:p>
        </p:txBody>
      </p:sp>
      <p:sp>
        <p:nvSpPr>
          <p:cNvPr id="60" name="타원 59"/>
          <p:cNvSpPr/>
          <p:nvPr/>
        </p:nvSpPr>
        <p:spPr>
          <a:xfrm>
            <a:off x="3948533" y="4054171"/>
            <a:ext cx="45719" cy="45719"/>
          </a:xfrm>
          <a:prstGeom prst="ellipse">
            <a:avLst/>
          </a:prstGeom>
          <a:solidFill>
            <a:srgbClr val="26B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6B44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358935" y="3927107"/>
            <a:ext cx="2044931" cy="10399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짜장면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짬뽕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탕수육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028934" y="5046599"/>
            <a:ext cx="1231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EAT</a:t>
            </a:r>
            <a:r>
              <a:rPr lang="ko-KR" altLang="en-US" sz="1400" dirty="0" smtClean="0"/>
              <a:t>딜 수량</a:t>
            </a:r>
            <a:r>
              <a:rPr lang="en-US" altLang="ko-KR" sz="1400" dirty="0" smtClean="0"/>
              <a:t>:</a:t>
            </a:r>
            <a:endParaRPr lang="ko-KR" altLang="en-US" sz="1400" dirty="0"/>
          </a:p>
        </p:txBody>
      </p:sp>
      <p:sp>
        <p:nvSpPr>
          <p:cNvPr id="63" name="타원 62"/>
          <p:cNvSpPr/>
          <p:nvPr/>
        </p:nvSpPr>
        <p:spPr>
          <a:xfrm>
            <a:off x="3970744" y="5196228"/>
            <a:ext cx="45719" cy="45719"/>
          </a:xfrm>
          <a:prstGeom prst="ellipse">
            <a:avLst/>
          </a:prstGeom>
          <a:solidFill>
            <a:srgbClr val="26B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6B44E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5381146" y="5069165"/>
            <a:ext cx="2044931" cy="2852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99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470516" y="5185756"/>
            <a:ext cx="1231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개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040016" y="5431752"/>
            <a:ext cx="1231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가격 </a:t>
            </a:r>
            <a:r>
              <a:rPr lang="en-US" altLang="ko-KR" sz="1400" dirty="0" smtClean="0"/>
              <a:t>:</a:t>
            </a:r>
            <a:endParaRPr lang="ko-KR" altLang="en-US" sz="1400" dirty="0"/>
          </a:p>
        </p:txBody>
      </p:sp>
      <p:sp>
        <p:nvSpPr>
          <p:cNvPr id="67" name="타원 66"/>
          <p:cNvSpPr/>
          <p:nvPr/>
        </p:nvSpPr>
        <p:spPr>
          <a:xfrm>
            <a:off x="3981826" y="5581381"/>
            <a:ext cx="45719" cy="45719"/>
          </a:xfrm>
          <a:prstGeom prst="ellipse">
            <a:avLst/>
          </a:prstGeom>
          <a:solidFill>
            <a:srgbClr val="26B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6B44E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5392229" y="5454318"/>
            <a:ext cx="1235076" cy="2852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13,000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673089" y="5454318"/>
            <a:ext cx="1231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원</a:t>
            </a:r>
            <a:endParaRPr lang="ko-KR" altLang="en-US" sz="1400" dirty="0"/>
          </a:p>
        </p:txBody>
      </p:sp>
      <p:sp>
        <p:nvSpPr>
          <p:cNvPr id="70" name="TextBox 69"/>
          <p:cNvSpPr txBox="1"/>
          <p:nvPr/>
        </p:nvSpPr>
        <p:spPr>
          <a:xfrm>
            <a:off x="4031058" y="5799428"/>
            <a:ext cx="123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EAT</a:t>
            </a:r>
            <a:r>
              <a:rPr lang="ko-KR" altLang="en-US" sz="1100" dirty="0" smtClean="0"/>
              <a:t>딜 유효기간 </a:t>
            </a:r>
            <a:r>
              <a:rPr lang="en-US" altLang="ko-KR" sz="1100" dirty="0" smtClean="0"/>
              <a:t>:</a:t>
            </a:r>
            <a:endParaRPr lang="ko-KR" altLang="en-US" sz="1100" dirty="0"/>
          </a:p>
        </p:txBody>
      </p:sp>
      <p:sp>
        <p:nvSpPr>
          <p:cNvPr id="71" name="타원 70"/>
          <p:cNvSpPr/>
          <p:nvPr/>
        </p:nvSpPr>
        <p:spPr>
          <a:xfrm>
            <a:off x="3972868" y="5949057"/>
            <a:ext cx="45719" cy="45719"/>
          </a:xfrm>
          <a:prstGeom prst="ellipse">
            <a:avLst/>
          </a:prstGeom>
          <a:solidFill>
            <a:srgbClr val="26B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6B44E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5383270" y="5821994"/>
            <a:ext cx="2044931" cy="2768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EAT</a:t>
            </a:r>
            <a:r>
              <a:rPr lang="ko-KR" altLang="en-US" sz="1400" dirty="0" smtClean="0">
                <a:solidFill>
                  <a:schemeClr val="tx1"/>
                </a:solidFill>
              </a:rPr>
              <a:t>딜 구매 후 한달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905466" y="6322949"/>
            <a:ext cx="769338" cy="275573"/>
          </a:xfrm>
          <a:prstGeom prst="rect">
            <a:avLst/>
          </a:prstGeom>
          <a:noFill/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수정 신청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5891281" y="6322949"/>
            <a:ext cx="769338" cy="275573"/>
          </a:xfrm>
          <a:prstGeom prst="rect">
            <a:avLst/>
          </a:prstGeom>
          <a:noFill/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취소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-19474" y="5767771"/>
            <a:ext cx="3333404" cy="9476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EAT</a:t>
            </a:r>
            <a:r>
              <a:rPr lang="ko-KR" altLang="en-US" sz="1400" dirty="0" smtClean="0">
                <a:solidFill>
                  <a:schemeClr val="tx1"/>
                </a:solidFill>
              </a:rPr>
              <a:t>딜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수정신청</a:t>
            </a:r>
            <a:r>
              <a:rPr lang="ko-KR" altLang="en-US" sz="1400" dirty="0" smtClean="0">
                <a:solidFill>
                  <a:schemeClr val="tx1"/>
                </a:solidFill>
              </a:rPr>
              <a:t> 완료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247369" y="6319913"/>
            <a:ext cx="79971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확인</a:t>
            </a:r>
            <a:endParaRPr lang="ko-KR" altLang="en-US" dirty="0"/>
          </a:p>
        </p:txBody>
      </p:sp>
      <p:cxnSp>
        <p:nvCxnSpPr>
          <p:cNvPr id="31" name="직선 화살표 연결선 30"/>
          <p:cNvCxnSpPr>
            <a:stCxn id="73" idx="1"/>
            <a:endCxn id="75" idx="3"/>
          </p:cNvCxnSpPr>
          <p:nvPr/>
        </p:nvCxnSpPr>
        <p:spPr>
          <a:xfrm flipH="1" flipV="1">
            <a:off x="3313930" y="6241596"/>
            <a:ext cx="1591536" cy="219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2069868" y="615637"/>
            <a:ext cx="3259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EAT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관리 페이지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1973204" y="88694"/>
            <a:ext cx="2249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6253636" y="79402"/>
            <a:ext cx="19623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S-PLS-008-009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 flipH="1">
            <a:off x="9424823" y="5975550"/>
            <a:ext cx="2550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수정 신청 클릭 시 출력되는 화면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10740475" y="82125"/>
            <a:ext cx="840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03.27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005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867218" y="3189516"/>
            <a:ext cx="4309169" cy="349470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505359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90586" y="1106130"/>
            <a:ext cx="701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 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53659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37811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86160" y="1106130"/>
            <a:ext cx="81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 </a:t>
            </a:r>
            <a:r>
              <a:rPr lang="ko-KR" altLang="en-US" sz="800" dirty="0" err="1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맛집홈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-1494" y="2555694"/>
          <a:ext cx="1516292" cy="43023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6292">
                  <a:extLst>
                    <a:ext uri="{9D8B030D-6E8A-4147-A177-3AD203B41FA5}">
                      <a16:colId xmlns:a16="http://schemas.microsoft.com/office/drawing/2014/main" val="3792127651"/>
                    </a:ext>
                  </a:extLst>
                </a:gridCol>
              </a:tblGrid>
              <a:tr h="8500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개인정보</a:t>
                      </a:r>
                      <a:r>
                        <a:rPr lang="ko-KR" altLang="en-US" sz="1400" baseline="0" dirty="0" smtClean="0"/>
                        <a:t> 확인</a:t>
                      </a:r>
                      <a:endParaRPr lang="ko-KR" altLang="en-US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1185667"/>
                  </a:ext>
                </a:extLst>
              </a:tr>
              <a:tr h="841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업체정보 확인</a:t>
                      </a:r>
                      <a:endParaRPr lang="en-US" altLang="ko-KR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861055"/>
                  </a:ext>
                </a:extLst>
              </a:tr>
              <a:tr h="9464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165289"/>
                  </a:ext>
                </a:extLst>
              </a:tr>
              <a:tr h="8734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예약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92521"/>
                  </a:ext>
                </a:extLst>
              </a:tr>
              <a:tr h="79056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우수맛집달성 </a:t>
                      </a:r>
                      <a:endParaRPr lang="en-US" altLang="ko-KR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693600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1514798" y="4023360"/>
          <a:ext cx="2275806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5806">
                  <a:extLst>
                    <a:ext uri="{9D8B030D-6E8A-4147-A177-3AD203B41FA5}">
                      <a16:colId xmlns:a16="http://schemas.microsoft.com/office/drawing/2014/main" val="479889944"/>
                    </a:ext>
                  </a:extLst>
                </a:gridCol>
              </a:tblGrid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진행중 </a:t>
                      </a:r>
                      <a:r>
                        <a:rPr lang="en-US" altLang="ko-KR" dirty="0" smtClean="0"/>
                        <a:t>EAT</a:t>
                      </a:r>
                      <a:r>
                        <a:rPr lang="ko-KR" altLang="en-US" dirty="0" smtClean="0"/>
                        <a:t>딜</a:t>
                      </a:r>
                      <a:r>
                        <a:rPr lang="ko-KR" altLang="en-US" baseline="0" dirty="0" smtClean="0"/>
                        <a:t> 보기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55984"/>
                  </a:ext>
                </a:extLst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EAT</a:t>
                      </a:r>
                      <a:r>
                        <a:rPr lang="ko-KR" altLang="en-US" dirty="0" smtClean="0"/>
                        <a:t>딜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ko-KR" altLang="en-US" dirty="0" smtClean="0"/>
                        <a:t>관련 신청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622988"/>
                  </a:ext>
                </a:extLst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Q&amp;A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843195"/>
                  </a:ext>
                </a:extLst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판매된 </a:t>
                      </a:r>
                      <a:r>
                        <a:rPr lang="en-US" altLang="ko-KR" dirty="0" smtClean="0"/>
                        <a:t>EAT</a:t>
                      </a:r>
                      <a:r>
                        <a:rPr lang="ko-KR" altLang="en-US" dirty="0" smtClean="0"/>
                        <a:t>딜 내역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653652"/>
                  </a:ext>
                </a:extLst>
              </a:tr>
            </a:tbl>
          </a:graphicData>
        </a:graphic>
      </p:graphicFrame>
      <p:sp>
        <p:nvSpPr>
          <p:cNvPr id="30" name="왼쪽 화살표 29"/>
          <p:cNvSpPr/>
          <p:nvPr/>
        </p:nvSpPr>
        <p:spPr>
          <a:xfrm>
            <a:off x="3488357" y="4473552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왼쪽 화살표 32"/>
          <p:cNvSpPr/>
          <p:nvPr/>
        </p:nvSpPr>
        <p:spPr>
          <a:xfrm>
            <a:off x="1204240" y="4648479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860851" y="2873044"/>
            <a:ext cx="769338" cy="275573"/>
          </a:xfrm>
          <a:prstGeom prst="rect">
            <a:avLst/>
          </a:prstGeom>
          <a:noFill/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 신청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767828" y="2873044"/>
            <a:ext cx="769338" cy="275573"/>
          </a:xfrm>
          <a:prstGeom prst="rect">
            <a:avLst/>
          </a:prstGeom>
          <a:noFill/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수정 신청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674805" y="2873044"/>
            <a:ext cx="716691" cy="266872"/>
          </a:xfrm>
          <a:prstGeom prst="rect">
            <a:avLst/>
          </a:prstGeom>
          <a:noFill/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삭제 신청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왼쪽 화살표 36"/>
          <p:cNvSpPr/>
          <p:nvPr/>
        </p:nvSpPr>
        <p:spPr>
          <a:xfrm rot="16200000">
            <a:off x="4986136" y="2602882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3790603" y="3166905"/>
            <a:ext cx="18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26B44E"/>
                </a:solidFill>
              </a:rPr>
              <a:t>EAT</a:t>
            </a:r>
            <a:r>
              <a:rPr lang="ko-KR" altLang="en-US" dirty="0" smtClean="0">
                <a:solidFill>
                  <a:srgbClr val="26B44E"/>
                </a:solidFill>
              </a:rPr>
              <a:t>딜 </a:t>
            </a:r>
            <a:r>
              <a:rPr lang="ko-KR" altLang="en-US" dirty="0" err="1" smtClean="0">
                <a:solidFill>
                  <a:srgbClr val="26B44E"/>
                </a:solidFill>
              </a:rPr>
              <a:t>수정신청</a:t>
            </a:r>
            <a:endParaRPr lang="ko-KR" altLang="en-US" dirty="0">
              <a:solidFill>
                <a:srgbClr val="26B44E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006723" y="3525555"/>
            <a:ext cx="1231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EAT</a:t>
            </a:r>
            <a:r>
              <a:rPr lang="ko-KR" altLang="en-US" sz="1400" dirty="0" smtClean="0"/>
              <a:t>딜 이름 </a:t>
            </a:r>
            <a:r>
              <a:rPr lang="en-US" altLang="ko-KR" sz="1400" dirty="0" smtClean="0"/>
              <a:t>:</a:t>
            </a:r>
            <a:endParaRPr lang="ko-KR" altLang="en-US" sz="1400" dirty="0"/>
          </a:p>
        </p:txBody>
      </p:sp>
      <p:sp>
        <p:nvSpPr>
          <p:cNvPr id="57" name="타원 56"/>
          <p:cNvSpPr/>
          <p:nvPr/>
        </p:nvSpPr>
        <p:spPr>
          <a:xfrm>
            <a:off x="3948533" y="3675184"/>
            <a:ext cx="45719" cy="45719"/>
          </a:xfrm>
          <a:prstGeom prst="ellipse">
            <a:avLst/>
          </a:prstGeom>
          <a:solidFill>
            <a:srgbClr val="26B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6B44E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5358935" y="3548121"/>
            <a:ext cx="2044931" cy="2768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JMT 2</a:t>
            </a:r>
            <a:r>
              <a:rPr lang="ko-KR" altLang="en-US" sz="1400" dirty="0" smtClean="0">
                <a:solidFill>
                  <a:schemeClr val="tx1"/>
                </a:solidFill>
              </a:rPr>
              <a:t>인 </a:t>
            </a:r>
            <a:r>
              <a:rPr lang="en-US" altLang="ko-KR" sz="1400" dirty="0" smtClean="0">
                <a:solidFill>
                  <a:schemeClr val="tx1"/>
                </a:solidFill>
              </a:rPr>
              <a:t>SET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006723" y="3904542"/>
            <a:ext cx="1231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메뉴</a:t>
            </a:r>
            <a:r>
              <a:rPr lang="en-US" altLang="ko-KR" sz="1400" dirty="0" smtClean="0"/>
              <a:t>:</a:t>
            </a:r>
            <a:endParaRPr lang="ko-KR" altLang="en-US" sz="1400" dirty="0"/>
          </a:p>
        </p:txBody>
      </p:sp>
      <p:sp>
        <p:nvSpPr>
          <p:cNvPr id="60" name="타원 59"/>
          <p:cNvSpPr/>
          <p:nvPr/>
        </p:nvSpPr>
        <p:spPr>
          <a:xfrm>
            <a:off x="3948533" y="4054171"/>
            <a:ext cx="45719" cy="45719"/>
          </a:xfrm>
          <a:prstGeom prst="ellipse">
            <a:avLst/>
          </a:prstGeom>
          <a:solidFill>
            <a:srgbClr val="26B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6B44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358935" y="3927107"/>
            <a:ext cx="2044931" cy="10399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짜장면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짬뽕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탕수육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028934" y="5046599"/>
            <a:ext cx="1231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EAT</a:t>
            </a:r>
            <a:r>
              <a:rPr lang="ko-KR" altLang="en-US" sz="1400" dirty="0" smtClean="0"/>
              <a:t>딜 수량</a:t>
            </a:r>
            <a:r>
              <a:rPr lang="en-US" altLang="ko-KR" sz="1400" dirty="0" smtClean="0"/>
              <a:t>:</a:t>
            </a:r>
            <a:endParaRPr lang="ko-KR" altLang="en-US" sz="1400" dirty="0"/>
          </a:p>
        </p:txBody>
      </p:sp>
      <p:sp>
        <p:nvSpPr>
          <p:cNvPr id="63" name="타원 62"/>
          <p:cNvSpPr/>
          <p:nvPr/>
        </p:nvSpPr>
        <p:spPr>
          <a:xfrm>
            <a:off x="3970744" y="5196228"/>
            <a:ext cx="45719" cy="45719"/>
          </a:xfrm>
          <a:prstGeom prst="ellipse">
            <a:avLst/>
          </a:prstGeom>
          <a:solidFill>
            <a:srgbClr val="26B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6B44E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5381146" y="5069165"/>
            <a:ext cx="2044931" cy="2852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470516" y="5185756"/>
            <a:ext cx="1231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개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040016" y="5431752"/>
            <a:ext cx="1231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가격 </a:t>
            </a:r>
            <a:r>
              <a:rPr lang="en-US" altLang="ko-KR" sz="1400" dirty="0" smtClean="0"/>
              <a:t>:</a:t>
            </a:r>
            <a:endParaRPr lang="ko-KR" altLang="en-US" sz="1400" dirty="0"/>
          </a:p>
        </p:txBody>
      </p:sp>
      <p:sp>
        <p:nvSpPr>
          <p:cNvPr id="67" name="타원 66"/>
          <p:cNvSpPr/>
          <p:nvPr/>
        </p:nvSpPr>
        <p:spPr>
          <a:xfrm>
            <a:off x="3981826" y="5581381"/>
            <a:ext cx="45719" cy="45719"/>
          </a:xfrm>
          <a:prstGeom prst="ellipse">
            <a:avLst/>
          </a:prstGeom>
          <a:solidFill>
            <a:srgbClr val="26B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6B44E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5392229" y="5454318"/>
            <a:ext cx="1235076" cy="2852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13,000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673089" y="5454318"/>
            <a:ext cx="1231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원</a:t>
            </a:r>
            <a:endParaRPr lang="ko-KR" altLang="en-US" sz="1400" dirty="0"/>
          </a:p>
        </p:txBody>
      </p:sp>
      <p:sp>
        <p:nvSpPr>
          <p:cNvPr id="70" name="TextBox 69"/>
          <p:cNvSpPr txBox="1"/>
          <p:nvPr/>
        </p:nvSpPr>
        <p:spPr>
          <a:xfrm>
            <a:off x="4031058" y="5799428"/>
            <a:ext cx="123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EAT</a:t>
            </a:r>
            <a:r>
              <a:rPr lang="ko-KR" altLang="en-US" sz="1100" dirty="0" smtClean="0"/>
              <a:t>딜 유효기간 </a:t>
            </a:r>
            <a:r>
              <a:rPr lang="en-US" altLang="ko-KR" sz="1100" dirty="0" smtClean="0"/>
              <a:t>:</a:t>
            </a:r>
            <a:endParaRPr lang="ko-KR" altLang="en-US" sz="1100" dirty="0"/>
          </a:p>
        </p:txBody>
      </p:sp>
      <p:sp>
        <p:nvSpPr>
          <p:cNvPr id="71" name="타원 70"/>
          <p:cNvSpPr/>
          <p:nvPr/>
        </p:nvSpPr>
        <p:spPr>
          <a:xfrm>
            <a:off x="3972868" y="5949057"/>
            <a:ext cx="45719" cy="45719"/>
          </a:xfrm>
          <a:prstGeom prst="ellipse">
            <a:avLst/>
          </a:prstGeom>
          <a:solidFill>
            <a:srgbClr val="26B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6B44E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5383270" y="5821994"/>
            <a:ext cx="2044931" cy="2768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EAT</a:t>
            </a:r>
            <a:r>
              <a:rPr lang="ko-KR" altLang="en-US" sz="1400" dirty="0" smtClean="0">
                <a:solidFill>
                  <a:schemeClr val="tx1"/>
                </a:solidFill>
              </a:rPr>
              <a:t>딜 구매 후 한달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905466" y="6322949"/>
            <a:ext cx="769338" cy="275573"/>
          </a:xfrm>
          <a:prstGeom prst="rect">
            <a:avLst/>
          </a:prstGeom>
          <a:noFill/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수정 신청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5891281" y="6322949"/>
            <a:ext cx="769338" cy="275573"/>
          </a:xfrm>
          <a:prstGeom prst="rect">
            <a:avLst/>
          </a:prstGeom>
          <a:noFill/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취소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-19474" y="5767771"/>
            <a:ext cx="3333404" cy="9476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입력되지 않은 정보가 있습니다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247369" y="6319913"/>
            <a:ext cx="79971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확인</a:t>
            </a:r>
            <a:endParaRPr lang="ko-KR" altLang="en-US" dirty="0"/>
          </a:p>
        </p:txBody>
      </p:sp>
      <p:cxnSp>
        <p:nvCxnSpPr>
          <p:cNvPr id="31" name="직선 화살표 연결선 30"/>
          <p:cNvCxnSpPr>
            <a:stCxn id="73" idx="1"/>
            <a:endCxn id="75" idx="3"/>
          </p:cNvCxnSpPr>
          <p:nvPr/>
        </p:nvCxnSpPr>
        <p:spPr>
          <a:xfrm flipH="1" flipV="1">
            <a:off x="3313930" y="6241596"/>
            <a:ext cx="1591536" cy="219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2023748" y="604577"/>
            <a:ext cx="3259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EAT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관리 페이지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1973204" y="88694"/>
            <a:ext cx="2249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6276078" y="79402"/>
            <a:ext cx="1917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S-PLS-008-010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 flipH="1">
            <a:off x="9424823" y="5975550"/>
            <a:ext cx="2550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수정 신청 클릭 시 정보가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비어있을때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출력되는 화면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10740475" y="82125"/>
            <a:ext cx="840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03.27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368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505359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90586" y="1106130"/>
            <a:ext cx="701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 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53659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37811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86160" y="1106130"/>
            <a:ext cx="81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내맛집홈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-1494" y="2555694"/>
          <a:ext cx="1516292" cy="43023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6292">
                  <a:extLst>
                    <a:ext uri="{9D8B030D-6E8A-4147-A177-3AD203B41FA5}">
                      <a16:colId xmlns:a16="http://schemas.microsoft.com/office/drawing/2014/main" val="3792127651"/>
                    </a:ext>
                  </a:extLst>
                </a:gridCol>
              </a:tblGrid>
              <a:tr h="8500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개인정보</a:t>
                      </a:r>
                      <a:r>
                        <a:rPr lang="ko-KR" altLang="en-US" sz="1400" baseline="0" dirty="0" smtClean="0"/>
                        <a:t> 확인</a:t>
                      </a:r>
                      <a:endParaRPr lang="en-US" altLang="ko-KR" sz="1400" baseline="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1185667"/>
                  </a:ext>
                </a:extLst>
              </a:tr>
              <a:tr h="841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업체정보 </a:t>
                      </a:r>
                      <a:r>
                        <a:rPr lang="ko-KR" altLang="en-US" sz="1400" baseline="0" dirty="0" smtClean="0"/>
                        <a:t>확인</a:t>
                      </a:r>
                      <a:endParaRPr lang="en-US" altLang="ko-KR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861055"/>
                  </a:ext>
                </a:extLst>
              </a:tr>
              <a:tr h="9464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165289"/>
                  </a:ext>
                </a:extLst>
              </a:tr>
              <a:tr h="8734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예약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92521"/>
                  </a:ext>
                </a:extLst>
              </a:tr>
              <a:tr h="79056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우수맛집달성 </a:t>
                      </a:r>
                      <a:endParaRPr lang="en-US" altLang="ko-KR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693600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675626"/>
              </p:ext>
            </p:extLst>
          </p:nvPr>
        </p:nvGraphicFramePr>
        <p:xfrm>
          <a:off x="3937745" y="3895972"/>
          <a:ext cx="3462294" cy="17114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5368">
                  <a:extLst>
                    <a:ext uri="{9D8B030D-6E8A-4147-A177-3AD203B41FA5}">
                      <a16:colId xmlns:a16="http://schemas.microsoft.com/office/drawing/2014/main" val="1259027790"/>
                    </a:ext>
                  </a:extLst>
                </a:gridCol>
                <a:gridCol w="1295780">
                  <a:extLst>
                    <a:ext uri="{9D8B030D-6E8A-4147-A177-3AD203B41FA5}">
                      <a16:colId xmlns:a16="http://schemas.microsoft.com/office/drawing/2014/main" val="571915176"/>
                    </a:ext>
                  </a:extLst>
                </a:gridCol>
                <a:gridCol w="865573">
                  <a:extLst>
                    <a:ext uri="{9D8B030D-6E8A-4147-A177-3AD203B41FA5}">
                      <a16:colId xmlns:a16="http://schemas.microsoft.com/office/drawing/2014/main" val="49874750"/>
                    </a:ext>
                  </a:extLst>
                </a:gridCol>
                <a:gridCol w="865573">
                  <a:extLst>
                    <a:ext uri="{9D8B030D-6E8A-4147-A177-3AD203B41FA5}">
                      <a16:colId xmlns:a16="http://schemas.microsoft.com/office/drawing/2014/main" val="78050183"/>
                    </a:ext>
                  </a:extLst>
                </a:gridCol>
              </a:tblGrid>
              <a:tr h="2349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상태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진행중 </a:t>
                      </a:r>
                      <a:r>
                        <a:rPr lang="en-US" altLang="ko-KR" sz="800" dirty="0" smtClean="0"/>
                        <a:t>EAT</a:t>
                      </a:r>
                      <a:r>
                        <a:rPr lang="ko-KR" altLang="en-US" sz="800" dirty="0" smtClean="0"/>
                        <a:t>딜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금액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등록 날짜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0877029"/>
                  </a:ext>
                </a:extLst>
              </a:tr>
              <a:tr h="2349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진행중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[</a:t>
                      </a:r>
                      <a:r>
                        <a:rPr lang="ko-KR" altLang="en-US" sz="800" dirty="0" smtClean="0"/>
                        <a:t>강남 점</a:t>
                      </a:r>
                      <a:r>
                        <a:rPr lang="en-US" altLang="ko-KR" sz="800" dirty="0" smtClean="0"/>
                        <a:t>] </a:t>
                      </a:r>
                      <a:r>
                        <a:rPr lang="ko-KR" altLang="en-US" sz="800" dirty="0" err="1" smtClean="0"/>
                        <a:t>서서갈비</a:t>
                      </a:r>
                      <a:r>
                        <a:rPr lang="ko-KR" altLang="en-US" sz="800" dirty="0" smtClean="0"/>
                        <a:t> 갈비</a:t>
                      </a:r>
                      <a:r>
                        <a:rPr lang="en-US" altLang="ko-KR" sz="800" dirty="0" smtClean="0"/>
                        <a:t>2</a:t>
                      </a:r>
                      <a:r>
                        <a:rPr lang="ko-KR" altLang="en-US" sz="800" dirty="0" smtClean="0"/>
                        <a:t>인</a:t>
                      </a:r>
                      <a:r>
                        <a:rPr lang="en-US" altLang="ko-KR" sz="800" dirty="0" smtClean="0"/>
                        <a:t>set</a:t>
                      </a:r>
                      <a:endParaRPr lang="ko-KR" altLang="en-US" sz="800" dirty="0" smtClean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50,000</a:t>
                      </a:r>
                      <a:r>
                        <a:rPr lang="ko-KR" altLang="en-US" sz="800" dirty="0" smtClean="0"/>
                        <a:t>원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19.03.28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3508658"/>
                  </a:ext>
                </a:extLst>
              </a:tr>
              <a:tr h="234944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9378163"/>
                  </a:ext>
                </a:extLst>
              </a:tr>
              <a:tr h="234944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3726169"/>
                  </a:ext>
                </a:extLst>
              </a:tr>
              <a:tr h="234944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6291139"/>
                  </a:ext>
                </a:extLst>
              </a:tr>
              <a:tr h="234944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5384264"/>
                  </a:ext>
                </a:extLst>
              </a:tr>
              <a:tr h="234944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2204397"/>
                  </a:ext>
                </a:extLst>
              </a:tr>
            </a:tbl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3832626" y="3478908"/>
            <a:ext cx="2155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6B44E"/>
                </a:solidFill>
              </a:rPr>
              <a:t>내가 등록한 </a:t>
            </a:r>
            <a:r>
              <a:rPr lang="en-US" altLang="ko-KR" dirty="0" smtClean="0">
                <a:solidFill>
                  <a:srgbClr val="26B44E"/>
                </a:solidFill>
              </a:rPr>
              <a:t>EAT</a:t>
            </a:r>
            <a:r>
              <a:rPr lang="ko-KR" altLang="en-US" dirty="0" smtClean="0">
                <a:solidFill>
                  <a:srgbClr val="26B44E"/>
                </a:solidFill>
              </a:rPr>
              <a:t>딜</a:t>
            </a:r>
            <a:endParaRPr lang="ko-KR" altLang="en-US" dirty="0">
              <a:solidFill>
                <a:srgbClr val="26B44E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/>
          </p:nvPr>
        </p:nvGraphicFramePr>
        <p:xfrm>
          <a:off x="1514798" y="4023360"/>
          <a:ext cx="2275806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5806">
                  <a:extLst>
                    <a:ext uri="{9D8B030D-6E8A-4147-A177-3AD203B41FA5}">
                      <a16:colId xmlns:a16="http://schemas.microsoft.com/office/drawing/2014/main" val="479889944"/>
                    </a:ext>
                  </a:extLst>
                </a:gridCol>
              </a:tblGrid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진행중 </a:t>
                      </a:r>
                      <a:r>
                        <a:rPr lang="en-US" altLang="ko-KR" dirty="0" smtClean="0"/>
                        <a:t>EAT</a:t>
                      </a:r>
                      <a:r>
                        <a:rPr lang="ko-KR" altLang="en-US" dirty="0" smtClean="0"/>
                        <a:t>딜</a:t>
                      </a:r>
                      <a:r>
                        <a:rPr lang="ko-KR" altLang="en-US" baseline="0" dirty="0" smtClean="0"/>
                        <a:t> 보기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55984"/>
                  </a:ext>
                </a:extLst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EAT</a:t>
                      </a:r>
                      <a:r>
                        <a:rPr lang="ko-KR" altLang="en-US" dirty="0" smtClean="0"/>
                        <a:t>딜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ko-KR" altLang="en-US" dirty="0" smtClean="0"/>
                        <a:t>관련 신청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622988"/>
                  </a:ext>
                </a:extLst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Q&amp;A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843195"/>
                  </a:ext>
                </a:extLst>
              </a:tr>
              <a:tr h="23552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판매된 </a:t>
                      </a:r>
                      <a:r>
                        <a:rPr lang="en-US" altLang="ko-KR" dirty="0" smtClean="0"/>
                        <a:t>EAT</a:t>
                      </a:r>
                      <a:r>
                        <a:rPr lang="ko-KR" altLang="en-US" dirty="0" smtClean="0"/>
                        <a:t>딜</a:t>
                      </a:r>
                      <a:r>
                        <a:rPr lang="ko-KR" altLang="en-US" baseline="0" dirty="0" smtClean="0"/>
                        <a:t> 내역</a:t>
                      </a:r>
                      <a:endParaRPr lang="ko-KR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653652"/>
                  </a:ext>
                </a:extLst>
              </a:tr>
            </a:tbl>
          </a:graphicData>
        </a:graphic>
      </p:graphicFrame>
      <p:sp>
        <p:nvSpPr>
          <p:cNvPr id="32" name="왼쪽 화살표 31"/>
          <p:cNvSpPr/>
          <p:nvPr/>
        </p:nvSpPr>
        <p:spPr>
          <a:xfrm>
            <a:off x="3488357" y="4473552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왼쪽 화살표 32"/>
          <p:cNvSpPr/>
          <p:nvPr/>
        </p:nvSpPr>
        <p:spPr>
          <a:xfrm>
            <a:off x="1204240" y="4648479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885790" y="3122424"/>
            <a:ext cx="769338" cy="275573"/>
          </a:xfrm>
          <a:prstGeom prst="rect">
            <a:avLst/>
          </a:prstGeom>
          <a:noFill/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 신청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792767" y="3122424"/>
            <a:ext cx="769338" cy="275573"/>
          </a:xfrm>
          <a:prstGeom prst="rect">
            <a:avLst/>
          </a:prstGeom>
          <a:noFill/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수정 신청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699744" y="3122424"/>
            <a:ext cx="716691" cy="26687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삭제 신청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왼쪽 화살표 36"/>
          <p:cNvSpPr/>
          <p:nvPr/>
        </p:nvSpPr>
        <p:spPr>
          <a:xfrm rot="16200000">
            <a:off x="5912617" y="2892181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6467028" y="3211285"/>
            <a:ext cx="1525835" cy="926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6554090" y="4203975"/>
            <a:ext cx="2568633" cy="11139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sz="16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삭제 하시겠습니까</a:t>
            </a:r>
            <a:r>
              <a:rPr lang="en-US" altLang="ko-KR" sz="1600" dirty="0" smtClean="0">
                <a:solidFill>
                  <a:schemeClr val="tx1"/>
                </a:solidFill>
              </a:rPr>
              <a:t>?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96830" y="4984173"/>
            <a:ext cx="625565" cy="207818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ysClr val="windowText" lastClr="000000"/>
                </a:solidFill>
              </a:rPr>
              <a:t>삭제</a:t>
            </a:r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922222" y="4980855"/>
            <a:ext cx="625565" cy="207818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ysClr val="windowText" lastClr="000000"/>
                </a:solidFill>
              </a:rPr>
              <a:t>취소</a:t>
            </a:r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973204" y="88694"/>
            <a:ext cx="2249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303328" y="79402"/>
            <a:ext cx="18630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S-PLS-008-011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016329" y="575948"/>
            <a:ext cx="3259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EAT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관리 페이지</a:t>
            </a:r>
          </a:p>
        </p:txBody>
      </p:sp>
      <p:sp>
        <p:nvSpPr>
          <p:cNvPr id="49" name="TextBox 48"/>
          <p:cNvSpPr txBox="1"/>
          <p:nvPr/>
        </p:nvSpPr>
        <p:spPr>
          <a:xfrm flipH="1">
            <a:off x="9424823" y="5975550"/>
            <a:ext cx="2550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삭제 신청 클릭 시 출력되는 화면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0740475" y="82125"/>
            <a:ext cx="840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03.27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250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505359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90586" y="1106130"/>
            <a:ext cx="701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 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53659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37811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86160" y="1106130"/>
            <a:ext cx="81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내맛집홈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-1494" y="2555694"/>
          <a:ext cx="1516292" cy="43023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6292">
                  <a:extLst>
                    <a:ext uri="{9D8B030D-6E8A-4147-A177-3AD203B41FA5}">
                      <a16:colId xmlns:a16="http://schemas.microsoft.com/office/drawing/2014/main" val="3792127651"/>
                    </a:ext>
                  </a:extLst>
                </a:gridCol>
              </a:tblGrid>
              <a:tr h="8500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개인정보</a:t>
                      </a:r>
                      <a:r>
                        <a:rPr lang="ko-KR" altLang="en-US" sz="1400" baseline="0" dirty="0" smtClean="0"/>
                        <a:t> 확인</a:t>
                      </a:r>
                      <a:endParaRPr lang="en-US" altLang="ko-KR" sz="1400" baseline="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1185667"/>
                  </a:ext>
                </a:extLst>
              </a:tr>
              <a:tr h="841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업체정보 </a:t>
                      </a:r>
                      <a:r>
                        <a:rPr lang="ko-KR" altLang="en-US" sz="1400" baseline="0" dirty="0" smtClean="0"/>
                        <a:t>확인</a:t>
                      </a:r>
                      <a:endParaRPr lang="en-US" altLang="ko-KR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861055"/>
                  </a:ext>
                </a:extLst>
              </a:tr>
              <a:tr h="9464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165289"/>
                  </a:ext>
                </a:extLst>
              </a:tr>
              <a:tr h="8734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예약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92521"/>
                  </a:ext>
                </a:extLst>
              </a:tr>
              <a:tr h="79056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우수맛집달성 </a:t>
                      </a:r>
                      <a:endParaRPr lang="en-US" altLang="ko-KR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693600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1514798" y="4023360"/>
          <a:ext cx="2275806" cy="1737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5806">
                  <a:extLst>
                    <a:ext uri="{9D8B030D-6E8A-4147-A177-3AD203B41FA5}">
                      <a16:colId xmlns:a16="http://schemas.microsoft.com/office/drawing/2014/main" val="479889944"/>
                    </a:ext>
                  </a:extLst>
                </a:gridCol>
              </a:tblGrid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진행중 </a:t>
                      </a:r>
                      <a:r>
                        <a:rPr lang="en-US" altLang="ko-KR" dirty="0" smtClean="0"/>
                        <a:t>EAT</a:t>
                      </a:r>
                      <a:r>
                        <a:rPr lang="ko-KR" altLang="en-US" dirty="0" smtClean="0"/>
                        <a:t>딜</a:t>
                      </a:r>
                      <a:r>
                        <a:rPr lang="ko-KR" altLang="en-US" baseline="0" dirty="0" smtClean="0"/>
                        <a:t> 보기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55984"/>
                  </a:ext>
                </a:extLst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EAT</a:t>
                      </a:r>
                      <a:r>
                        <a:rPr lang="ko-KR" altLang="en-US" dirty="0" smtClean="0"/>
                        <a:t>딜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ko-KR" altLang="en-US" dirty="0" smtClean="0"/>
                        <a:t>관련 신청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622988"/>
                  </a:ext>
                </a:extLst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Q&amp;A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843195"/>
                  </a:ext>
                </a:extLst>
              </a:tr>
              <a:tr h="23552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판매된 </a:t>
                      </a:r>
                      <a:r>
                        <a:rPr lang="en-US" altLang="ko-KR" dirty="0" smtClean="0"/>
                        <a:t>EAT</a:t>
                      </a:r>
                      <a:r>
                        <a:rPr lang="ko-KR" altLang="en-US" dirty="0" smtClean="0"/>
                        <a:t>딜</a:t>
                      </a:r>
                      <a:r>
                        <a:rPr lang="ko-KR" altLang="en-US" baseline="0" dirty="0" smtClean="0"/>
                        <a:t> 내역</a:t>
                      </a:r>
                      <a:endParaRPr lang="ko-KR" altLang="en-US" dirty="0" smtClean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653652"/>
                  </a:ext>
                </a:extLst>
              </a:tr>
            </a:tbl>
          </a:graphicData>
        </a:graphic>
      </p:graphicFrame>
      <p:sp>
        <p:nvSpPr>
          <p:cNvPr id="30" name="왼쪽 화살표 29"/>
          <p:cNvSpPr/>
          <p:nvPr/>
        </p:nvSpPr>
        <p:spPr>
          <a:xfrm>
            <a:off x="3499659" y="4832844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왼쪽 화살표 30"/>
          <p:cNvSpPr/>
          <p:nvPr/>
        </p:nvSpPr>
        <p:spPr>
          <a:xfrm>
            <a:off x="1204240" y="4648479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3989725" y="3977126"/>
          <a:ext cx="4327868" cy="19170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2807">
                  <a:extLst>
                    <a:ext uri="{9D8B030D-6E8A-4147-A177-3AD203B41FA5}">
                      <a16:colId xmlns:a16="http://schemas.microsoft.com/office/drawing/2014/main" val="1259027790"/>
                    </a:ext>
                  </a:extLst>
                </a:gridCol>
                <a:gridCol w="1079817">
                  <a:extLst>
                    <a:ext uri="{9D8B030D-6E8A-4147-A177-3AD203B41FA5}">
                      <a16:colId xmlns:a16="http://schemas.microsoft.com/office/drawing/2014/main" val="571915176"/>
                    </a:ext>
                  </a:extLst>
                </a:gridCol>
                <a:gridCol w="721311">
                  <a:extLst>
                    <a:ext uri="{9D8B030D-6E8A-4147-A177-3AD203B41FA5}">
                      <a16:colId xmlns:a16="http://schemas.microsoft.com/office/drawing/2014/main" val="49874750"/>
                    </a:ext>
                  </a:extLst>
                </a:gridCol>
                <a:gridCol w="721311">
                  <a:extLst>
                    <a:ext uri="{9D8B030D-6E8A-4147-A177-3AD203B41FA5}">
                      <a16:colId xmlns:a16="http://schemas.microsoft.com/office/drawing/2014/main" val="78050183"/>
                    </a:ext>
                  </a:extLst>
                </a:gridCol>
                <a:gridCol w="721311">
                  <a:extLst>
                    <a:ext uri="{9D8B030D-6E8A-4147-A177-3AD203B41FA5}">
                      <a16:colId xmlns:a16="http://schemas.microsoft.com/office/drawing/2014/main" val="2307841413"/>
                    </a:ext>
                  </a:extLst>
                </a:gridCol>
                <a:gridCol w="721311">
                  <a:extLst>
                    <a:ext uri="{9D8B030D-6E8A-4147-A177-3AD203B41FA5}">
                      <a16:colId xmlns:a16="http://schemas.microsoft.com/office/drawing/2014/main" val="18643451"/>
                    </a:ext>
                  </a:extLst>
                </a:gridCol>
              </a:tblGrid>
              <a:tr h="2349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상태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Q&amp;A</a:t>
                      </a:r>
                      <a:r>
                        <a:rPr lang="ko-KR" altLang="en-US" sz="800" dirty="0" smtClean="0"/>
                        <a:t>내용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EAT</a:t>
                      </a:r>
                      <a:r>
                        <a:rPr lang="ko-KR" altLang="en-US" sz="800" dirty="0" smtClean="0"/>
                        <a:t>딜 이름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Q&amp;A</a:t>
                      </a:r>
                      <a:r>
                        <a:rPr lang="ko-KR" altLang="en-US" sz="800" dirty="0" err="1" smtClean="0"/>
                        <a:t>등록날짜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답변 날짜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답변하기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0877029"/>
                  </a:ext>
                </a:extLst>
              </a:tr>
              <a:tr h="2349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답변완료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</a:t>
                      </a:r>
                      <a:r>
                        <a:rPr lang="ko-KR" altLang="en-US" sz="800" dirty="0" smtClean="0"/>
                        <a:t>인 </a:t>
                      </a:r>
                      <a:r>
                        <a:rPr lang="en-US" altLang="ko-KR" sz="800" dirty="0" smtClean="0"/>
                        <a:t>set</a:t>
                      </a:r>
                      <a:r>
                        <a:rPr lang="ko-KR" altLang="en-US" sz="800" dirty="0" smtClean="0"/>
                        <a:t>인데 </a:t>
                      </a:r>
                      <a:r>
                        <a:rPr lang="en-US" altLang="ko-KR" sz="800" dirty="0" smtClean="0"/>
                        <a:t>3</a:t>
                      </a:r>
                      <a:r>
                        <a:rPr lang="ko-KR" altLang="en-US" sz="800" dirty="0" smtClean="0"/>
                        <a:t>명이 가도 되나요</a:t>
                      </a:r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JMT 2</a:t>
                      </a:r>
                      <a:r>
                        <a:rPr lang="ko-KR" altLang="en-US" sz="800" dirty="0" smtClean="0"/>
                        <a:t>인 </a:t>
                      </a:r>
                      <a:r>
                        <a:rPr lang="en-US" altLang="ko-KR" sz="800" dirty="0" smtClean="0"/>
                        <a:t>set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19.03.28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19.03.28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3508658"/>
                  </a:ext>
                </a:extLst>
              </a:tr>
              <a:tr h="373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미답변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</a:t>
                      </a:r>
                      <a:r>
                        <a:rPr lang="ko-KR" altLang="en-US" sz="800" dirty="0" smtClean="0"/>
                        <a:t>인 </a:t>
                      </a:r>
                      <a:r>
                        <a:rPr lang="en-US" altLang="ko-KR" sz="800" dirty="0" smtClean="0"/>
                        <a:t>set</a:t>
                      </a:r>
                      <a:r>
                        <a:rPr lang="ko-KR" altLang="en-US" sz="800" dirty="0" smtClean="0"/>
                        <a:t>인데 </a:t>
                      </a:r>
                      <a:r>
                        <a:rPr lang="en-US" altLang="ko-KR" sz="800" dirty="0" smtClean="0"/>
                        <a:t>4</a:t>
                      </a:r>
                      <a:r>
                        <a:rPr lang="ko-KR" altLang="en-US" sz="800" dirty="0" smtClean="0"/>
                        <a:t>명이 가도 되나요</a:t>
                      </a:r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JMT</a:t>
                      </a:r>
                      <a:r>
                        <a:rPr lang="en-US" altLang="ko-KR" sz="800" baseline="0" dirty="0" smtClean="0"/>
                        <a:t> 3</a:t>
                      </a:r>
                      <a:r>
                        <a:rPr lang="ko-KR" altLang="en-US" sz="800" baseline="0" dirty="0" smtClean="0"/>
                        <a:t>인 </a:t>
                      </a:r>
                      <a:r>
                        <a:rPr lang="en-US" altLang="ko-KR" sz="800" baseline="0" dirty="0" smtClean="0"/>
                        <a:t>set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19.03.28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9378163"/>
                  </a:ext>
                </a:extLst>
              </a:tr>
              <a:tr h="234944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3726169"/>
                  </a:ext>
                </a:extLst>
              </a:tr>
              <a:tr h="234944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6291139"/>
                  </a:ext>
                </a:extLst>
              </a:tr>
              <a:tr h="234944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5384264"/>
                  </a:ext>
                </a:extLst>
              </a:tr>
              <a:tr h="234944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2204397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3989725" y="3655575"/>
            <a:ext cx="980900" cy="258281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ysClr val="windowText" lastClr="000000"/>
                </a:solidFill>
              </a:rPr>
              <a:t>전체보기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089776" y="3655575"/>
            <a:ext cx="1178020" cy="258281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err="1" smtClean="0">
                <a:solidFill>
                  <a:sysClr val="windowText" lastClr="000000"/>
                </a:solidFill>
              </a:rPr>
              <a:t>미답변</a:t>
            </a:r>
            <a:r>
              <a:rPr lang="ko-KR" altLang="en-US" sz="1000" dirty="0" smtClean="0">
                <a:solidFill>
                  <a:sysClr val="windowText" lastClr="000000"/>
                </a:solidFill>
              </a:rPr>
              <a:t> </a:t>
            </a:r>
            <a:r>
              <a:rPr lang="en-US" altLang="ko-KR" sz="1000" dirty="0" smtClean="0">
                <a:solidFill>
                  <a:sysClr val="windowText" lastClr="000000"/>
                </a:solidFill>
              </a:rPr>
              <a:t>Q&amp;A</a:t>
            </a:r>
            <a:r>
              <a:rPr lang="ko-KR" altLang="en-US" sz="1000" dirty="0" smtClean="0">
                <a:solidFill>
                  <a:sysClr val="windowText" lastClr="000000"/>
                </a:solidFill>
              </a:rPr>
              <a:t>보기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702808" y="4671807"/>
            <a:ext cx="515382" cy="171214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ysClr val="windowText" lastClr="000000"/>
                </a:solidFill>
              </a:rPr>
              <a:t>답변하기</a:t>
            </a:r>
            <a:endParaRPr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37" name="왼쪽 화살표 36"/>
          <p:cNvSpPr/>
          <p:nvPr/>
        </p:nvSpPr>
        <p:spPr>
          <a:xfrm rot="16200000">
            <a:off x="3950654" y="3661982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882044" y="3253578"/>
            <a:ext cx="2028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26B44E"/>
                </a:solidFill>
              </a:rPr>
              <a:t>Q&amp;A</a:t>
            </a:r>
            <a:r>
              <a:rPr lang="ko-KR" altLang="en-US" dirty="0" smtClean="0">
                <a:solidFill>
                  <a:srgbClr val="26B44E"/>
                </a:solidFill>
              </a:rPr>
              <a:t>관리</a:t>
            </a:r>
            <a:endParaRPr lang="ko-KR" altLang="en-US" dirty="0">
              <a:solidFill>
                <a:srgbClr val="26B44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973204" y="88694"/>
            <a:ext cx="2249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284092" y="79402"/>
            <a:ext cx="19014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S-PLS-008-012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9363634" y="199193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41" name="타원 40"/>
          <p:cNvSpPr/>
          <p:nvPr/>
        </p:nvSpPr>
        <p:spPr>
          <a:xfrm>
            <a:off x="9361747" y="247549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42" name="타원 41"/>
          <p:cNvSpPr/>
          <p:nvPr/>
        </p:nvSpPr>
        <p:spPr>
          <a:xfrm>
            <a:off x="9361748" y="2905952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9361746" y="3367245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625351" y="2006445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전체보기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답변 완료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AND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미답변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625351" y="2449158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미답변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Q&amp;A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 보기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625351" y="2909108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Q&amp;A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답변 여부 출력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626774" y="3344831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답변하기 버튼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4773637" y="3645113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49" name="타원 48"/>
          <p:cNvSpPr/>
          <p:nvPr/>
        </p:nvSpPr>
        <p:spPr>
          <a:xfrm>
            <a:off x="6216608" y="3655575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50" name="타원 49"/>
          <p:cNvSpPr/>
          <p:nvPr/>
        </p:nvSpPr>
        <p:spPr>
          <a:xfrm>
            <a:off x="3837912" y="398144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8219099" y="4665285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 flipH="1">
            <a:off x="9361746" y="5617162"/>
            <a:ext cx="2550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삭제 신청 클릭 시 출력되는 화면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미답변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Q&amp;A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 모아서 볼 수 있고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바로 답변하기 가능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016329" y="575948"/>
            <a:ext cx="3259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EAT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관리 페이지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10740475" y="82125"/>
            <a:ext cx="840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03.27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091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1041865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 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71736" y="507076"/>
            <a:ext cx="10120264" cy="50707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⑤⑥⑦⑧⑨⑩⑪⑫⑬⑭⑮</a:t>
            </a:r>
            <a:r>
              <a:rPr lang="ko-KR" altLang="en-US" dirty="0"/>
              <a:t> 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 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11382"/>
            <a:ext cx="9260378" cy="58466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6630"/>
            <a:ext cx="9245659" cy="2194560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3164307" y="2688581"/>
            <a:ext cx="2956143" cy="275573"/>
            <a:chOff x="3319397" y="1314931"/>
            <a:chExt cx="2956143" cy="275573"/>
          </a:xfrm>
          <a:solidFill>
            <a:schemeClr val="bg1"/>
          </a:solidFill>
        </p:grpSpPr>
        <p:sp>
          <p:nvSpPr>
            <p:cNvPr id="27" name="직사각형 26"/>
            <p:cNvSpPr/>
            <p:nvPr/>
          </p:nvSpPr>
          <p:spPr>
            <a:xfrm>
              <a:off x="5599135" y="1314931"/>
              <a:ext cx="676405" cy="275573"/>
            </a:xfrm>
            <a:prstGeom prst="rect">
              <a:avLst/>
            </a:prstGeom>
            <a:grpFill/>
            <a:ln>
              <a:solidFill>
                <a:srgbClr val="25B0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검색</a:t>
              </a:r>
              <a:endPara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319397" y="1314931"/>
              <a:ext cx="2167003" cy="275573"/>
            </a:xfrm>
            <a:prstGeom prst="rect">
              <a:avLst/>
            </a:prstGeom>
            <a:grpFill/>
            <a:ln>
              <a:solidFill>
                <a:srgbClr val="25B0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검색하실 내용을 입력해주세요 </a:t>
              </a:r>
              <a:r>
                <a:rPr lang="ko-KR" altLang="en-US" sz="1400" dirty="0">
                  <a:solidFill>
                    <a:schemeClr val="bg2">
                      <a:lumMod val="90000"/>
                    </a:schemeClr>
                  </a:solidFill>
                </a:rPr>
                <a:t>▼</a:t>
              </a:r>
              <a:endParaRPr lang="ko-KR" altLang="en-US" sz="900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1916512" y="125255"/>
            <a:ext cx="2249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일반회원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최초로그인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713791" y="68872"/>
            <a:ext cx="829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03.22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137021" y="604577"/>
            <a:ext cx="4785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일반회원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최초 로그인 시 관심지역 설정 화면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305120" y="1106130"/>
            <a:ext cx="570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6" name="그림 55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520" y="4050785"/>
            <a:ext cx="1234800" cy="882000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24" y="4050786"/>
            <a:ext cx="1217904" cy="881999"/>
          </a:xfrm>
          <a:prstGeom prst="rect">
            <a:avLst/>
          </a:prstGeom>
        </p:spPr>
      </p:pic>
      <p:pic>
        <p:nvPicPr>
          <p:cNvPr id="58" name="그림 57"/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032" y="4050785"/>
            <a:ext cx="1234800" cy="882000"/>
          </a:xfrm>
          <a:prstGeom prst="rect">
            <a:avLst/>
          </a:prstGeom>
        </p:spPr>
      </p:pic>
      <p:pic>
        <p:nvPicPr>
          <p:cNvPr id="59" name="그림 58"/>
          <p:cNvPicPr preferRelativeResize="0"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736" y="4050785"/>
            <a:ext cx="1234800" cy="882000"/>
          </a:xfrm>
          <a:prstGeom prst="rect">
            <a:avLst/>
          </a:prstGeom>
        </p:spPr>
      </p:pic>
      <p:pic>
        <p:nvPicPr>
          <p:cNvPr id="60" name="그림 59"/>
          <p:cNvPicPr preferRelativeResize="0"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441" y="4050785"/>
            <a:ext cx="1234800" cy="8820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7234180" y="1106130"/>
            <a:ext cx="7102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 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920944" y="1106130"/>
            <a:ext cx="4904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558402" y="1106130"/>
            <a:ext cx="570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888769" y="3724456"/>
            <a:ext cx="2060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100" b="1" dirty="0">
                <a:solidFill>
                  <a:srgbClr val="25B04C"/>
                </a:solidFill>
              </a:rPr>
              <a:t>내 </a:t>
            </a:r>
            <a:r>
              <a:rPr lang="ko-KR" altLang="en-US" sz="1100" b="1" dirty="0" smtClean="0">
                <a:solidFill>
                  <a:srgbClr val="25B04C"/>
                </a:solidFill>
              </a:rPr>
              <a:t>주변지역 </a:t>
            </a:r>
            <a:r>
              <a:rPr lang="en-US" altLang="ko-KR" sz="1100" b="1" dirty="0">
                <a:solidFill>
                  <a:srgbClr val="25B04C"/>
                </a:solidFill>
              </a:rPr>
              <a:t>EAT</a:t>
            </a:r>
            <a:r>
              <a:rPr lang="ko-KR" altLang="en-US" sz="1100" b="1" dirty="0">
                <a:solidFill>
                  <a:srgbClr val="25B04C"/>
                </a:solidFill>
              </a:rPr>
              <a:t>딜 </a:t>
            </a:r>
            <a:r>
              <a:rPr lang="en-US" altLang="ko-KR" sz="1100" b="1" dirty="0" smtClean="0">
                <a:solidFill>
                  <a:srgbClr val="25B04C"/>
                </a:solidFill>
              </a:rPr>
              <a:t>BEST5</a:t>
            </a:r>
            <a:endParaRPr lang="ko-KR" altLang="en-US" sz="1100" b="1" dirty="0">
              <a:solidFill>
                <a:srgbClr val="25B04C"/>
              </a:solidFill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520" y="5586609"/>
            <a:ext cx="1222834" cy="873453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062" y="5575389"/>
            <a:ext cx="1222834" cy="873453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925" y="5586609"/>
            <a:ext cx="1222834" cy="873453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544" y="5571991"/>
            <a:ext cx="1222834" cy="873453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407" y="5586609"/>
            <a:ext cx="1222834" cy="873453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1886234" y="5291228"/>
            <a:ext cx="2060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100" b="1" dirty="0" err="1" smtClean="0">
                <a:solidFill>
                  <a:srgbClr val="25B04C"/>
                </a:solidFill>
              </a:rPr>
              <a:t>관심지역별</a:t>
            </a:r>
            <a:r>
              <a:rPr lang="ko-KR" altLang="en-US" sz="1100" b="1" dirty="0" smtClean="0">
                <a:solidFill>
                  <a:srgbClr val="25B04C"/>
                </a:solidFill>
              </a:rPr>
              <a:t> 맛집 </a:t>
            </a:r>
            <a:r>
              <a:rPr lang="en-US" altLang="ko-KR" sz="1100" b="1" dirty="0" smtClean="0">
                <a:solidFill>
                  <a:srgbClr val="25B04C"/>
                </a:solidFill>
              </a:rPr>
              <a:t>BEST5</a:t>
            </a:r>
            <a:endParaRPr lang="ko-KR" altLang="en-US" sz="1100" b="1" dirty="0">
              <a:solidFill>
                <a:srgbClr val="25B04C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7791890" y="3798916"/>
            <a:ext cx="717540" cy="200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rgbClr val="25B04C"/>
                </a:solidFill>
              </a:rPr>
              <a:t>더 보기</a:t>
            </a:r>
            <a:r>
              <a:rPr lang="en-US" altLang="ko-KR" sz="900" dirty="0" smtClean="0">
                <a:solidFill>
                  <a:srgbClr val="25B04C"/>
                </a:solidFill>
              </a:rPr>
              <a:t>-&gt;</a:t>
            </a:r>
            <a:endParaRPr lang="ko-KR" altLang="en-US" sz="900" dirty="0">
              <a:solidFill>
                <a:srgbClr val="25B04C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7791890" y="5310671"/>
            <a:ext cx="717540" cy="200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rgbClr val="25B04C"/>
                </a:solidFill>
              </a:rPr>
              <a:t>더 보기</a:t>
            </a:r>
            <a:r>
              <a:rPr lang="en-US" altLang="ko-KR" sz="900" dirty="0" smtClean="0">
                <a:solidFill>
                  <a:srgbClr val="25B04C"/>
                </a:solidFill>
              </a:rPr>
              <a:t>-&gt;</a:t>
            </a:r>
            <a:endParaRPr lang="ko-KR" altLang="en-US" sz="900" dirty="0">
              <a:solidFill>
                <a:srgbClr val="25B04C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28138" y="4164677"/>
            <a:ext cx="1385157" cy="1761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전국 맛집 </a:t>
            </a:r>
            <a:r>
              <a:rPr lang="en-US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TOP10</a:t>
            </a:r>
            <a:r>
              <a:rPr lang="ko-KR" altLang="en-US" sz="900" dirty="0">
                <a:solidFill>
                  <a:schemeClr val="bg2">
                    <a:lumMod val="90000"/>
                  </a:schemeClr>
                </a:solidFill>
              </a:rPr>
              <a:t> ▼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28138" y="4375293"/>
            <a:ext cx="1385157" cy="20005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 dirty="0" smtClean="0">
              <a:solidFill>
                <a:srgbClr val="8B8B8B"/>
              </a:solidFill>
            </a:endParaRPr>
          </a:p>
          <a:p>
            <a:endParaRPr lang="en-US" altLang="ko-KR" sz="900" dirty="0">
              <a:solidFill>
                <a:srgbClr val="8B8B8B"/>
              </a:solidFill>
            </a:endParaRPr>
          </a:p>
          <a:p>
            <a:endParaRPr lang="en-US" altLang="ko-KR" sz="900" dirty="0" smtClean="0">
              <a:solidFill>
                <a:srgbClr val="8B8B8B"/>
              </a:solidFill>
            </a:endParaRPr>
          </a:p>
          <a:p>
            <a:endParaRPr lang="en-US" altLang="ko-KR" sz="900" dirty="0">
              <a:solidFill>
                <a:srgbClr val="8B8B8B"/>
              </a:solidFill>
            </a:endParaRPr>
          </a:p>
          <a:p>
            <a:r>
              <a:rPr lang="ko-KR" altLang="en-US" sz="900" dirty="0" smtClean="0">
                <a:solidFill>
                  <a:srgbClr val="8B8B8B"/>
                </a:solidFill>
              </a:rPr>
              <a:t>① </a:t>
            </a:r>
            <a:r>
              <a:rPr lang="en-US" altLang="ko-KR" sz="900" dirty="0" smtClean="0">
                <a:solidFill>
                  <a:srgbClr val="8B8B8B"/>
                </a:solidFill>
              </a:rPr>
              <a:t>/</a:t>
            </a:r>
            <a:r>
              <a:rPr lang="ko-KR" altLang="en-US" sz="900" dirty="0">
                <a:solidFill>
                  <a:srgbClr val="8B8B8B"/>
                </a:solidFill>
              </a:rPr>
              <a:t>강남</a:t>
            </a:r>
            <a:r>
              <a:rPr lang="en-US" altLang="ko-KR" sz="900" dirty="0">
                <a:solidFill>
                  <a:srgbClr val="8B8B8B"/>
                </a:solidFill>
              </a:rPr>
              <a:t>/ </a:t>
            </a:r>
            <a:r>
              <a:rPr lang="ko-KR" altLang="en-US" sz="900" dirty="0" err="1" smtClean="0">
                <a:solidFill>
                  <a:srgbClr val="8B8B8B"/>
                </a:solidFill>
              </a:rPr>
              <a:t>버터핑거</a:t>
            </a:r>
            <a:endParaRPr lang="en-US" altLang="ko-KR" sz="900" dirty="0" smtClean="0">
              <a:solidFill>
                <a:srgbClr val="8B8B8B"/>
              </a:solidFill>
            </a:endParaRPr>
          </a:p>
          <a:p>
            <a:r>
              <a:rPr lang="ko-KR" altLang="en-US" sz="900" dirty="0">
                <a:solidFill>
                  <a:srgbClr val="8B8B8B"/>
                </a:solidFill>
              </a:rPr>
              <a:t>② </a:t>
            </a:r>
            <a:r>
              <a:rPr lang="en-US" altLang="ko-KR" sz="900" dirty="0" smtClean="0">
                <a:solidFill>
                  <a:srgbClr val="8B8B8B"/>
                </a:solidFill>
              </a:rPr>
              <a:t>/</a:t>
            </a:r>
            <a:r>
              <a:rPr lang="ko-KR" altLang="en-US" sz="900" dirty="0" smtClean="0">
                <a:solidFill>
                  <a:srgbClr val="8B8B8B"/>
                </a:solidFill>
              </a:rPr>
              <a:t>대전</a:t>
            </a:r>
            <a:r>
              <a:rPr lang="en-US" altLang="ko-KR" sz="900" dirty="0" smtClean="0">
                <a:solidFill>
                  <a:srgbClr val="8B8B8B"/>
                </a:solidFill>
              </a:rPr>
              <a:t>/ </a:t>
            </a:r>
            <a:r>
              <a:rPr lang="ko-KR" altLang="en-US" sz="900" dirty="0" err="1" smtClean="0">
                <a:solidFill>
                  <a:srgbClr val="8B8B8B"/>
                </a:solidFill>
              </a:rPr>
              <a:t>대전도시락</a:t>
            </a:r>
            <a:endParaRPr lang="en-US" altLang="ko-KR" sz="900" dirty="0" smtClean="0">
              <a:solidFill>
                <a:srgbClr val="8B8B8B"/>
              </a:solidFill>
            </a:endParaRPr>
          </a:p>
          <a:p>
            <a:r>
              <a:rPr lang="ko-KR" altLang="en-US" sz="900" dirty="0">
                <a:solidFill>
                  <a:srgbClr val="8B8B8B"/>
                </a:solidFill>
              </a:rPr>
              <a:t>③</a:t>
            </a:r>
            <a:r>
              <a:rPr lang="ko-KR" altLang="en-US" sz="900" dirty="0" smtClean="0">
                <a:solidFill>
                  <a:srgbClr val="8B8B8B"/>
                </a:solidFill>
              </a:rPr>
              <a:t> </a:t>
            </a:r>
            <a:r>
              <a:rPr lang="en-US" altLang="ko-KR" sz="900" dirty="0" smtClean="0">
                <a:solidFill>
                  <a:srgbClr val="8B8B8B"/>
                </a:solidFill>
              </a:rPr>
              <a:t>/</a:t>
            </a:r>
            <a:r>
              <a:rPr lang="ko-KR" altLang="en-US" sz="900" dirty="0" smtClean="0">
                <a:solidFill>
                  <a:srgbClr val="8B8B8B"/>
                </a:solidFill>
              </a:rPr>
              <a:t>대전</a:t>
            </a:r>
            <a:r>
              <a:rPr lang="en-US" altLang="ko-KR" sz="900" dirty="0" smtClean="0">
                <a:solidFill>
                  <a:srgbClr val="8B8B8B"/>
                </a:solidFill>
              </a:rPr>
              <a:t>/ </a:t>
            </a:r>
            <a:r>
              <a:rPr lang="ko-KR" altLang="en-US" sz="900" dirty="0" smtClean="0">
                <a:solidFill>
                  <a:srgbClr val="8B8B8B"/>
                </a:solidFill>
              </a:rPr>
              <a:t>토마토도시락</a:t>
            </a:r>
            <a:endParaRPr lang="en-US" altLang="ko-KR" sz="900" dirty="0" smtClean="0">
              <a:solidFill>
                <a:srgbClr val="8B8B8B"/>
              </a:solidFill>
            </a:endParaRPr>
          </a:p>
          <a:p>
            <a:r>
              <a:rPr lang="ko-KR" altLang="en-US" sz="900" dirty="0">
                <a:solidFill>
                  <a:srgbClr val="8B8B8B"/>
                </a:solidFill>
              </a:rPr>
              <a:t>④</a:t>
            </a:r>
            <a:r>
              <a:rPr lang="ko-KR" altLang="en-US" sz="900" dirty="0" smtClean="0">
                <a:solidFill>
                  <a:srgbClr val="8B8B8B"/>
                </a:solidFill>
              </a:rPr>
              <a:t> </a:t>
            </a:r>
            <a:r>
              <a:rPr lang="en-US" altLang="ko-KR" sz="900" dirty="0" smtClean="0">
                <a:solidFill>
                  <a:srgbClr val="8B8B8B"/>
                </a:solidFill>
              </a:rPr>
              <a:t>/</a:t>
            </a:r>
            <a:r>
              <a:rPr lang="ko-KR" altLang="en-US" sz="900" dirty="0" smtClean="0">
                <a:solidFill>
                  <a:srgbClr val="8B8B8B"/>
                </a:solidFill>
              </a:rPr>
              <a:t>대전</a:t>
            </a:r>
            <a:r>
              <a:rPr lang="en-US" altLang="ko-KR" sz="900" dirty="0" smtClean="0">
                <a:solidFill>
                  <a:srgbClr val="8B8B8B"/>
                </a:solidFill>
              </a:rPr>
              <a:t>/ </a:t>
            </a:r>
            <a:r>
              <a:rPr lang="ko-KR" altLang="en-US" sz="900" dirty="0" err="1" smtClean="0">
                <a:solidFill>
                  <a:srgbClr val="8B8B8B"/>
                </a:solidFill>
              </a:rPr>
              <a:t>은화수식당</a:t>
            </a:r>
            <a:endParaRPr lang="en-US" altLang="ko-KR" sz="900" dirty="0">
              <a:solidFill>
                <a:srgbClr val="8B8B8B"/>
              </a:solidFill>
            </a:endParaRPr>
          </a:p>
          <a:p>
            <a:r>
              <a:rPr lang="ko-KR" altLang="en-US" sz="900" dirty="0">
                <a:solidFill>
                  <a:srgbClr val="8B8B8B"/>
                </a:solidFill>
              </a:rPr>
              <a:t>⑤</a:t>
            </a:r>
            <a:r>
              <a:rPr lang="ko-KR" altLang="en-US" sz="900" dirty="0" smtClean="0">
                <a:solidFill>
                  <a:srgbClr val="8B8B8B"/>
                </a:solidFill>
              </a:rPr>
              <a:t> </a:t>
            </a:r>
            <a:r>
              <a:rPr lang="en-US" altLang="ko-KR" sz="900" dirty="0" smtClean="0">
                <a:solidFill>
                  <a:srgbClr val="8B8B8B"/>
                </a:solidFill>
              </a:rPr>
              <a:t>/</a:t>
            </a:r>
            <a:r>
              <a:rPr lang="ko-KR" altLang="en-US" sz="900" dirty="0" smtClean="0">
                <a:solidFill>
                  <a:srgbClr val="8B8B8B"/>
                </a:solidFill>
              </a:rPr>
              <a:t>강남</a:t>
            </a:r>
            <a:r>
              <a:rPr lang="en-US" altLang="ko-KR" sz="900" dirty="0" smtClean="0">
                <a:solidFill>
                  <a:srgbClr val="8B8B8B"/>
                </a:solidFill>
              </a:rPr>
              <a:t>/ </a:t>
            </a:r>
            <a:r>
              <a:rPr lang="ko-KR" altLang="en-US" sz="900" dirty="0" smtClean="0">
                <a:solidFill>
                  <a:srgbClr val="8B8B8B"/>
                </a:solidFill>
              </a:rPr>
              <a:t>맛집</a:t>
            </a:r>
            <a:endParaRPr lang="en-US" altLang="ko-KR" sz="900" dirty="0">
              <a:solidFill>
                <a:srgbClr val="8B8B8B"/>
              </a:solidFill>
            </a:endParaRPr>
          </a:p>
          <a:p>
            <a:r>
              <a:rPr lang="ko-KR" altLang="en-US" sz="900" dirty="0">
                <a:solidFill>
                  <a:srgbClr val="8B8B8B"/>
                </a:solidFill>
              </a:rPr>
              <a:t>⑥</a:t>
            </a:r>
            <a:r>
              <a:rPr lang="ko-KR" altLang="en-US" sz="900" dirty="0" smtClean="0">
                <a:solidFill>
                  <a:srgbClr val="8B8B8B"/>
                </a:solidFill>
              </a:rPr>
              <a:t> </a:t>
            </a:r>
            <a:r>
              <a:rPr lang="en-US" altLang="ko-KR" sz="900" dirty="0">
                <a:solidFill>
                  <a:srgbClr val="8B8B8B"/>
                </a:solidFill>
              </a:rPr>
              <a:t>/</a:t>
            </a:r>
            <a:r>
              <a:rPr lang="ko-KR" altLang="en-US" sz="900" dirty="0">
                <a:solidFill>
                  <a:srgbClr val="8B8B8B"/>
                </a:solidFill>
              </a:rPr>
              <a:t>강남</a:t>
            </a:r>
            <a:r>
              <a:rPr lang="en-US" altLang="ko-KR" sz="900" dirty="0">
                <a:solidFill>
                  <a:srgbClr val="8B8B8B"/>
                </a:solidFill>
              </a:rPr>
              <a:t>/ </a:t>
            </a:r>
            <a:r>
              <a:rPr lang="ko-KR" altLang="en-US" sz="900" dirty="0" err="1">
                <a:solidFill>
                  <a:srgbClr val="8B8B8B"/>
                </a:solidFill>
              </a:rPr>
              <a:t>버터핑거</a:t>
            </a:r>
            <a:endParaRPr lang="en-US" altLang="ko-KR" sz="900" dirty="0">
              <a:solidFill>
                <a:srgbClr val="8B8B8B"/>
              </a:solidFill>
            </a:endParaRPr>
          </a:p>
          <a:p>
            <a:r>
              <a:rPr lang="ko-KR" altLang="en-US" sz="900" dirty="0">
                <a:solidFill>
                  <a:srgbClr val="8B8B8B"/>
                </a:solidFill>
              </a:rPr>
              <a:t>⑦</a:t>
            </a:r>
            <a:r>
              <a:rPr lang="ko-KR" altLang="en-US" sz="900" dirty="0" smtClean="0">
                <a:solidFill>
                  <a:srgbClr val="8B8B8B"/>
                </a:solidFill>
              </a:rPr>
              <a:t> </a:t>
            </a:r>
            <a:r>
              <a:rPr lang="en-US" altLang="ko-KR" sz="900" dirty="0">
                <a:solidFill>
                  <a:srgbClr val="8B8B8B"/>
                </a:solidFill>
              </a:rPr>
              <a:t>/</a:t>
            </a:r>
            <a:r>
              <a:rPr lang="ko-KR" altLang="en-US" sz="900" dirty="0">
                <a:solidFill>
                  <a:srgbClr val="8B8B8B"/>
                </a:solidFill>
              </a:rPr>
              <a:t>강남</a:t>
            </a:r>
            <a:r>
              <a:rPr lang="en-US" altLang="ko-KR" sz="900" dirty="0">
                <a:solidFill>
                  <a:srgbClr val="8B8B8B"/>
                </a:solidFill>
              </a:rPr>
              <a:t>/ </a:t>
            </a:r>
            <a:r>
              <a:rPr lang="ko-KR" altLang="en-US" sz="900" dirty="0" err="1">
                <a:solidFill>
                  <a:srgbClr val="8B8B8B"/>
                </a:solidFill>
              </a:rPr>
              <a:t>버터핑거</a:t>
            </a:r>
            <a:endParaRPr lang="en-US" altLang="ko-KR" sz="900" dirty="0">
              <a:solidFill>
                <a:srgbClr val="8B8B8B"/>
              </a:solidFill>
            </a:endParaRPr>
          </a:p>
          <a:p>
            <a:r>
              <a:rPr lang="ko-KR" altLang="en-US" sz="900" dirty="0">
                <a:solidFill>
                  <a:srgbClr val="8B8B8B"/>
                </a:solidFill>
              </a:rPr>
              <a:t>⑧</a:t>
            </a:r>
            <a:r>
              <a:rPr lang="ko-KR" altLang="en-US" sz="900" dirty="0" smtClean="0">
                <a:solidFill>
                  <a:srgbClr val="8B8B8B"/>
                </a:solidFill>
              </a:rPr>
              <a:t> </a:t>
            </a:r>
            <a:r>
              <a:rPr lang="en-US" altLang="ko-KR" sz="900" dirty="0">
                <a:solidFill>
                  <a:srgbClr val="8B8B8B"/>
                </a:solidFill>
              </a:rPr>
              <a:t>/</a:t>
            </a:r>
            <a:r>
              <a:rPr lang="ko-KR" altLang="en-US" sz="900" dirty="0">
                <a:solidFill>
                  <a:srgbClr val="8B8B8B"/>
                </a:solidFill>
              </a:rPr>
              <a:t>강남</a:t>
            </a:r>
            <a:r>
              <a:rPr lang="en-US" altLang="ko-KR" sz="900" dirty="0">
                <a:solidFill>
                  <a:srgbClr val="8B8B8B"/>
                </a:solidFill>
              </a:rPr>
              <a:t>/ </a:t>
            </a:r>
            <a:r>
              <a:rPr lang="ko-KR" altLang="en-US" sz="900" dirty="0" err="1">
                <a:solidFill>
                  <a:srgbClr val="8B8B8B"/>
                </a:solidFill>
              </a:rPr>
              <a:t>버터핑거</a:t>
            </a:r>
            <a:endParaRPr lang="en-US" altLang="ko-KR" sz="900" dirty="0">
              <a:solidFill>
                <a:srgbClr val="8B8B8B"/>
              </a:solidFill>
            </a:endParaRPr>
          </a:p>
          <a:p>
            <a:r>
              <a:rPr lang="ko-KR" altLang="en-US" sz="900" dirty="0">
                <a:solidFill>
                  <a:srgbClr val="8B8B8B"/>
                </a:solidFill>
              </a:rPr>
              <a:t>⑨</a:t>
            </a:r>
            <a:r>
              <a:rPr lang="ko-KR" altLang="en-US" sz="900" dirty="0" smtClean="0">
                <a:solidFill>
                  <a:srgbClr val="8B8B8B"/>
                </a:solidFill>
              </a:rPr>
              <a:t> </a:t>
            </a:r>
            <a:r>
              <a:rPr lang="en-US" altLang="ko-KR" sz="900" dirty="0">
                <a:solidFill>
                  <a:srgbClr val="8B8B8B"/>
                </a:solidFill>
              </a:rPr>
              <a:t>/</a:t>
            </a:r>
            <a:r>
              <a:rPr lang="ko-KR" altLang="en-US" sz="900" dirty="0">
                <a:solidFill>
                  <a:srgbClr val="8B8B8B"/>
                </a:solidFill>
              </a:rPr>
              <a:t>강남</a:t>
            </a:r>
            <a:r>
              <a:rPr lang="en-US" altLang="ko-KR" sz="900" dirty="0">
                <a:solidFill>
                  <a:srgbClr val="8B8B8B"/>
                </a:solidFill>
              </a:rPr>
              <a:t>/ </a:t>
            </a:r>
            <a:r>
              <a:rPr lang="ko-KR" altLang="en-US" sz="900" dirty="0" err="1">
                <a:solidFill>
                  <a:srgbClr val="8B8B8B"/>
                </a:solidFill>
              </a:rPr>
              <a:t>버터핑거</a:t>
            </a:r>
            <a:endParaRPr lang="en-US" altLang="ko-KR" sz="900" dirty="0">
              <a:solidFill>
                <a:srgbClr val="8B8B8B"/>
              </a:solidFill>
            </a:endParaRPr>
          </a:p>
          <a:p>
            <a:r>
              <a:rPr lang="ko-KR" altLang="en-US" sz="900" dirty="0">
                <a:solidFill>
                  <a:srgbClr val="8B8B8B"/>
                </a:solidFill>
              </a:rPr>
              <a:t>⑩</a:t>
            </a:r>
            <a:r>
              <a:rPr lang="ko-KR" altLang="en-US" sz="900" dirty="0" smtClean="0">
                <a:solidFill>
                  <a:srgbClr val="8B8B8B"/>
                </a:solidFill>
              </a:rPr>
              <a:t> </a:t>
            </a:r>
            <a:r>
              <a:rPr lang="en-US" altLang="ko-KR" sz="900" dirty="0">
                <a:solidFill>
                  <a:srgbClr val="8B8B8B"/>
                </a:solidFill>
              </a:rPr>
              <a:t>/</a:t>
            </a:r>
            <a:r>
              <a:rPr lang="ko-KR" altLang="en-US" sz="900" dirty="0">
                <a:solidFill>
                  <a:srgbClr val="8B8B8B"/>
                </a:solidFill>
              </a:rPr>
              <a:t>강남</a:t>
            </a:r>
            <a:r>
              <a:rPr lang="en-US" altLang="ko-KR" sz="900" dirty="0">
                <a:solidFill>
                  <a:srgbClr val="8B8B8B"/>
                </a:solidFill>
              </a:rPr>
              <a:t>/ </a:t>
            </a:r>
            <a:r>
              <a:rPr lang="ko-KR" altLang="en-US" sz="900" dirty="0" err="1">
                <a:solidFill>
                  <a:srgbClr val="8B8B8B"/>
                </a:solidFill>
              </a:rPr>
              <a:t>버터핑거</a:t>
            </a:r>
            <a:endParaRPr lang="en-US" altLang="ko-KR" sz="900" dirty="0">
              <a:solidFill>
                <a:srgbClr val="8B8B8B"/>
              </a:solidFill>
            </a:endParaRPr>
          </a:p>
          <a:p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9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28600" indent="-228600">
              <a:buAutoNum type="arabicPeriod"/>
            </a:pPr>
            <a:endParaRPr lang="ko-KR" altLang="en-US" sz="9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769650" y="1106130"/>
            <a:ext cx="570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06" y="3525333"/>
            <a:ext cx="1114570" cy="796122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7838147" y="1106130"/>
            <a:ext cx="8265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관심지역설정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39270" y="1776542"/>
            <a:ext cx="4255436" cy="41574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3507973" y="1776542"/>
            <a:ext cx="0" cy="41574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507973" y="2219498"/>
            <a:ext cx="13867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569014" y="1862051"/>
            <a:ext cx="1080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내 관심지역</a:t>
            </a:r>
            <a:endParaRPr lang="ko-KR" altLang="en-US" sz="12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583642" y="2219498"/>
            <a:ext cx="771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검색 </a:t>
            </a:r>
            <a:r>
              <a:rPr lang="en-US" altLang="ko-KR" dirty="0" smtClean="0"/>
              <a:t>: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1339683" y="2236312"/>
            <a:ext cx="1588523" cy="3574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대흥동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80222" y="2688581"/>
            <a:ext cx="2393511" cy="29754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126077" y="2964154"/>
            <a:ext cx="2141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대전 동구 대흥동 </a:t>
            </a:r>
            <a:r>
              <a:rPr lang="ko-KR" altLang="en-US" dirty="0" err="1" smtClean="0"/>
              <a:t>영민빌딩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3472294" y="2401474"/>
            <a:ext cx="13574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대전 동구 대흥동 </a:t>
            </a:r>
            <a:r>
              <a:rPr lang="ko-KR" altLang="en-US" sz="1100" dirty="0" err="1" smtClean="0"/>
              <a:t>영민빌딩</a:t>
            </a:r>
            <a:r>
              <a:rPr lang="ko-KR" altLang="en-US" sz="1100" dirty="0" smtClean="0"/>
              <a:t> </a:t>
            </a:r>
            <a:endParaRPr lang="ko-KR" altLang="en-US" sz="1100" dirty="0"/>
          </a:p>
        </p:txBody>
      </p:sp>
      <p:cxnSp>
        <p:nvCxnSpPr>
          <p:cNvPr id="42" name="직선 연결선 41"/>
          <p:cNvCxnSpPr/>
          <p:nvPr/>
        </p:nvCxnSpPr>
        <p:spPr>
          <a:xfrm>
            <a:off x="3504893" y="2964154"/>
            <a:ext cx="13898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3500001" y="3085888"/>
            <a:ext cx="13574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대전 동구 대흥동 </a:t>
            </a:r>
            <a:r>
              <a:rPr lang="ko-KR" altLang="en-US" sz="1100" dirty="0" err="1" smtClean="0"/>
              <a:t>영민빌딩</a:t>
            </a:r>
            <a:r>
              <a:rPr lang="ko-KR" altLang="en-US" sz="1100" dirty="0" smtClean="0"/>
              <a:t> </a:t>
            </a:r>
            <a:endParaRPr lang="ko-KR" altLang="en-US" sz="1100" dirty="0"/>
          </a:p>
        </p:txBody>
      </p:sp>
      <p:cxnSp>
        <p:nvCxnSpPr>
          <p:cNvPr id="78" name="직선 연결선 77"/>
          <p:cNvCxnSpPr/>
          <p:nvPr/>
        </p:nvCxnSpPr>
        <p:spPr>
          <a:xfrm>
            <a:off x="3532600" y="3648568"/>
            <a:ext cx="13898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519397" y="3853428"/>
            <a:ext cx="13574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대전 동구 대흥동 </a:t>
            </a:r>
            <a:r>
              <a:rPr lang="ko-KR" altLang="en-US" sz="1100" dirty="0" err="1" smtClean="0"/>
              <a:t>영민빌딩</a:t>
            </a:r>
            <a:r>
              <a:rPr lang="ko-KR" altLang="en-US" sz="1100" dirty="0" smtClean="0"/>
              <a:t> </a:t>
            </a:r>
            <a:endParaRPr lang="ko-KR" altLang="en-US" sz="1100" dirty="0"/>
          </a:p>
        </p:txBody>
      </p:sp>
      <p:cxnSp>
        <p:nvCxnSpPr>
          <p:cNvPr id="80" name="직선 연결선 79"/>
          <p:cNvCxnSpPr/>
          <p:nvPr/>
        </p:nvCxnSpPr>
        <p:spPr>
          <a:xfrm>
            <a:off x="3551996" y="4416108"/>
            <a:ext cx="13898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3797642" y="5498206"/>
            <a:ext cx="769338" cy="275573"/>
          </a:xfrm>
          <a:prstGeom prst="rect">
            <a:avLst/>
          </a:prstGeom>
          <a:noFill/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지역설정</a:t>
            </a:r>
            <a:r>
              <a:rPr lang="ko-KR" altLang="en-US" sz="900" dirty="0" smtClean="0">
                <a:solidFill>
                  <a:schemeClr val="tx1"/>
                </a:solidFill>
              </a:rPr>
              <a:t> 완료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2975682" y="2284755"/>
            <a:ext cx="482762" cy="275573"/>
          </a:xfrm>
          <a:prstGeom prst="rect">
            <a:avLst/>
          </a:prstGeom>
          <a:noFill/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검색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4" name="직선 화살표 연결선 83"/>
          <p:cNvCxnSpPr>
            <a:stCxn id="81" idx="3"/>
          </p:cNvCxnSpPr>
          <p:nvPr/>
        </p:nvCxnSpPr>
        <p:spPr>
          <a:xfrm flipV="1">
            <a:off x="4566980" y="4601999"/>
            <a:ext cx="1838178" cy="1033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/>
          <p:cNvSpPr/>
          <p:nvPr/>
        </p:nvSpPr>
        <p:spPr>
          <a:xfrm>
            <a:off x="5257545" y="3583494"/>
            <a:ext cx="2253447" cy="10040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지역설정</a:t>
            </a:r>
            <a:r>
              <a:rPr lang="ko-KR" altLang="en-US" sz="1400" dirty="0" smtClean="0">
                <a:solidFill>
                  <a:schemeClr val="tx1"/>
                </a:solidFill>
              </a:rPr>
              <a:t> 완료</a:t>
            </a:r>
            <a:r>
              <a:rPr lang="en-US" altLang="ko-KR" sz="1400" dirty="0" smtClean="0">
                <a:solidFill>
                  <a:schemeClr val="tx1"/>
                </a:solidFill>
              </a:rPr>
              <a:t>!</a:t>
            </a:r>
          </a:p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6098049" y="4267652"/>
            <a:ext cx="615141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확인</a:t>
            </a:r>
            <a:endParaRPr lang="ko-KR" altLang="en-US" sz="1200" dirty="0"/>
          </a:p>
        </p:txBody>
      </p:sp>
      <p:sp>
        <p:nvSpPr>
          <p:cNvPr id="87" name="직사각형 86"/>
          <p:cNvSpPr/>
          <p:nvPr/>
        </p:nvSpPr>
        <p:spPr>
          <a:xfrm>
            <a:off x="6348958" y="4832442"/>
            <a:ext cx="2253447" cy="10040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관심지역 설정은 </a:t>
            </a:r>
            <a:r>
              <a:rPr lang="en-US" altLang="ko-KR" sz="1400" dirty="0" smtClean="0">
                <a:solidFill>
                  <a:schemeClr val="tx1"/>
                </a:solidFill>
              </a:rPr>
              <a:t>3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개이상</a:t>
            </a:r>
            <a:r>
              <a:rPr lang="ko-KR" altLang="en-US" sz="1400" dirty="0" smtClean="0">
                <a:solidFill>
                  <a:schemeClr val="tx1"/>
                </a:solidFill>
              </a:rPr>
              <a:t> 등록할 수 없습니다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189462" y="5516600"/>
            <a:ext cx="615141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확인</a:t>
            </a:r>
            <a:endParaRPr lang="ko-KR" altLang="en-US" sz="1200" dirty="0"/>
          </a:p>
        </p:txBody>
      </p:sp>
      <p:cxnSp>
        <p:nvCxnSpPr>
          <p:cNvPr id="89" name="직선 화살표 연결선 88"/>
          <p:cNvCxnSpPr>
            <a:endCxn id="87" idx="1"/>
          </p:cNvCxnSpPr>
          <p:nvPr/>
        </p:nvCxnSpPr>
        <p:spPr>
          <a:xfrm flipV="1">
            <a:off x="4549145" y="5334457"/>
            <a:ext cx="1799813" cy="40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 flipV="1">
            <a:off x="4176345" y="2909544"/>
            <a:ext cx="2340165" cy="2562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직사각형 90"/>
          <p:cNvSpPr/>
          <p:nvPr/>
        </p:nvSpPr>
        <p:spPr>
          <a:xfrm>
            <a:off x="6526350" y="2260394"/>
            <a:ext cx="2253447" cy="10040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관심지역 설정은 필수 입니다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366854" y="2944552"/>
            <a:ext cx="615141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확인</a:t>
            </a:r>
            <a:endParaRPr lang="ko-KR" altLang="en-US" sz="1200" dirty="0"/>
          </a:p>
        </p:txBody>
      </p:sp>
      <p:sp>
        <p:nvSpPr>
          <p:cNvPr id="75" name="직사각형 74"/>
          <p:cNvSpPr/>
          <p:nvPr/>
        </p:nvSpPr>
        <p:spPr>
          <a:xfrm>
            <a:off x="6272872" y="79402"/>
            <a:ext cx="19239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S-PLS-001-004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207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505359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90586" y="1106130"/>
            <a:ext cx="701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 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53659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37811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86160" y="1106130"/>
            <a:ext cx="81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내맛집홈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-1494" y="2555694"/>
          <a:ext cx="1516292" cy="43023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6292">
                  <a:extLst>
                    <a:ext uri="{9D8B030D-6E8A-4147-A177-3AD203B41FA5}">
                      <a16:colId xmlns:a16="http://schemas.microsoft.com/office/drawing/2014/main" val="3792127651"/>
                    </a:ext>
                  </a:extLst>
                </a:gridCol>
              </a:tblGrid>
              <a:tr h="8500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개인정보</a:t>
                      </a:r>
                      <a:r>
                        <a:rPr lang="ko-KR" altLang="en-US" sz="1400" baseline="0" dirty="0" smtClean="0"/>
                        <a:t> 확인</a:t>
                      </a:r>
                      <a:endParaRPr lang="en-US" altLang="ko-KR" sz="1400" baseline="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1185667"/>
                  </a:ext>
                </a:extLst>
              </a:tr>
              <a:tr h="841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업체정보 </a:t>
                      </a:r>
                      <a:r>
                        <a:rPr lang="ko-KR" altLang="en-US" sz="1400" baseline="0" dirty="0" smtClean="0"/>
                        <a:t>확인</a:t>
                      </a:r>
                      <a:endParaRPr lang="en-US" altLang="ko-KR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861055"/>
                  </a:ext>
                </a:extLst>
              </a:tr>
              <a:tr h="9464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165289"/>
                  </a:ext>
                </a:extLst>
              </a:tr>
              <a:tr h="8734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예약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92521"/>
                  </a:ext>
                </a:extLst>
              </a:tr>
              <a:tr h="79056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우수맛집달성 </a:t>
                      </a:r>
                      <a:endParaRPr lang="en-US" altLang="ko-KR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693600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1514798" y="4023360"/>
          <a:ext cx="2275806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5806">
                  <a:extLst>
                    <a:ext uri="{9D8B030D-6E8A-4147-A177-3AD203B41FA5}">
                      <a16:colId xmlns:a16="http://schemas.microsoft.com/office/drawing/2014/main" val="479889944"/>
                    </a:ext>
                  </a:extLst>
                </a:gridCol>
              </a:tblGrid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진행중 </a:t>
                      </a:r>
                      <a:r>
                        <a:rPr lang="en-US" altLang="ko-KR" dirty="0" smtClean="0"/>
                        <a:t>EAT</a:t>
                      </a:r>
                      <a:r>
                        <a:rPr lang="ko-KR" altLang="en-US" dirty="0" smtClean="0"/>
                        <a:t>딜</a:t>
                      </a:r>
                      <a:r>
                        <a:rPr lang="ko-KR" altLang="en-US" baseline="0" dirty="0" smtClean="0"/>
                        <a:t> 보기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55984"/>
                  </a:ext>
                </a:extLst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EAT</a:t>
                      </a:r>
                      <a:r>
                        <a:rPr lang="ko-KR" altLang="en-US" dirty="0" smtClean="0"/>
                        <a:t>딜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ko-KR" altLang="en-US" dirty="0" smtClean="0"/>
                        <a:t>관련 신청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622988"/>
                  </a:ext>
                </a:extLst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Q&amp;A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843195"/>
                  </a:ext>
                </a:extLst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판매된 </a:t>
                      </a:r>
                      <a:r>
                        <a:rPr lang="en-US" altLang="ko-KR" dirty="0" smtClean="0"/>
                        <a:t>EAT</a:t>
                      </a:r>
                      <a:r>
                        <a:rPr lang="ko-KR" altLang="en-US" dirty="0" smtClean="0"/>
                        <a:t>딜</a:t>
                      </a:r>
                      <a:r>
                        <a:rPr lang="ko-KR" altLang="en-US" baseline="0" dirty="0" smtClean="0"/>
                        <a:t> 내역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653652"/>
                  </a:ext>
                </a:extLst>
              </a:tr>
            </a:tbl>
          </a:graphicData>
        </a:graphic>
      </p:graphicFrame>
      <p:sp>
        <p:nvSpPr>
          <p:cNvPr id="30" name="왼쪽 화살표 29"/>
          <p:cNvSpPr/>
          <p:nvPr/>
        </p:nvSpPr>
        <p:spPr>
          <a:xfrm>
            <a:off x="3499659" y="4832844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왼쪽 화살표 30"/>
          <p:cNvSpPr/>
          <p:nvPr/>
        </p:nvSpPr>
        <p:spPr>
          <a:xfrm>
            <a:off x="1204240" y="4648479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3989725" y="3977126"/>
          <a:ext cx="4327868" cy="18755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2807">
                  <a:extLst>
                    <a:ext uri="{9D8B030D-6E8A-4147-A177-3AD203B41FA5}">
                      <a16:colId xmlns:a16="http://schemas.microsoft.com/office/drawing/2014/main" val="1259027790"/>
                    </a:ext>
                  </a:extLst>
                </a:gridCol>
                <a:gridCol w="1079817">
                  <a:extLst>
                    <a:ext uri="{9D8B030D-6E8A-4147-A177-3AD203B41FA5}">
                      <a16:colId xmlns:a16="http://schemas.microsoft.com/office/drawing/2014/main" val="571915176"/>
                    </a:ext>
                  </a:extLst>
                </a:gridCol>
                <a:gridCol w="721311">
                  <a:extLst>
                    <a:ext uri="{9D8B030D-6E8A-4147-A177-3AD203B41FA5}">
                      <a16:colId xmlns:a16="http://schemas.microsoft.com/office/drawing/2014/main" val="49874750"/>
                    </a:ext>
                  </a:extLst>
                </a:gridCol>
                <a:gridCol w="721311">
                  <a:extLst>
                    <a:ext uri="{9D8B030D-6E8A-4147-A177-3AD203B41FA5}">
                      <a16:colId xmlns:a16="http://schemas.microsoft.com/office/drawing/2014/main" val="78050183"/>
                    </a:ext>
                  </a:extLst>
                </a:gridCol>
                <a:gridCol w="721311">
                  <a:extLst>
                    <a:ext uri="{9D8B030D-6E8A-4147-A177-3AD203B41FA5}">
                      <a16:colId xmlns:a16="http://schemas.microsoft.com/office/drawing/2014/main" val="2307841413"/>
                    </a:ext>
                  </a:extLst>
                </a:gridCol>
                <a:gridCol w="721311">
                  <a:extLst>
                    <a:ext uri="{9D8B030D-6E8A-4147-A177-3AD203B41FA5}">
                      <a16:colId xmlns:a16="http://schemas.microsoft.com/office/drawing/2014/main" val="18643451"/>
                    </a:ext>
                  </a:extLst>
                </a:gridCol>
              </a:tblGrid>
              <a:tr h="2349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상태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Q&amp;A</a:t>
                      </a:r>
                      <a:r>
                        <a:rPr lang="ko-KR" altLang="en-US" sz="800" dirty="0" smtClean="0"/>
                        <a:t>내용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EAT</a:t>
                      </a:r>
                      <a:r>
                        <a:rPr lang="ko-KR" altLang="en-US" sz="800" dirty="0" smtClean="0"/>
                        <a:t>딜 이름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Q&amp;A</a:t>
                      </a:r>
                      <a:r>
                        <a:rPr lang="ko-KR" altLang="en-US" sz="800" dirty="0" err="1" smtClean="0"/>
                        <a:t>등록날짜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답변 날짜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답변하기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0877029"/>
                  </a:ext>
                </a:extLst>
              </a:tr>
              <a:tr h="2349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미답변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</a:t>
                      </a:r>
                      <a:r>
                        <a:rPr lang="ko-KR" altLang="en-US" sz="800" dirty="0" smtClean="0"/>
                        <a:t>인 </a:t>
                      </a:r>
                      <a:r>
                        <a:rPr lang="en-US" altLang="ko-KR" sz="800" dirty="0" smtClean="0"/>
                        <a:t>set</a:t>
                      </a:r>
                      <a:r>
                        <a:rPr lang="ko-KR" altLang="en-US" sz="800" dirty="0" smtClean="0"/>
                        <a:t>인데 </a:t>
                      </a:r>
                      <a:r>
                        <a:rPr lang="en-US" altLang="ko-KR" sz="800" dirty="0" smtClean="0"/>
                        <a:t>4</a:t>
                      </a:r>
                      <a:r>
                        <a:rPr lang="ko-KR" altLang="en-US" sz="800" dirty="0" smtClean="0"/>
                        <a:t>명이 가도 되나요</a:t>
                      </a:r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JMT</a:t>
                      </a:r>
                      <a:r>
                        <a:rPr lang="en-US" altLang="ko-KR" sz="800" baseline="0" dirty="0" smtClean="0"/>
                        <a:t> 3</a:t>
                      </a:r>
                      <a:r>
                        <a:rPr lang="ko-KR" altLang="en-US" sz="800" baseline="0" dirty="0" smtClean="0"/>
                        <a:t>인 </a:t>
                      </a:r>
                      <a:r>
                        <a:rPr lang="en-US" altLang="ko-KR" sz="800" baseline="0" dirty="0" smtClean="0"/>
                        <a:t>set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19.03.28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3508658"/>
                  </a:ext>
                </a:extLst>
              </a:tr>
              <a:tr h="174210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9378163"/>
                  </a:ext>
                </a:extLst>
              </a:tr>
              <a:tr h="234944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3726169"/>
                  </a:ext>
                </a:extLst>
              </a:tr>
              <a:tr h="234944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6291139"/>
                  </a:ext>
                </a:extLst>
              </a:tr>
              <a:tr h="234944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5384264"/>
                  </a:ext>
                </a:extLst>
              </a:tr>
              <a:tr h="234944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2204397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3989725" y="3655575"/>
            <a:ext cx="980900" cy="258281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ysClr val="windowText" lastClr="000000"/>
                </a:solidFill>
              </a:rPr>
              <a:t>전체보기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089776" y="3655575"/>
            <a:ext cx="1178020" cy="258281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ysClr val="windowText" lastClr="000000"/>
                </a:solidFill>
              </a:rPr>
              <a:t>미답변</a:t>
            </a:r>
            <a:r>
              <a:rPr lang="ko-KR" altLang="en-US" sz="1000" dirty="0" smtClean="0">
                <a:solidFill>
                  <a:sysClr val="windowText" lastClr="000000"/>
                </a:solidFill>
              </a:rPr>
              <a:t> </a:t>
            </a:r>
            <a:r>
              <a:rPr lang="en-US" altLang="ko-KR" sz="1000" dirty="0" smtClean="0">
                <a:solidFill>
                  <a:sysClr val="windowText" lastClr="000000"/>
                </a:solidFill>
              </a:rPr>
              <a:t>Q&amp;A</a:t>
            </a:r>
            <a:r>
              <a:rPr lang="ko-KR" altLang="en-US" sz="1000" dirty="0" smtClean="0">
                <a:solidFill>
                  <a:sysClr val="windowText" lastClr="000000"/>
                </a:solidFill>
              </a:rPr>
              <a:t>보기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702808" y="4355924"/>
            <a:ext cx="515382" cy="171214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ysClr val="windowText" lastClr="000000"/>
                </a:solidFill>
              </a:rPr>
              <a:t>답변하기</a:t>
            </a:r>
            <a:endParaRPr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37" name="왼쪽 화살표 36"/>
          <p:cNvSpPr/>
          <p:nvPr/>
        </p:nvSpPr>
        <p:spPr>
          <a:xfrm rot="16200000">
            <a:off x="5512353" y="3403701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3882044" y="3253578"/>
            <a:ext cx="2028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26B44E"/>
                </a:solidFill>
              </a:rPr>
              <a:t>Q&amp;A</a:t>
            </a:r>
            <a:r>
              <a:rPr lang="ko-KR" altLang="en-US" dirty="0" smtClean="0">
                <a:solidFill>
                  <a:srgbClr val="26B44E"/>
                </a:solidFill>
              </a:rPr>
              <a:t>관리</a:t>
            </a:r>
            <a:endParaRPr lang="ko-KR" altLang="en-US" dirty="0">
              <a:solidFill>
                <a:srgbClr val="26B44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973204" y="88694"/>
            <a:ext cx="2249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281687" y="79402"/>
            <a:ext cx="1906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S-PLS-008-013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016329" y="575948"/>
            <a:ext cx="3259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EAT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관리 페이지</a:t>
            </a:r>
          </a:p>
        </p:txBody>
      </p:sp>
      <p:sp>
        <p:nvSpPr>
          <p:cNvPr id="42" name="TextBox 41"/>
          <p:cNvSpPr txBox="1"/>
          <p:nvPr/>
        </p:nvSpPr>
        <p:spPr>
          <a:xfrm flipH="1">
            <a:off x="9361746" y="5617162"/>
            <a:ext cx="2550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미답변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Q&amp;A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보기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클릭시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출력되는 화면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0740475" y="82125"/>
            <a:ext cx="840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03.27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640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3882044" y="3253578"/>
            <a:ext cx="2028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26B44E"/>
                </a:solidFill>
              </a:rPr>
              <a:t>Q&amp;A</a:t>
            </a:r>
            <a:r>
              <a:rPr lang="ko-KR" altLang="en-US" dirty="0" smtClean="0">
                <a:solidFill>
                  <a:srgbClr val="26B44E"/>
                </a:solidFill>
              </a:rPr>
              <a:t>관리</a:t>
            </a:r>
            <a:endParaRPr lang="ko-KR" altLang="en-US" dirty="0">
              <a:solidFill>
                <a:srgbClr val="26B44E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505359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90586" y="1106130"/>
            <a:ext cx="701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 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53659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37811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86160" y="1106130"/>
            <a:ext cx="81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내맛집홈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-1494" y="2555694"/>
          <a:ext cx="1516292" cy="43023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6292">
                  <a:extLst>
                    <a:ext uri="{9D8B030D-6E8A-4147-A177-3AD203B41FA5}">
                      <a16:colId xmlns:a16="http://schemas.microsoft.com/office/drawing/2014/main" val="3792127651"/>
                    </a:ext>
                  </a:extLst>
                </a:gridCol>
              </a:tblGrid>
              <a:tr h="8500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개인정보</a:t>
                      </a:r>
                      <a:r>
                        <a:rPr lang="ko-KR" altLang="en-US" sz="1400" baseline="0" dirty="0" smtClean="0"/>
                        <a:t> 확인</a:t>
                      </a:r>
                      <a:endParaRPr lang="en-US" altLang="ko-KR" sz="1400" baseline="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1185667"/>
                  </a:ext>
                </a:extLst>
              </a:tr>
              <a:tr h="841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업체정보 </a:t>
                      </a:r>
                      <a:r>
                        <a:rPr lang="ko-KR" altLang="en-US" sz="1400" baseline="0" dirty="0" smtClean="0"/>
                        <a:t>확인</a:t>
                      </a:r>
                      <a:endParaRPr lang="en-US" altLang="ko-KR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861055"/>
                  </a:ext>
                </a:extLst>
              </a:tr>
              <a:tr h="9464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165289"/>
                  </a:ext>
                </a:extLst>
              </a:tr>
              <a:tr h="8734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예약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92521"/>
                  </a:ext>
                </a:extLst>
              </a:tr>
              <a:tr h="79056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우수맛집달성 </a:t>
                      </a:r>
                      <a:endParaRPr lang="en-US" altLang="ko-KR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693600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1514798" y="4023360"/>
          <a:ext cx="2275806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5806">
                  <a:extLst>
                    <a:ext uri="{9D8B030D-6E8A-4147-A177-3AD203B41FA5}">
                      <a16:colId xmlns:a16="http://schemas.microsoft.com/office/drawing/2014/main" val="479889944"/>
                    </a:ext>
                  </a:extLst>
                </a:gridCol>
              </a:tblGrid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진행중 </a:t>
                      </a:r>
                      <a:r>
                        <a:rPr lang="en-US" altLang="ko-KR" dirty="0" smtClean="0"/>
                        <a:t>EAT</a:t>
                      </a:r>
                      <a:r>
                        <a:rPr lang="ko-KR" altLang="en-US" dirty="0" smtClean="0"/>
                        <a:t>딜</a:t>
                      </a:r>
                      <a:r>
                        <a:rPr lang="ko-KR" altLang="en-US" baseline="0" dirty="0" smtClean="0"/>
                        <a:t> 보기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55984"/>
                  </a:ext>
                </a:extLst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EAT</a:t>
                      </a:r>
                      <a:r>
                        <a:rPr lang="ko-KR" altLang="en-US" dirty="0" smtClean="0"/>
                        <a:t>딜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ko-KR" altLang="en-US" dirty="0" smtClean="0"/>
                        <a:t>관련 신청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622988"/>
                  </a:ext>
                </a:extLst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Q&amp;A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843195"/>
                  </a:ext>
                </a:extLst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매출현황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653652"/>
                  </a:ext>
                </a:extLst>
              </a:tr>
            </a:tbl>
          </a:graphicData>
        </a:graphic>
      </p:graphicFrame>
      <p:sp>
        <p:nvSpPr>
          <p:cNvPr id="30" name="왼쪽 화살표 29"/>
          <p:cNvSpPr/>
          <p:nvPr/>
        </p:nvSpPr>
        <p:spPr>
          <a:xfrm>
            <a:off x="3499659" y="4832844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왼쪽 화살표 30"/>
          <p:cNvSpPr/>
          <p:nvPr/>
        </p:nvSpPr>
        <p:spPr>
          <a:xfrm>
            <a:off x="1204240" y="4648479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3989725" y="3977126"/>
          <a:ext cx="4327868" cy="19170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2807">
                  <a:extLst>
                    <a:ext uri="{9D8B030D-6E8A-4147-A177-3AD203B41FA5}">
                      <a16:colId xmlns:a16="http://schemas.microsoft.com/office/drawing/2014/main" val="1259027790"/>
                    </a:ext>
                  </a:extLst>
                </a:gridCol>
                <a:gridCol w="1079817">
                  <a:extLst>
                    <a:ext uri="{9D8B030D-6E8A-4147-A177-3AD203B41FA5}">
                      <a16:colId xmlns:a16="http://schemas.microsoft.com/office/drawing/2014/main" val="571915176"/>
                    </a:ext>
                  </a:extLst>
                </a:gridCol>
                <a:gridCol w="721311">
                  <a:extLst>
                    <a:ext uri="{9D8B030D-6E8A-4147-A177-3AD203B41FA5}">
                      <a16:colId xmlns:a16="http://schemas.microsoft.com/office/drawing/2014/main" val="49874750"/>
                    </a:ext>
                  </a:extLst>
                </a:gridCol>
                <a:gridCol w="721311">
                  <a:extLst>
                    <a:ext uri="{9D8B030D-6E8A-4147-A177-3AD203B41FA5}">
                      <a16:colId xmlns:a16="http://schemas.microsoft.com/office/drawing/2014/main" val="78050183"/>
                    </a:ext>
                  </a:extLst>
                </a:gridCol>
                <a:gridCol w="721311">
                  <a:extLst>
                    <a:ext uri="{9D8B030D-6E8A-4147-A177-3AD203B41FA5}">
                      <a16:colId xmlns:a16="http://schemas.microsoft.com/office/drawing/2014/main" val="2307841413"/>
                    </a:ext>
                  </a:extLst>
                </a:gridCol>
                <a:gridCol w="721311">
                  <a:extLst>
                    <a:ext uri="{9D8B030D-6E8A-4147-A177-3AD203B41FA5}">
                      <a16:colId xmlns:a16="http://schemas.microsoft.com/office/drawing/2014/main" val="18643451"/>
                    </a:ext>
                  </a:extLst>
                </a:gridCol>
              </a:tblGrid>
              <a:tr h="2349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상태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Q&amp;A</a:t>
                      </a:r>
                      <a:r>
                        <a:rPr lang="ko-KR" altLang="en-US" sz="800" dirty="0" smtClean="0"/>
                        <a:t>내용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EAT</a:t>
                      </a:r>
                      <a:r>
                        <a:rPr lang="ko-KR" altLang="en-US" sz="800" dirty="0" smtClean="0"/>
                        <a:t>딜 이름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Q&amp;A</a:t>
                      </a:r>
                      <a:r>
                        <a:rPr lang="ko-KR" altLang="en-US" sz="800" dirty="0" err="1" smtClean="0"/>
                        <a:t>등록날짜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답변 날짜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답변하기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0877029"/>
                  </a:ext>
                </a:extLst>
              </a:tr>
              <a:tr h="2349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답변완료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</a:t>
                      </a:r>
                      <a:r>
                        <a:rPr lang="ko-KR" altLang="en-US" sz="800" dirty="0" smtClean="0"/>
                        <a:t>인 </a:t>
                      </a:r>
                      <a:r>
                        <a:rPr lang="en-US" altLang="ko-KR" sz="800" dirty="0" smtClean="0"/>
                        <a:t>set</a:t>
                      </a:r>
                      <a:r>
                        <a:rPr lang="ko-KR" altLang="en-US" sz="800" dirty="0" smtClean="0"/>
                        <a:t>인데 </a:t>
                      </a:r>
                      <a:r>
                        <a:rPr lang="en-US" altLang="ko-KR" sz="800" dirty="0" smtClean="0"/>
                        <a:t>3</a:t>
                      </a:r>
                      <a:r>
                        <a:rPr lang="ko-KR" altLang="en-US" sz="800" dirty="0" smtClean="0"/>
                        <a:t>명이 가도 되나요</a:t>
                      </a:r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JMT 2</a:t>
                      </a:r>
                      <a:r>
                        <a:rPr lang="ko-KR" altLang="en-US" sz="800" dirty="0" smtClean="0"/>
                        <a:t>인 </a:t>
                      </a:r>
                      <a:r>
                        <a:rPr lang="en-US" altLang="ko-KR" sz="800" dirty="0" smtClean="0"/>
                        <a:t>set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19.03.28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19.03.28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3508658"/>
                  </a:ext>
                </a:extLst>
              </a:tr>
              <a:tr h="373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미답변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</a:t>
                      </a:r>
                      <a:r>
                        <a:rPr lang="ko-KR" altLang="en-US" sz="800" dirty="0" smtClean="0"/>
                        <a:t>인 </a:t>
                      </a:r>
                      <a:r>
                        <a:rPr lang="en-US" altLang="ko-KR" sz="800" dirty="0" smtClean="0"/>
                        <a:t>set</a:t>
                      </a:r>
                      <a:r>
                        <a:rPr lang="ko-KR" altLang="en-US" sz="800" dirty="0" smtClean="0"/>
                        <a:t>인데 </a:t>
                      </a:r>
                      <a:r>
                        <a:rPr lang="en-US" altLang="ko-KR" sz="800" dirty="0" smtClean="0"/>
                        <a:t>4</a:t>
                      </a:r>
                      <a:r>
                        <a:rPr lang="ko-KR" altLang="en-US" sz="800" dirty="0" smtClean="0"/>
                        <a:t>명이 가도 되나요</a:t>
                      </a:r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JMT</a:t>
                      </a:r>
                      <a:r>
                        <a:rPr lang="en-US" altLang="ko-KR" sz="800" baseline="0" dirty="0" smtClean="0"/>
                        <a:t> 3</a:t>
                      </a:r>
                      <a:r>
                        <a:rPr lang="ko-KR" altLang="en-US" sz="800" baseline="0" dirty="0" smtClean="0"/>
                        <a:t>인 </a:t>
                      </a:r>
                      <a:r>
                        <a:rPr lang="en-US" altLang="ko-KR" sz="800" baseline="0" dirty="0" smtClean="0"/>
                        <a:t>set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19.03.28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9378163"/>
                  </a:ext>
                </a:extLst>
              </a:tr>
              <a:tr h="234944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3726169"/>
                  </a:ext>
                </a:extLst>
              </a:tr>
              <a:tr h="234944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6291139"/>
                  </a:ext>
                </a:extLst>
              </a:tr>
              <a:tr h="234944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5384264"/>
                  </a:ext>
                </a:extLst>
              </a:tr>
              <a:tr h="234944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2204397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3989725" y="3655575"/>
            <a:ext cx="980900" cy="258281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ysClr val="windowText" lastClr="000000"/>
                </a:solidFill>
              </a:rPr>
              <a:t>전체보기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089776" y="3655575"/>
            <a:ext cx="1178020" cy="258281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err="1" smtClean="0">
                <a:solidFill>
                  <a:sysClr val="windowText" lastClr="000000"/>
                </a:solidFill>
              </a:rPr>
              <a:t>미답변</a:t>
            </a:r>
            <a:r>
              <a:rPr lang="ko-KR" altLang="en-US" sz="1000" dirty="0" smtClean="0">
                <a:solidFill>
                  <a:sysClr val="windowText" lastClr="000000"/>
                </a:solidFill>
              </a:rPr>
              <a:t> </a:t>
            </a:r>
            <a:r>
              <a:rPr lang="en-US" altLang="ko-KR" sz="1000" dirty="0" smtClean="0">
                <a:solidFill>
                  <a:sysClr val="windowText" lastClr="000000"/>
                </a:solidFill>
              </a:rPr>
              <a:t>Q&amp;A</a:t>
            </a:r>
            <a:r>
              <a:rPr lang="ko-KR" altLang="en-US" sz="1000" dirty="0" smtClean="0">
                <a:solidFill>
                  <a:sysClr val="windowText" lastClr="000000"/>
                </a:solidFill>
              </a:rPr>
              <a:t>보기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702808" y="4671807"/>
            <a:ext cx="515382" cy="171214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ysClr val="windowText" lastClr="000000"/>
                </a:solidFill>
              </a:rPr>
              <a:t>답변하기</a:t>
            </a:r>
            <a:endParaRPr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37" name="왼쪽 화살표 36"/>
          <p:cNvSpPr/>
          <p:nvPr/>
        </p:nvSpPr>
        <p:spPr>
          <a:xfrm rot="16200000">
            <a:off x="4262024" y="3360554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36" idx="1"/>
          </p:cNvCxnSpPr>
          <p:nvPr/>
        </p:nvCxnSpPr>
        <p:spPr>
          <a:xfrm flipH="1">
            <a:off x="5951913" y="4757414"/>
            <a:ext cx="1750895" cy="820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1371600" y="2988177"/>
            <a:ext cx="4596938" cy="37866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495185" y="3321482"/>
            <a:ext cx="164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6B44E"/>
                </a:solidFill>
              </a:rPr>
              <a:t>답변 작성하기</a:t>
            </a:r>
            <a:endParaRPr lang="ko-KR" altLang="en-US" dirty="0">
              <a:solidFill>
                <a:srgbClr val="26B44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604355" y="3690814"/>
            <a:ext cx="3848793" cy="1066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 smtClean="0">
                <a:solidFill>
                  <a:srgbClr val="26B44E"/>
                </a:solidFill>
              </a:rPr>
              <a:t>Q&amp;A </a:t>
            </a:r>
            <a:r>
              <a:rPr lang="ko-KR" altLang="en-US" sz="1600" dirty="0" smtClean="0">
                <a:solidFill>
                  <a:srgbClr val="26B44E"/>
                </a:solidFill>
              </a:rPr>
              <a:t>내용 </a:t>
            </a:r>
            <a:endParaRPr lang="ko-KR" altLang="en-US" sz="1600" dirty="0">
              <a:solidFill>
                <a:srgbClr val="26B44E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713919" y="4006734"/>
            <a:ext cx="3595599" cy="648447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r>
              <a:rPr lang="ko-KR" altLang="en-US" sz="1200" dirty="0" smtClean="0">
                <a:solidFill>
                  <a:schemeClr val="tx1"/>
                </a:solidFill>
              </a:rPr>
              <a:t>인 </a:t>
            </a:r>
            <a:r>
              <a:rPr lang="en-US" altLang="ko-KR" sz="1200" dirty="0" smtClean="0">
                <a:solidFill>
                  <a:schemeClr val="tx1"/>
                </a:solidFill>
              </a:rPr>
              <a:t>set</a:t>
            </a:r>
            <a:r>
              <a:rPr lang="ko-KR" altLang="en-US" sz="1200" dirty="0" smtClean="0">
                <a:solidFill>
                  <a:schemeClr val="tx1"/>
                </a:solidFill>
              </a:rPr>
              <a:t>인데 </a:t>
            </a:r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r>
              <a:rPr lang="ko-KR" altLang="en-US" sz="1200" dirty="0" smtClean="0">
                <a:solidFill>
                  <a:schemeClr val="tx1"/>
                </a:solidFill>
              </a:rPr>
              <a:t>명이 가도 되나요</a:t>
            </a:r>
            <a:r>
              <a:rPr lang="en-US" altLang="ko-KR" sz="1200" dirty="0" smtClean="0">
                <a:solidFill>
                  <a:schemeClr val="tx1"/>
                </a:solidFill>
              </a:rPr>
              <a:t>?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604355" y="4911099"/>
            <a:ext cx="3848793" cy="1066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rgbClr val="26B44E"/>
                </a:solidFill>
              </a:rPr>
              <a:t>답변 하기 </a:t>
            </a:r>
            <a:endParaRPr lang="ko-KR" altLang="en-US" sz="1600" dirty="0">
              <a:solidFill>
                <a:srgbClr val="26B44E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713919" y="5227019"/>
            <a:ext cx="3595599" cy="648447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응 안됨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845325" y="6210290"/>
            <a:ext cx="693423" cy="306887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ysClr val="windowText" lastClr="000000"/>
                </a:solidFill>
              </a:rPr>
              <a:t>완료</a:t>
            </a:r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756630" y="6210290"/>
            <a:ext cx="693423" cy="306887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ysClr val="windowText" lastClr="000000"/>
                </a:solidFill>
              </a:rPr>
              <a:t>취소</a:t>
            </a:r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 flipV="1">
            <a:off x="4301095" y="3321482"/>
            <a:ext cx="2359524" cy="2962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6360670" y="2087361"/>
            <a:ext cx="2568633" cy="11139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Q&amp;A</a:t>
            </a:r>
            <a:r>
              <a:rPr lang="ko-KR" altLang="en-US" sz="1400" dirty="0" smtClean="0">
                <a:solidFill>
                  <a:schemeClr val="tx1"/>
                </a:solidFill>
              </a:rPr>
              <a:t>답변 등록이 완료되었습니다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332203" y="2873447"/>
            <a:ext cx="625565" cy="207818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ysClr val="windowText" lastClr="000000"/>
                </a:solidFill>
              </a:rPr>
              <a:t>확인</a:t>
            </a:r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973204" y="88694"/>
            <a:ext cx="2249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274474" y="79402"/>
            <a:ext cx="19207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S-PLS-008-014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016329" y="575948"/>
            <a:ext cx="3259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EAT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관리 페이지</a:t>
            </a:r>
          </a:p>
        </p:txBody>
      </p:sp>
      <p:sp>
        <p:nvSpPr>
          <p:cNvPr id="53" name="타원 52"/>
          <p:cNvSpPr/>
          <p:nvPr/>
        </p:nvSpPr>
        <p:spPr>
          <a:xfrm>
            <a:off x="9363634" y="199193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54" name="타원 53"/>
          <p:cNvSpPr/>
          <p:nvPr/>
        </p:nvSpPr>
        <p:spPr>
          <a:xfrm>
            <a:off x="9361747" y="247549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55" name="타원 54"/>
          <p:cNvSpPr/>
          <p:nvPr/>
        </p:nvSpPr>
        <p:spPr>
          <a:xfrm>
            <a:off x="9361748" y="2905952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9361746" y="3367245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625351" y="2006445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미답변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Q&amp;A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답변하기 버튼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625351" y="2449158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Q&amp;A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내용 출력 필드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9625351" y="2909108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Q&amp;A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답변 작성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626774" y="3344831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완료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취소 버튼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8256580" y="451659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62" name="타원 61"/>
          <p:cNvSpPr/>
          <p:nvPr/>
        </p:nvSpPr>
        <p:spPr>
          <a:xfrm>
            <a:off x="4984622" y="4200168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63" name="타원 62"/>
          <p:cNvSpPr/>
          <p:nvPr/>
        </p:nvSpPr>
        <p:spPr>
          <a:xfrm>
            <a:off x="4992064" y="5440948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4505035" y="6507294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 flipH="1">
            <a:off x="9361746" y="5617162"/>
            <a:ext cx="2550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답변하기 클릭 시 출력되는 화면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Q&amp;A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내용이 출력되며 답변 내용을 작성 할 수 있다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10740475" y="82125"/>
            <a:ext cx="840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03.27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46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505359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90586" y="1106130"/>
            <a:ext cx="701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 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53659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37811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86160" y="1106130"/>
            <a:ext cx="81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내맛집홈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-1494" y="2555694"/>
          <a:ext cx="1516292" cy="43023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6292">
                  <a:extLst>
                    <a:ext uri="{9D8B030D-6E8A-4147-A177-3AD203B41FA5}">
                      <a16:colId xmlns:a16="http://schemas.microsoft.com/office/drawing/2014/main" val="3792127651"/>
                    </a:ext>
                  </a:extLst>
                </a:gridCol>
              </a:tblGrid>
              <a:tr h="8500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개인정보</a:t>
                      </a:r>
                      <a:r>
                        <a:rPr lang="ko-KR" altLang="en-US" sz="1400" baseline="0" dirty="0" smtClean="0"/>
                        <a:t> 확인</a:t>
                      </a:r>
                      <a:endParaRPr lang="en-US" altLang="ko-KR" sz="1400" baseline="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1185667"/>
                  </a:ext>
                </a:extLst>
              </a:tr>
              <a:tr h="841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업체정보 </a:t>
                      </a:r>
                      <a:r>
                        <a:rPr lang="ko-KR" altLang="en-US" sz="1400" baseline="0" dirty="0" smtClean="0"/>
                        <a:t>확인</a:t>
                      </a:r>
                      <a:endParaRPr lang="en-US" altLang="ko-KR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861055"/>
                  </a:ext>
                </a:extLst>
              </a:tr>
              <a:tr h="9464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165289"/>
                  </a:ext>
                </a:extLst>
              </a:tr>
              <a:tr h="8734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예약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92521"/>
                  </a:ext>
                </a:extLst>
              </a:tr>
              <a:tr h="79056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우수맛집달성 </a:t>
                      </a:r>
                      <a:endParaRPr lang="en-US" altLang="ko-KR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693600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1514798" y="4023360"/>
          <a:ext cx="2275806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5806">
                  <a:extLst>
                    <a:ext uri="{9D8B030D-6E8A-4147-A177-3AD203B41FA5}">
                      <a16:colId xmlns:a16="http://schemas.microsoft.com/office/drawing/2014/main" val="479889944"/>
                    </a:ext>
                  </a:extLst>
                </a:gridCol>
              </a:tblGrid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진행중 </a:t>
                      </a:r>
                      <a:r>
                        <a:rPr lang="en-US" altLang="ko-KR" dirty="0" smtClean="0"/>
                        <a:t>EAT</a:t>
                      </a:r>
                      <a:r>
                        <a:rPr lang="ko-KR" altLang="en-US" dirty="0" smtClean="0"/>
                        <a:t>딜</a:t>
                      </a:r>
                      <a:r>
                        <a:rPr lang="ko-KR" altLang="en-US" baseline="0" dirty="0" smtClean="0"/>
                        <a:t> 보기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55984"/>
                  </a:ext>
                </a:extLst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EAT</a:t>
                      </a:r>
                      <a:r>
                        <a:rPr lang="ko-KR" altLang="en-US" dirty="0" smtClean="0"/>
                        <a:t>딜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ko-KR" altLang="en-US" dirty="0" smtClean="0"/>
                        <a:t>관련 신청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622988"/>
                  </a:ext>
                </a:extLst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Q&amp;A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843195"/>
                  </a:ext>
                </a:extLst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판매된 </a:t>
                      </a:r>
                      <a:r>
                        <a:rPr lang="en-US" altLang="ko-KR" dirty="0" smtClean="0"/>
                        <a:t>EAT</a:t>
                      </a:r>
                      <a:r>
                        <a:rPr lang="ko-KR" altLang="en-US" dirty="0" smtClean="0"/>
                        <a:t>딜</a:t>
                      </a:r>
                      <a:r>
                        <a:rPr lang="ko-KR" altLang="en-US" baseline="0" dirty="0" smtClean="0"/>
                        <a:t> 내역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653652"/>
                  </a:ext>
                </a:extLst>
              </a:tr>
            </a:tbl>
          </a:graphicData>
        </a:graphic>
      </p:graphicFrame>
      <p:sp>
        <p:nvSpPr>
          <p:cNvPr id="30" name="왼쪽 화살표 29"/>
          <p:cNvSpPr/>
          <p:nvPr/>
        </p:nvSpPr>
        <p:spPr>
          <a:xfrm>
            <a:off x="3499659" y="5185756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왼쪽 화살표 30"/>
          <p:cNvSpPr/>
          <p:nvPr/>
        </p:nvSpPr>
        <p:spPr>
          <a:xfrm>
            <a:off x="1204240" y="4648479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3923609" y="3573219"/>
          <a:ext cx="4222864" cy="17833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4806">
                  <a:extLst>
                    <a:ext uri="{9D8B030D-6E8A-4147-A177-3AD203B41FA5}">
                      <a16:colId xmlns:a16="http://schemas.microsoft.com/office/drawing/2014/main" val="1259027790"/>
                    </a:ext>
                  </a:extLst>
                </a:gridCol>
                <a:gridCol w="1264342">
                  <a:extLst>
                    <a:ext uri="{9D8B030D-6E8A-4147-A177-3AD203B41FA5}">
                      <a16:colId xmlns:a16="http://schemas.microsoft.com/office/drawing/2014/main" val="571915176"/>
                    </a:ext>
                  </a:extLst>
                </a:gridCol>
                <a:gridCol w="844572">
                  <a:extLst>
                    <a:ext uri="{9D8B030D-6E8A-4147-A177-3AD203B41FA5}">
                      <a16:colId xmlns:a16="http://schemas.microsoft.com/office/drawing/2014/main" val="49874750"/>
                    </a:ext>
                  </a:extLst>
                </a:gridCol>
                <a:gridCol w="844572">
                  <a:extLst>
                    <a:ext uri="{9D8B030D-6E8A-4147-A177-3AD203B41FA5}">
                      <a16:colId xmlns:a16="http://schemas.microsoft.com/office/drawing/2014/main" val="2201241947"/>
                    </a:ext>
                  </a:extLst>
                </a:gridCol>
                <a:gridCol w="844572">
                  <a:extLst>
                    <a:ext uri="{9D8B030D-6E8A-4147-A177-3AD203B41FA5}">
                      <a16:colId xmlns:a16="http://schemas.microsoft.com/office/drawing/2014/main" val="78050183"/>
                    </a:ext>
                  </a:extLst>
                </a:gridCol>
              </a:tblGrid>
              <a:tr h="2349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번호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EAT</a:t>
                      </a:r>
                      <a:r>
                        <a:rPr lang="ko-KR" altLang="en-US" sz="800" dirty="0" smtClean="0"/>
                        <a:t>딜 이름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판매 개수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가격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판매총액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0877029"/>
                  </a:ext>
                </a:extLst>
              </a:tr>
              <a:tr h="234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서서갈비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2</a:t>
                      </a:r>
                      <a:r>
                        <a:rPr lang="ko-KR" altLang="en-US" sz="800" dirty="0" smtClean="0"/>
                        <a:t>인 </a:t>
                      </a:r>
                      <a:r>
                        <a:rPr lang="en-US" altLang="ko-KR" sz="800" dirty="0" smtClean="0"/>
                        <a:t>set</a:t>
                      </a:r>
                      <a:endParaRPr lang="ko-KR" altLang="en-US" sz="800" dirty="0" smtClean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50,000</a:t>
                      </a:r>
                      <a:r>
                        <a:rPr lang="ko-KR" altLang="en-US" sz="800" dirty="0" smtClean="0"/>
                        <a:t>원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5,000,000</a:t>
                      </a:r>
                      <a:r>
                        <a:rPr lang="ko-KR" altLang="en-US" sz="800" dirty="0" smtClean="0"/>
                        <a:t>원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3508658"/>
                  </a:ext>
                </a:extLst>
              </a:tr>
              <a:tr h="373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서서갈비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4</a:t>
                      </a:r>
                      <a:r>
                        <a:rPr lang="ko-KR" altLang="en-US" sz="800" dirty="0" smtClean="0"/>
                        <a:t>인 </a:t>
                      </a:r>
                      <a:r>
                        <a:rPr lang="en-US" altLang="ko-KR" sz="800" dirty="0" smtClean="0"/>
                        <a:t>set</a:t>
                      </a:r>
                      <a:endParaRPr lang="ko-KR" altLang="en-US" sz="800" dirty="0" smtClean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100,000</a:t>
                      </a:r>
                      <a:r>
                        <a:rPr lang="ko-KR" altLang="en-US" sz="800" dirty="0" smtClean="0"/>
                        <a:t>원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10,000,000</a:t>
                      </a:r>
                      <a:r>
                        <a:rPr lang="ko-KR" altLang="en-US" sz="800" dirty="0" smtClean="0"/>
                        <a:t>원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9378163"/>
                  </a:ext>
                </a:extLst>
              </a:tr>
              <a:tr h="234944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3726169"/>
                  </a:ext>
                </a:extLst>
              </a:tr>
              <a:tr h="234944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6291139"/>
                  </a:ext>
                </a:extLst>
              </a:tr>
              <a:tr h="234944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5384264"/>
                  </a:ext>
                </a:extLst>
              </a:tr>
              <a:tr h="234944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2204397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3923609" y="3174048"/>
            <a:ext cx="980900" cy="258281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ysClr val="windowText" lastClr="000000"/>
                </a:solidFill>
              </a:rPr>
              <a:t>리스트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983454" y="3174047"/>
            <a:ext cx="1178020" cy="258281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ysClr val="windowText" lastClr="000000"/>
                </a:solidFill>
              </a:rPr>
              <a:t>차트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790604" y="2760194"/>
            <a:ext cx="222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6B44E"/>
                </a:solidFill>
              </a:rPr>
              <a:t>판매된 </a:t>
            </a:r>
            <a:r>
              <a:rPr lang="en-US" altLang="ko-KR" dirty="0" smtClean="0">
                <a:solidFill>
                  <a:srgbClr val="26B44E"/>
                </a:solidFill>
              </a:rPr>
              <a:t>EAT</a:t>
            </a:r>
            <a:r>
              <a:rPr lang="ko-KR" altLang="en-US" dirty="0" smtClean="0">
                <a:solidFill>
                  <a:srgbClr val="26B44E"/>
                </a:solidFill>
              </a:rPr>
              <a:t>딜 내역</a:t>
            </a:r>
            <a:endParaRPr lang="ko-KR" altLang="en-US" dirty="0">
              <a:solidFill>
                <a:srgbClr val="26B44E"/>
              </a:solidFill>
            </a:endParaRPr>
          </a:p>
        </p:txBody>
      </p:sp>
      <p:sp>
        <p:nvSpPr>
          <p:cNvPr id="39" name="왼쪽 화살표 38"/>
          <p:cNvSpPr/>
          <p:nvPr/>
        </p:nvSpPr>
        <p:spPr>
          <a:xfrm rot="10800000">
            <a:off x="3769187" y="3210791"/>
            <a:ext cx="262284" cy="222158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1973204" y="88694"/>
            <a:ext cx="2249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279283" y="79402"/>
            <a:ext cx="19111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S-PLS-008-015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016329" y="575948"/>
            <a:ext cx="3259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EAT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관리 페이지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9363634" y="199193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43" name="타원 42"/>
          <p:cNvSpPr/>
          <p:nvPr/>
        </p:nvSpPr>
        <p:spPr>
          <a:xfrm>
            <a:off x="9361747" y="247549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44" name="타원 43"/>
          <p:cNvSpPr/>
          <p:nvPr/>
        </p:nvSpPr>
        <p:spPr>
          <a:xfrm>
            <a:off x="9361748" y="2905952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625351" y="2006445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판매된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내역 리스트로 보기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625351" y="2449158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판매된 </a:t>
            </a:r>
            <a:r>
              <a: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내역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차트로 보기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625351" y="2909108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리스트로 보기 출력 화면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 flipH="1">
            <a:off x="9361746" y="5617162"/>
            <a:ext cx="2550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판매된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딜의 개수와 가격을 확인 할 수 있다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리스트와 차트로 볼 수 있다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51" name="타원 50"/>
          <p:cNvSpPr/>
          <p:nvPr/>
        </p:nvSpPr>
        <p:spPr>
          <a:xfrm>
            <a:off x="4631607" y="317969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52" name="타원 51"/>
          <p:cNvSpPr/>
          <p:nvPr/>
        </p:nvSpPr>
        <p:spPr>
          <a:xfrm>
            <a:off x="5853258" y="319671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53" name="타원 52"/>
          <p:cNvSpPr/>
          <p:nvPr/>
        </p:nvSpPr>
        <p:spPr>
          <a:xfrm>
            <a:off x="3747772" y="3494633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0740475" y="82125"/>
            <a:ext cx="840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03.27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483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505359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90586" y="1106130"/>
            <a:ext cx="701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 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53659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37811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86160" y="1106130"/>
            <a:ext cx="81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내맛집홈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-1494" y="2555694"/>
          <a:ext cx="1516292" cy="43023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6292">
                  <a:extLst>
                    <a:ext uri="{9D8B030D-6E8A-4147-A177-3AD203B41FA5}">
                      <a16:colId xmlns:a16="http://schemas.microsoft.com/office/drawing/2014/main" val="3792127651"/>
                    </a:ext>
                  </a:extLst>
                </a:gridCol>
              </a:tblGrid>
              <a:tr h="8500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개인정보</a:t>
                      </a:r>
                      <a:r>
                        <a:rPr lang="ko-KR" altLang="en-US" sz="1400" baseline="0" dirty="0" smtClean="0"/>
                        <a:t> 확인</a:t>
                      </a:r>
                      <a:endParaRPr lang="en-US" altLang="ko-KR" sz="1400" baseline="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1185667"/>
                  </a:ext>
                </a:extLst>
              </a:tr>
              <a:tr h="841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업체정보 </a:t>
                      </a:r>
                      <a:r>
                        <a:rPr lang="ko-KR" altLang="en-US" sz="1400" baseline="0" dirty="0" smtClean="0"/>
                        <a:t>확인</a:t>
                      </a:r>
                      <a:endParaRPr lang="en-US" altLang="ko-KR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861055"/>
                  </a:ext>
                </a:extLst>
              </a:tr>
              <a:tr h="9464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165289"/>
                  </a:ext>
                </a:extLst>
              </a:tr>
              <a:tr h="8734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예약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92521"/>
                  </a:ext>
                </a:extLst>
              </a:tr>
              <a:tr h="79056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우수맛집달성 </a:t>
                      </a:r>
                      <a:endParaRPr lang="en-US" altLang="ko-KR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693600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1514798" y="4023360"/>
          <a:ext cx="2275806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5806">
                  <a:extLst>
                    <a:ext uri="{9D8B030D-6E8A-4147-A177-3AD203B41FA5}">
                      <a16:colId xmlns:a16="http://schemas.microsoft.com/office/drawing/2014/main" val="479889944"/>
                    </a:ext>
                  </a:extLst>
                </a:gridCol>
              </a:tblGrid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진행중 </a:t>
                      </a:r>
                      <a:r>
                        <a:rPr lang="en-US" altLang="ko-KR" dirty="0" smtClean="0"/>
                        <a:t>EAT</a:t>
                      </a:r>
                      <a:r>
                        <a:rPr lang="ko-KR" altLang="en-US" dirty="0" smtClean="0"/>
                        <a:t>딜</a:t>
                      </a:r>
                      <a:r>
                        <a:rPr lang="ko-KR" altLang="en-US" baseline="0" dirty="0" smtClean="0"/>
                        <a:t> 보기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55984"/>
                  </a:ext>
                </a:extLst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EAT</a:t>
                      </a:r>
                      <a:r>
                        <a:rPr lang="ko-KR" altLang="en-US" dirty="0" smtClean="0"/>
                        <a:t>딜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ko-KR" altLang="en-US" dirty="0" smtClean="0"/>
                        <a:t>관련 신청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622988"/>
                  </a:ext>
                </a:extLst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Q&amp;A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843195"/>
                  </a:ext>
                </a:extLst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판매된 </a:t>
                      </a:r>
                      <a:r>
                        <a:rPr lang="en-US" altLang="ko-KR" dirty="0" smtClean="0"/>
                        <a:t>EAT</a:t>
                      </a:r>
                      <a:r>
                        <a:rPr lang="ko-KR" altLang="en-US" dirty="0" smtClean="0"/>
                        <a:t>딜</a:t>
                      </a:r>
                      <a:r>
                        <a:rPr lang="ko-KR" altLang="en-US" baseline="0" dirty="0" smtClean="0"/>
                        <a:t> 내역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653652"/>
                  </a:ext>
                </a:extLst>
              </a:tr>
            </a:tbl>
          </a:graphicData>
        </a:graphic>
      </p:graphicFrame>
      <p:sp>
        <p:nvSpPr>
          <p:cNvPr id="30" name="왼쪽 화살표 29"/>
          <p:cNvSpPr/>
          <p:nvPr/>
        </p:nvSpPr>
        <p:spPr>
          <a:xfrm>
            <a:off x="3499659" y="5185756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왼쪽 화살표 30"/>
          <p:cNvSpPr/>
          <p:nvPr/>
        </p:nvSpPr>
        <p:spPr>
          <a:xfrm>
            <a:off x="1204240" y="4648479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923609" y="3174048"/>
            <a:ext cx="980900" cy="258281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ysClr val="windowText" lastClr="000000"/>
                </a:solidFill>
              </a:rPr>
              <a:t>리스트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983454" y="3174047"/>
            <a:ext cx="1178020" cy="258281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ysClr val="windowText" lastClr="000000"/>
                </a:solidFill>
              </a:rPr>
              <a:t>차트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790604" y="2760194"/>
            <a:ext cx="222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6B44E"/>
                </a:solidFill>
              </a:rPr>
              <a:t>판매된 </a:t>
            </a:r>
            <a:r>
              <a:rPr lang="en-US" altLang="ko-KR" dirty="0" smtClean="0">
                <a:solidFill>
                  <a:srgbClr val="26B44E"/>
                </a:solidFill>
              </a:rPr>
              <a:t>EAT</a:t>
            </a:r>
            <a:r>
              <a:rPr lang="ko-KR" altLang="en-US" dirty="0" smtClean="0">
                <a:solidFill>
                  <a:srgbClr val="26B44E"/>
                </a:solidFill>
              </a:rPr>
              <a:t>딜 내역</a:t>
            </a:r>
            <a:endParaRPr lang="ko-KR" altLang="en-US" dirty="0">
              <a:solidFill>
                <a:srgbClr val="26B44E"/>
              </a:solidFill>
            </a:endParaRPr>
          </a:p>
        </p:txBody>
      </p:sp>
      <p:sp>
        <p:nvSpPr>
          <p:cNvPr id="39" name="왼쪽 화살표 38"/>
          <p:cNvSpPr/>
          <p:nvPr/>
        </p:nvSpPr>
        <p:spPr>
          <a:xfrm>
            <a:off x="5901460" y="3192108"/>
            <a:ext cx="262284" cy="222158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3" name="차트 32"/>
          <p:cNvGraphicFramePr/>
          <p:nvPr>
            <p:extLst/>
          </p:nvPr>
        </p:nvGraphicFramePr>
        <p:xfrm>
          <a:off x="3936728" y="3556909"/>
          <a:ext cx="4224728" cy="28164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2226599" y="615565"/>
            <a:ext cx="87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판매된 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내역 확인 화면 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973204" y="88694"/>
            <a:ext cx="2249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275276" y="79402"/>
            <a:ext cx="19191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S-PLS-008-016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 flipH="1">
            <a:off x="9361746" y="5617162"/>
            <a:ext cx="2550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판매된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내역을 차트로 보여주는 화면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0740475" y="82125"/>
            <a:ext cx="840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03.27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494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0"/>
            <a:ext cx="2061556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PageTitle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ysClr val="windowText" lastClr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err="1" smtClean="0">
                <a:solidFill>
                  <a:sysClr val="windowText" lastClr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예약정보설정 화면</a:t>
            </a:r>
            <a:endParaRPr lang="ko-KR" altLang="en-US" dirty="0">
              <a:solidFill>
                <a:sysClr val="windowText" lastClr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505359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90586" y="1106130"/>
            <a:ext cx="701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 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53659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37811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86160" y="1106130"/>
            <a:ext cx="81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내맛집홈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-1494" y="2555694"/>
          <a:ext cx="1516292" cy="43023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6292">
                  <a:extLst>
                    <a:ext uri="{9D8B030D-6E8A-4147-A177-3AD203B41FA5}">
                      <a16:colId xmlns:a16="http://schemas.microsoft.com/office/drawing/2014/main" val="3792127651"/>
                    </a:ext>
                  </a:extLst>
                </a:gridCol>
              </a:tblGrid>
              <a:tr h="8500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개인정보</a:t>
                      </a:r>
                      <a:endParaRPr lang="en-US" altLang="ko-KR" sz="1400" baseline="0" dirty="0" smtClean="0"/>
                    </a:p>
                    <a:p>
                      <a:pPr algn="ctr" latinLnBrk="1"/>
                      <a:r>
                        <a:rPr lang="ko-KR" altLang="en-US" sz="1400" baseline="0" dirty="0" smtClean="0"/>
                        <a:t>보기 및 수정</a:t>
                      </a:r>
                      <a:endParaRPr lang="ko-KR" altLang="en-US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1185667"/>
                  </a:ext>
                </a:extLst>
              </a:tr>
              <a:tr h="841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업체정보 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ko-KR" altLang="en-US" sz="1400" dirty="0" smtClean="0"/>
                        <a:t>보기 및 수정</a:t>
                      </a:r>
                      <a:endParaRPr lang="en-US" altLang="ko-KR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861055"/>
                  </a:ext>
                </a:extLst>
              </a:tr>
              <a:tr h="9464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165289"/>
                  </a:ext>
                </a:extLst>
              </a:tr>
              <a:tr h="8734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예약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92521"/>
                  </a:ext>
                </a:extLst>
              </a:tr>
              <a:tr h="79056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우수맛집달성 </a:t>
                      </a:r>
                      <a:endParaRPr lang="en-US" altLang="ko-KR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693600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514799" y="5208494"/>
          <a:ext cx="1168778" cy="8516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8778">
                  <a:extLst>
                    <a:ext uri="{9D8B030D-6E8A-4147-A177-3AD203B41FA5}">
                      <a16:colId xmlns:a16="http://schemas.microsoft.com/office/drawing/2014/main" val="1682328684"/>
                    </a:ext>
                  </a:extLst>
                </a:gridCol>
              </a:tblGrid>
              <a:tr h="4258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예약정보설정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3266522"/>
                  </a:ext>
                </a:extLst>
              </a:tr>
              <a:tr h="4258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예약현황관리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6394744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779059" y="3325906"/>
            <a:ext cx="5817838" cy="32900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680444" y="2967318"/>
            <a:ext cx="188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6B44E"/>
                </a:solidFill>
              </a:rPr>
              <a:t>예약 정보 설정</a:t>
            </a:r>
            <a:endParaRPr lang="ko-KR" altLang="en-US" dirty="0">
              <a:solidFill>
                <a:srgbClr val="26B44E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13529" y="3478306"/>
            <a:ext cx="172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최대 인원 설정 </a:t>
            </a:r>
            <a:r>
              <a:rPr lang="en-US" altLang="ko-KR" sz="1400" dirty="0" smtClean="0"/>
              <a:t>: </a:t>
            </a:r>
            <a:endParaRPr lang="ko-KR" altLang="en-US" sz="1400" dirty="0"/>
          </a:p>
        </p:txBody>
      </p:sp>
      <p:sp>
        <p:nvSpPr>
          <p:cNvPr id="31" name="직사각형 30"/>
          <p:cNvSpPr/>
          <p:nvPr/>
        </p:nvSpPr>
        <p:spPr>
          <a:xfrm>
            <a:off x="4975412" y="3487271"/>
            <a:ext cx="206188" cy="2399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2" name="TextBox 31"/>
          <p:cNvSpPr txBox="1"/>
          <p:nvPr/>
        </p:nvSpPr>
        <p:spPr>
          <a:xfrm>
            <a:off x="4482353" y="3478306"/>
            <a:ext cx="582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</a:t>
            </a:r>
            <a:r>
              <a:rPr lang="ko-KR" altLang="en-US" sz="1400" dirty="0" smtClean="0"/>
              <a:t>명</a:t>
            </a:r>
            <a:endParaRPr lang="ko-KR" alt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5202426" y="3478306"/>
            <a:ext cx="582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</a:t>
            </a:r>
            <a:r>
              <a:rPr lang="ko-KR" altLang="en-US" sz="1400" dirty="0" smtClean="0"/>
              <a:t>명</a:t>
            </a:r>
            <a:endParaRPr lang="ko-KR" altLang="en-US" sz="1400" dirty="0"/>
          </a:p>
        </p:txBody>
      </p:sp>
      <p:sp>
        <p:nvSpPr>
          <p:cNvPr id="34" name="직사각형 33"/>
          <p:cNvSpPr/>
          <p:nvPr/>
        </p:nvSpPr>
        <p:spPr>
          <a:xfrm>
            <a:off x="5638893" y="3487271"/>
            <a:ext cx="206188" cy="2399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" name="TextBox 34"/>
          <p:cNvSpPr txBox="1"/>
          <p:nvPr/>
        </p:nvSpPr>
        <p:spPr>
          <a:xfrm>
            <a:off x="5841063" y="3478306"/>
            <a:ext cx="582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</a:t>
            </a:r>
            <a:r>
              <a:rPr lang="ko-KR" altLang="en-US" sz="1400" dirty="0" smtClean="0"/>
              <a:t>명</a:t>
            </a:r>
            <a:endParaRPr lang="ko-KR" altLang="en-US" sz="1400" dirty="0"/>
          </a:p>
        </p:txBody>
      </p:sp>
      <p:sp>
        <p:nvSpPr>
          <p:cNvPr id="36" name="직사각형 35"/>
          <p:cNvSpPr/>
          <p:nvPr/>
        </p:nvSpPr>
        <p:spPr>
          <a:xfrm>
            <a:off x="6277530" y="3487271"/>
            <a:ext cx="206188" cy="2399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7" name="TextBox 36"/>
          <p:cNvSpPr txBox="1"/>
          <p:nvPr/>
        </p:nvSpPr>
        <p:spPr>
          <a:xfrm>
            <a:off x="6492611" y="3478306"/>
            <a:ext cx="608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</a:t>
            </a:r>
            <a:r>
              <a:rPr lang="ko-KR" altLang="en-US" sz="1400" dirty="0" smtClean="0"/>
              <a:t>명</a:t>
            </a:r>
            <a:endParaRPr lang="ko-KR" altLang="en-US" sz="1400" dirty="0"/>
          </a:p>
        </p:txBody>
      </p:sp>
      <p:sp>
        <p:nvSpPr>
          <p:cNvPr id="38" name="직사각형 37"/>
          <p:cNvSpPr/>
          <p:nvPr/>
        </p:nvSpPr>
        <p:spPr>
          <a:xfrm>
            <a:off x="6945623" y="3478306"/>
            <a:ext cx="215246" cy="2533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9" name="TextBox 38"/>
          <p:cNvSpPr txBox="1"/>
          <p:nvPr/>
        </p:nvSpPr>
        <p:spPr>
          <a:xfrm>
            <a:off x="7179665" y="3478306"/>
            <a:ext cx="608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5</a:t>
            </a:r>
            <a:r>
              <a:rPr lang="ko-KR" altLang="en-US" sz="1400" dirty="0" smtClean="0"/>
              <a:t>명</a:t>
            </a:r>
            <a:endParaRPr lang="ko-KR" altLang="en-US" sz="1400" dirty="0"/>
          </a:p>
        </p:txBody>
      </p:sp>
      <p:sp>
        <p:nvSpPr>
          <p:cNvPr id="40" name="직사각형 39"/>
          <p:cNvSpPr/>
          <p:nvPr/>
        </p:nvSpPr>
        <p:spPr>
          <a:xfrm>
            <a:off x="7609104" y="3478306"/>
            <a:ext cx="215246" cy="2533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1" name="직사각형 40"/>
          <p:cNvSpPr/>
          <p:nvPr/>
        </p:nvSpPr>
        <p:spPr>
          <a:xfrm>
            <a:off x="5338097" y="3873317"/>
            <a:ext cx="865959" cy="2533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3" name="TextBox 42"/>
          <p:cNvSpPr txBox="1"/>
          <p:nvPr/>
        </p:nvSpPr>
        <p:spPr>
          <a:xfrm>
            <a:off x="4410394" y="3830738"/>
            <a:ext cx="1056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직접입력</a:t>
            </a:r>
            <a:endParaRPr lang="ko-KR" altLang="en-US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2732030" y="4329115"/>
            <a:ext cx="1445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예약마감시간 </a:t>
            </a:r>
            <a:r>
              <a:rPr lang="en-US" altLang="ko-KR" sz="1400" dirty="0" smtClean="0"/>
              <a:t>:</a:t>
            </a:r>
            <a:endParaRPr lang="ko-KR" altLang="en-US" sz="1400" dirty="0"/>
          </a:p>
        </p:txBody>
      </p:sp>
      <p:sp>
        <p:nvSpPr>
          <p:cNvPr id="47" name="직사각형 46"/>
          <p:cNvSpPr/>
          <p:nvPr/>
        </p:nvSpPr>
        <p:spPr>
          <a:xfrm>
            <a:off x="4767042" y="4416739"/>
            <a:ext cx="181047" cy="1782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935889" y="4335910"/>
            <a:ext cx="903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오후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시</a:t>
            </a:r>
            <a:endParaRPr lang="ko-KR" altLang="en-US" sz="1400" dirty="0"/>
          </a:p>
        </p:txBody>
      </p:sp>
      <p:sp>
        <p:nvSpPr>
          <p:cNvPr id="49" name="직사각형 48"/>
          <p:cNvSpPr/>
          <p:nvPr/>
        </p:nvSpPr>
        <p:spPr>
          <a:xfrm>
            <a:off x="5778838" y="4420988"/>
            <a:ext cx="181047" cy="1782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947685" y="4340159"/>
            <a:ext cx="903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오후 </a:t>
            </a:r>
            <a:r>
              <a:rPr lang="en-US" altLang="ko-KR" sz="1400" dirty="0"/>
              <a:t>2</a:t>
            </a:r>
            <a:r>
              <a:rPr lang="ko-KR" altLang="en-US" sz="1400" dirty="0" smtClean="0"/>
              <a:t>시</a:t>
            </a:r>
            <a:endParaRPr lang="ko-KR" altLang="en-US" sz="1400" dirty="0"/>
          </a:p>
        </p:txBody>
      </p:sp>
      <p:sp>
        <p:nvSpPr>
          <p:cNvPr id="51" name="직사각형 50"/>
          <p:cNvSpPr/>
          <p:nvPr/>
        </p:nvSpPr>
        <p:spPr>
          <a:xfrm>
            <a:off x="6827583" y="4423921"/>
            <a:ext cx="181047" cy="1782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996430" y="4343092"/>
            <a:ext cx="903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오후 </a:t>
            </a:r>
            <a:r>
              <a:rPr lang="en-US" altLang="ko-KR" sz="1400" dirty="0" smtClean="0"/>
              <a:t>3</a:t>
            </a:r>
            <a:r>
              <a:rPr lang="ko-KR" altLang="en-US" sz="1400" dirty="0" smtClean="0"/>
              <a:t>시</a:t>
            </a:r>
            <a:endParaRPr lang="ko-KR" altLang="en-US" sz="1400" dirty="0"/>
          </a:p>
        </p:txBody>
      </p:sp>
      <p:sp>
        <p:nvSpPr>
          <p:cNvPr id="53" name="직사각형 52"/>
          <p:cNvSpPr/>
          <p:nvPr/>
        </p:nvSpPr>
        <p:spPr>
          <a:xfrm>
            <a:off x="7872125" y="4431541"/>
            <a:ext cx="181047" cy="1782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040972" y="4350712"/>
            <a:ext cx="903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오후 </a:t>
            </a:r>
            <a:r>
              <a:rPr lang="en-US" altLang="ko-KR" sz="1400" dirty="0"/>
              <a:t>4</a:t>
            </a:r>
            <a:r>
              <a:rPr lang="ko-KR" altLang="en-US" sz="1400" dirty="0" smtClean="0"/>
              <a:t>시</a:t>
            </a:r>
            <a:endParaRPr lang="ko-KR" altLang="en-US" sz="1400" dirty="0"/>
          </a:p>
        </p:txBody>
      </p:sp>
      <p:sp>
        <p:nvSpPr>
          <p:cNvPr id="55" name="직사각형 54"/>
          <p:cNvSpPr/>
          <p:nvPr/>
        </p:nvSpPr>
        <p:spPr>
          <a:xfrm>
            <a:off x="4757692" y="4783539"/>
            <a:ext cx="181047" cy="1782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926539" y="4702710"/>
            <a:ext cx="903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오후 </a:t>
            </a:r>
            <a:r>
              <a:rPr lang="en-US" altLang="ko-KR" sz="1400" dirty="0" smtClean="0"/>
              <a:t>5</a:t>
            </a:r>
            <a:r>
              <a:rPr lang="ko-KR" altLang="en-US" sz="1400" dirty="0" smtClean="0"/>
              <a:t>시</a:t>
            </a:r>
            <a:endParaRPr lang="ko-KR" altLang="en-US" sz="1400" dirty="0"/>
          </a:p>
        </p:txBody>
      </p:sp>
      <p:sp>
        <p:nvSpPr>
          <p:cNvPr id="57" name="직사각형 56"/>
          <p:cNvSpPr/>
          <p:nvPr/>
        </p:nvSpPr>
        <p:spPr>
          <a:xfrm>
            <a:off x="5778838" y="4800629"/>
            <a:ext cx="181047" cy="1782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947685" y="4719800"/>
            <a:ext cx="903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오후 </a:t>
            </a:r>
            <a:r>
              <a:rPr lang="en-US" altLang="ko-KR" sz="1400" dirty="0"/>
              <a:t>6</a:t>
            </a:r>
            <a:r>
              <a:rPr lang="ko-KR" altLang="en-US" sz="1400" dirty="0" smtClean="0"/>
              <a:t>시</a:t>
            </a:r>
            <a:endParaRPr lang="ko-KR" altLang="en-US" sz="1400" dirty="0"/>
          </a:p>
        </p:txBody>
      </p:sp>
      <p:sp>
        <p:nvSpPr>
          <p:cNvPr id="59" name="직사각형 58"/>
          <p:cNvSpPr/>
          <p:nvPr/>
        </p:nvSpPr>
        <p:spPr>
          <a:xfrm>
            <a:off x="6827583" y="4811497"/>
            <a:ext cx="181047" cy="1782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v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996430" y="4730668"/>
            <a:ext cx="903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오후 </a:t>
            </a:r>
            <a:r>
              <a:rPr lang="en-US" altLang="ko-KR" sz="1400" dirty="0" smtClean="0"/>
              <a:t>7</a:t>
            </a:r>
            <a:r>
              <a:rPr lang="ko-KR" altLang="en-US" sz="1400" dirty="0" smtClean="0"/>
              <a:t>시</a:t>
            </a:r>
            <a:endParaRPr lang="ko-KR" altLang="en-US" sz="1400" dirty="0"/>
          </a:p>
        </p:txBody>
      </p:sp>
      <p:sp>
        <p:nvSpPr>
          <p:cNvPr id="61" name="TextBox 60"/>
          <p:cNvSpPr txBox="1"/>
          <p:nvPr/>
        </p:nvSpPr>
        <p:spPr>
          <a:xfrm>
            <a:off x="3067454" y="5321580"/>
            <a:ext cx="1569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쉬는날짜설정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</a:t>
            </a:r>
            <a:endParaRPr lang="ko-KR" altLang="en-US" sz="1400" dirty="0"/>
          </a:p>
        </p:txBody>
      </p:sp>
      <p:sp>
        <p:nvSpPr>
          <p:cNvPr id="62" name="직사각형 61"/>
          <p:cNvSpPr/>
          <p:nvPr/>
        </p:nvSpPr>
        <p:spPr>
          <a:xfrm>
            <a:off x="4541855" y="5344878"/>
            <a:ext cx="1731607" cy="2902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6488396" y="5333705"/>
            <a:ext cx="748620" cy="328588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ysClr val="windowText" lastClr="000000"/>
                </a:solidFill>
              </a:rPr>
              <a:t>달력보기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305" y="4856598"/>
            <a:ext cx="1574118" cy="147341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6" name="직선 화살표 연결선 65"/>
          <p:cNvCxnSpPr>
            <a:stCxn id="63" idx="3"/>
          </p:cNvCxnSpPr>
          <p:nvPr/>
        </p:nvCxnSpPr>
        <p:spPr>
          <a:xfrm flipV="1">
            <a:off x="7237016" y="5475468"/>
            <a:ext cx="358400" cy="22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4662572" y="5941567"/>
            <a:ext cx="748620" cy="328588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ysClr val="windowText" lastClr="000000"/>
                </a:solidFill>
              </a:rPr>
              <a:t>확인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5622120" y="5941567"/>
            <a:ext cx="748620" cy="328588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ysClr val="windowText" lastClr="000000"/>
                </a:solidFill>
              </a:rPr>
              <a:t>취소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9" name="왼쪽 화살표 68"/>
          <p:cNvSpPr/>
          <p:nvPr/>
        </p:nvSpPr>
        <p:spPr>
          <a:xfrm>
            <a:off x="1277172" y="5527916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1973204" y="88694"/>
            <a:ext cx="2249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6279283" y="79402"/>
            <a:ext cx="19111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S-PLS-008-017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9363634" y="199193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74" name="타원 73"/>
          <p:cNvSpPr/>
          <p:nvPr/>
        </p:nvSpPr>
        <p:spPr>
          <a:xfrm>
            <a:off x="9361747" y="247549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75" name="타원 74"/>
          <p:cNvSpPr/>
          <p:nvPr/>
        </p:nvSpPr>
        <p:spPr>
          <a:xfrm>
            <a:off x="9361748" y="2905952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9361746" y="3367245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9361745" y="3867227"/>
            <a:ext cx="250307" cy="237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9625351" y="2006445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예약정보설정 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9625351" y="2449158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예약현황관리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9625351" y="2909108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최대 인원 설정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(1~6) OR (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직접입력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626774" y="3344831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예약마감시간 설정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9612052" y="3873317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쉬는 날 설정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달력출력가능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 flipH="1">
            <a:off x="9424823" y="5632650"/>
            <a:ext cx="2550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업체외원이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예약 정보를 설정하는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페에지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인원 수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예약마감시간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휴무일 설정이 가능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9361744" y="4309368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9616407" y="4295680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확인 취소 버튼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2572222" y="5268425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87" name="타원 86"/>
          <p:cNvSpPr/>
          <p:nvPr/>
        </p:nvSpPr>
        <p:spPr>
          <a:xfrm>
            <a:off x="2554699" y="575216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88" name="타원 87"/>
          <p:cNvSpPr/>
          <p:nvPr/>
        </p:nvSpPr>
        <p:spPr>
          <a:xfrm>
            <a:off x="2760456" y="3492398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2885609" y="465910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2880823" y="5368209"/>
            <a:ext cx="250307" cy="237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</a:p>
        </p:txBody>
      </p:sp>
      <p:sp>
        <p:nvSpPr>
          <p:cNvPr id="91" name="타원 90"/>
          <p:cNvSpPr/>
          <p:nvPr/>
        </p:nvSpPr>
        <p:spPr>
          <a:xfrm>
            <a:off x="5371813" y="6339570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7857206" y="3476939"/>
            <a:ext cx="608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</a:t>
            </a:r>
            <a:r>
              <a:rPr lang="ko-KR" altLang="en-US" sz="1400" dirty="0" smtClean="0"/>
              <a:t>명</a:t>
            </a:r>
            <a:endParaRPr lang="ko-KR" altLang="en-US" sz="1400" dirty="0"/>
          </a:p>
        </p:txBody>
      </p:sp>
      <p:sp>
        <p:nvSpPr>
          <p:cNvPr id="95" name="직사각형 94"/>
          <p:cNvSpPr/>
          <p:nvPr/>
        </p:nvSpPr>
        <p:spPr>
          <a:xfrm>
            <a:off x="8347679" y="3500881"/>
            <a:ext cx="215246" cy="2533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92" name="직사각형 91"/>
          <p:cNvSpPr/>
          <p:nvPr/>
        </p:nvSpPr>
        <p:spPr>
          <a:xfrm>
            <a:off x="10740475" y="82125"/>
            <a:ext cx="840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03.27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7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505359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90586" y="1106130"/>
            <a:ext cx="701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 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53659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37811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86160" y="1106130"/>
            <a:ext cx="81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내맛집홈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-1494" y="2555694"/>
          <a:ext cx="1516292" cy="43023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6292">
                  <a:extLst>
                    <a:ext uri="{9D8B030D-6E8A-4147-A177-3AD203B41FA5}">
                      <a16:colId xmlns:a16="http://schemas.microsoft.com/office/drawing/2014/main" val="3792127651"/>
                    </a:ext>
                  </a:extLst>
                </a:gridCol>
              </a:tblGrid>
              <a:tr h="8500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개인정보</a:t>
                      </a:r>
                      <a:endParaRPr lang="en-US" altLang="ko-KR" sz="1400" baseline="0" dirty="0" smtClean="0"/>
                    </a:p>
                    <a:p>
                      <a:pPr algn="ctr" latinLnBrk="1"/>
                      <a:r>
                        <a:rPr lang="ko-KR" altLang="en-US" sz="1400" baseline="0" dirty="0" smtClean="0"/>
                        <a:t>보기 및 수정</a:t>
                      </a:r>
                      <a:endParaRPr lang="ko-KR" altLang="en-US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1185667"/>
                  </a:ext>
                </a:extLst>
              </a:tr>
              <a:tr h="841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업체정보 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ko-KR" altLang="en-US" sz="1400" dirty="0" smtClean="0"/>
                        <a:t>보기 및 수정</a:t>
                      </a:r>
                      <a:endParaRPr lang="en-US" altLang="ko-KR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861055"/>
                  </a:ext>
                </a:extLst>
              </a:tr>
              <a:tr h="9464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165289"/>
                  </a:ext>
                </a:extLst>
              </a:tr>
              <a:tr h="8734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예약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92521"/>
                  </a:ext>
                </a:extLst>
              </a:tr>
              <a:tr h="79056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우수맛집달성 </a:t>
                      </a:r>
                      <a:endParaRPr lang="en-US" altLang="ko-KR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693600"/>
                  </a:ext>
                </a:extLst>
              </a:tr>
            </a:tbl>
          </a:graphicData>
        </a:graphic>
      </p:graphicFrame>
      <p:sp>
        <p:nvSpPr>
          <p:cNvPr id="29" name="왼쪽 화살표 28"/>
          <p:cNvSpPr/>
          <p:nvPr/>
        </p:nvSpPr>
        <p:spPr>
          <a:xfrm>
            <a:off x="1277172" y="5527916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1514799" y="5208494"/>
          <a:ext cx="1168778" cy="8516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8778">
                  <a:extLst>
                    <a:ext uri="{9D8B030D-6E8A-4147-A177-3AD203B41FA5}">
                      <a16:colId xmlns:a16="http://schemas.microsoft.com/office/drawing/2014/main" val="1682328684"/>
                    </a:ext>
                  </a:extLst>
                </a:gridCol>
              </a:tblGrid>
              <a:tr h="4258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예약정보설정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3266522"/>
                  </a:ext>
                </a:extLst>
              </a:tr>
              <a:tr h="4258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예약현황관리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6394744"/>
                  </a:ext>
                </a:extLst>
              </a:tr>
            </a:tbl>
          </a:graphicData>
        </a:graphic>
      </p:graphicFrame>
      <p:sp>
        <p:nvSpPr>
          <p:cNvPr id="31" name="왼쪽 화살표 30"/>
          <p:cNvSpPr/>
          <p:nvPr/>
        </p:nvSpPr>
        <p:spPr>
          <a:xfrm>
            <a:off x="2538103" y="5740718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2829048" y="4070382"/>
          <a:ext cx="6274794" cy="22727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799">
                  <a:extLst>
                    <a:ext uri="{9D8B030D-6E8A-4147-A177-3AD203B41FA5}">
                      <a16:colId xmlns:a16="http://schemas.microsoft.com/office/drawing/2014/main" val="3310751476"/>
                    </a:ext>
                  </a:extLst>
                </a:gridCol>
                <a:gridCol w="1045799">
                  <a:extLst>
                    <a:ext uri="{9D8B030D-6E8A-4147-A177-3AD203B41FA5}">
                      <a16:colId xmlns:a16="http://schemas.microsoft.com/office/drawing/2014/main" val="505859198"/>
                    </a:ext>
                  </a:extLst>
                </a:gridCol>
                <a:gridCol w="1045799">
                  <a:extLst>
                    <a:ext uri="{9D8B030D-6E8A-4147-A177-3AD203B41FA5}">
                      <a16:colId xmlns:a16="http://schemas.microsoft.com/office/drawing/2014/main" val="225139320"/>
                    </a:ext>
                  </a:extLst>
                </a:gridCol>
                <a:gridCol w="1045799">
                  <a:extLst>
                    <a:ext uri="{9D8B030D-6E8A-4147-A177-3AD203B41FA5}">
                      <a16:colId xmlns:a16="http://schemas.microsoft.com/office/drawing/2014/main" val="3000631058"/>
                    </a:ext>
                  </a:extLst>
                </a:gridCol>
                <a:gridCol w="1045799">
                  <a:extLst>
                    <a:ext uri="{9D8B030D-6E8A-4147-A177-3AD203B41FA5}">
                      <a16:colId xmlns:a16="http://schemas.microsoft.com/office/drawing/2014/main" val="3293594546"/>
                    </a:ext>
                  </a:extLst>
                </a:gridCol>
                <a:gridCol w="1045799">
                  <a:extLst>
                    <a:ext uri="{9D8B030D-6E8A-4147-A177-3AD203B41FA5}">
                      <a16:colId xmlns:a16="http://schemas.microsoft.com/office/drawing/2014/main" val="123444873"/>
                    </a:ext>
                  </a:extLst>
                </a:gridCol>
              </a:tblGrid>
              <a:tr h="2242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상태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예약자 이름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날짜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시간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인원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연락처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8213500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승인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이병규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19.03.29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오후 </a:t>
                      </a:r>
                      <a:r>
                        <a:rPr lang="en-US" altLang="ko-KR" sz="1300" dirty="0" smtClean="0"/>
                        <a:t>1</a:t>
                      </a:r>
                      <a:r>
                        <a:rPr lang="ko-KR" altLang="en-US" sz="1300" dirty="0" smtClean="0"/>
                        <a:t>시 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3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010-1234-4568</a:t>
                      </a:r>
                      <a:endParaRPr lang="ko-KR" altLang="en-US" sz="10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32350434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반려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 smtClean="0"/>
                        <a:t>이병구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19.03.28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smtClean="0"/>
                        <a:t>오후 </a:t>
                      </a:r>
                      <a:r>
                        <a:rPr lang="en-US" altLang="ko-KR" sz="1300" dirty="0" smtClean="0"/>
                        <a:t>1</a:t>
                      </a:r>
                      <a:r>
                        <a:rPr lang="ko-KR" altLang="en-US" sz="1300" dirty="0" smtClean="0"/>
                        <a:t>시 </a:t>
                      </a:r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4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010-1234-4568</a:t>
                      </a:r>
                      <a:endParaRPr lang="ko-KR" altLang="en-US" sz="10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892354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 smtClean="0"/>
                        <a:t>노쇼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 smtClean="0"/>
                        <a:t>이뱅규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19.03.27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smtClean="0"/>
                        <a:t>오후 </a:t>
                      </a:r>
                      <a:r>
                        <a:rPr lang="en-US" altLang="ko-KR" sz="1300" dirty="0" smtClean="0"/>
                        <a:t>1</a:t>
                      </a:r>
                      <a:r>
                        <a:rPr lang="ko-KR" altLang="en-US" sz="1300" dirty="0" smtClean="0"/>
                        <a:t>시 </a:t>
                      </a:r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5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010-1234-4568</a:t>
                      </a:r>
                      <a:endParaRPr lang="ko-KR" altLang="en-US" sz="10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4991596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9886454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9743569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1794711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781806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733210" y="3647782"/>
            <a:ext cx="1769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6B44E"/>
                </a:solidFill>
              </a:rPr>
              <a:t>예약 현황 관리</a:t>
            </a:r>
            <a:endParaRPr lang="ko-KR" altLang="en-US" dirty="0">
              <a:solidFill>
                <a:srgbClr val="26B44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945057" y="3719582"/>
            <a:ext cx="1165955" cy="284949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ysClr val="windowText" lastClr="000000"/>
                </a:solidFill>
              </a:rPr>
              <a:t>전체보기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▼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7209000" y="3719581"/>
            <a:ext cx="576716" cy="284949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ysClr val="windowText" lastClr="000000"/>
                </a:solidFill>
              </a:rPr>
              <a:t>승인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847913" y="3719580"/>
            <a:ext cx="576716" cy="284949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ysClr val="windowText" lastClr="000000"/>
                </a:solidFill>
              </a:rPr>
              <a:t>반려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8511598" y="3719579"/>
            <a:ext cx="576716" cy="284949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ysClr val="windowText" lastClr="000000"/>
                </a:solidFill>
              </a:rPr>
              <a:t>노쇼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160301" y="610029"/>
            <a:ext cx="3849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ysClr val="windowText" lastClr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err="1" smtClean="0">
                <a:solidFill>
                  <a:sysClr val="windowText" lastClr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예약현황관리</a:t>
            </a:r>
            <a:endParaRPr lang="ko-KR" altLang="en-US" dirty="0">
              <a:solidFill>
                <a:sysClr val="windowText" lastClr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390586" y="6408955"/>
            <a:ext cx="1713642" cy="284949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ysClr val="windowText" lastClr="000000"/>
                </a:solidFill>
              </a:rPr>
              <a:t>예약현황</a:t>
            </a:r>
            <a:r>
              <a:rPr lang="ko-KR" altLang="en-US" sz="1400" dirty="0" smtClean="0">
                <a:solidFill>
                  <a:sysClr val="windowText" lastClr="000000"/>
                </a:solidFill>
              </a:rPr>
              <a:t> </a:t>
            </a:r>
            <a:r>
              <a:rPr lang="ko-KR" altLang="en-US" sz="1400" dirty="0" err="1" smtClean="0">
                <a:solidFill>
                  <a:sysClr val="windowText" lastClr="000000"/>
                </a:solidFill>
              </a:rPr>
              <a:t>차트보기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973204" y="88694"/>
            <a:ext cx="2249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277680" y="79402"/>
            <a:ext cx="19143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S-PLS-008-018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9363634" y="230248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44" name="타원 43"/>
          <p:cNvSpPr/>
          <p:nvPr/>
        </p:nvSpPr>
        <p:spPr>
          <a:xfrm>
            <a:off x="9361747" y="278604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45" name="타원 44"/>
          <p:cNvSpPr/>
          <p:nvPr/>
        </p:nvSpPr>
        <p:spPr>
          <a:xfrm>
            <a:off x="9361748" y="3216502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9361746" y="3677795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625351" y="2316995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상태별로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분류해서 볼 수 있는 버튼 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625351" y="2759708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승인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반려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노쇼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버튼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625351" y="3219658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 현황을 보여주는 리스트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626774" y="3655381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 현황을 차트로 보여주는 버튼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 flipH="1">
            <a:off x="9424823" y="5632650"/>
            <a:ext cx="25507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 현황 관리 페이지 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상태별로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분류해서 볼 수 있으며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노쇼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발생 시 페이지에서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노쇼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처리를 통해 사용자의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노쇼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누적 횟수를 증가 시킴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6812657" y="344264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57" name="타원 56"/>
          <p:cNvSpPr/>
          <p:nvPr/>
        </p:nvSpPr>
        <p:spPr>
          <a:xfrm>
            <a:off x="7994811" y="3442639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58" name="타원 57"/>
          <p:cNvSpPr/>
          <p:nvPr/>
        </p:nvSpPr>
        <p:spPr>
          <a:xfrm>
            <a:off x="2882106" y="4078075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7175810" y="6443670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0740475" y="82125"/>
            <a:ext cx="840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03.27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72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505359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90586" y="1106130"/>
            <a:ext cx="701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 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53659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37811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86160" y="1106130"/>
            <a:ext cx="81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내맛집홈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-1494" y="2555694"/>
          <a:ext cx="1516292" cy="43023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6292">
                  <a:extLst>
                    <a:ext uri="{9D8B030D-6E8A-4147-A177-3AD203B41FA5}">
                      <a16:colId xmlns:a16="http://schemas.microsoft.com/office/drawing/2014/main" val="3792127651"/>
                    </a:ext>
                  </a:extLst>
                </a:gridCol>
              </a:tblGrid>
              <a:tr h="8500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개인정보</a:t>
                      </a:r>
                      <a:endParaRPr lang="en-US" altLang="ko-KR" sz="1400" baseline="0" dirty="0" smtClean="0"/>
                    </a:p>
                    <a:p>
                      <a:pPr algn="ctr" latinLnBrk="1"/>
                      <a:r>
                        <a:rPr lang="ko-KR" altLang="en-US" sz="1400" baseline="0" dirty="0" smtClean="0"/>
                        <a:t>보기 및 수정</a:t>
                      </a:r>
                      <a:endParaRPr lang="ko-KR" altLang="en-US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1185667"/>
                  </a:ext>
                </a:extLst>
              </a:tr>
              <a:tr h="841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업체정보 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ko-KR" altLang="en-US" sz="1400" dirty="0" smtClean="0"/>
                        <a:t>보기 및 수정</a:t>
                      </a:r>
                      <a:endParaRPr lang="en-US" altLang="ko-KR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861055"/>
                  </a:ext>
                </a:extLst>
              </a:tr>
              <a:tr h="9464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165289"/>
                  </a:ext>
                </a:extLst>
              </a:tr>
              <a:tr h="8734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예약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92521"/>
                  </a:ext>
                </a:extLst>
              </a:tr>
              <a:tr h="79056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우수맛집달성 </a:t>
                      </a:r>
                      <a:endParaRPr lang="en-US" altLang="ko-KR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693600"/>
                  </a:ext>
                </a:extLst>
              </a:tr>
            </a:tbl>
          </a:graphicData>
        </a:graphic>
      </p:graphicFrame>
      <p:sp>
        <p:nvSpPr>
          <p:cNvPr id="29" name="왼쪽 화살표 28"/>
          <p:cNvSpPr/>
          <p:nvPr/>
        </p:nvSpPr>
        <p:spPr>
          <a:xfrm>
            <a:off x="1277172" y="5527916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1514799" y="5208494"/>
          <a:ext cx="1168778" cy="8516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8778">
                  <a:extLst>
                    <a:ext uri="{9D8B030D-6E8A-4147-A177-3AD203B41FA5}">
                      <a16:colId xmlns:a16="http://schemas.microsoft.com/office/drawing/2014/main" val="1682328684"/>
                    </a:ext>
                  </a:extLst>
                </a:gridCol>
              </a:tblGrid>
              <a:tr h="4258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예약정보설정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3266522"/>
                  </a:ext>
                </a:extLst>
              </a:tr>
              <a:tr h="4258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예약현황관리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6394744"/>
                  </a:ext>
                </a:extLst>
              </a:tr>
            </a:tbl>
          </a:graphicData>
        </a:graphic>
      </p:graphicFrame>
      <p:sp>
        <p:nvSpPr>
          <p:cNvPr id="31" name="왼쪽 화살표 30"/>
          <p:cNvSpPr/>
          <p:nvPr/>
        </p:nvSpPr>
        <p:spPr>
          <a:xfrm>
            <a:off x="2538103" y="5740718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2829048" y="4070382"/>
          <a:ext cx="6274794" cy="22727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799">
                  <a:extLst>
                    <a:ext uri="{9D8B030D-6E8A-4147-A177-3AD203B41FA5}">
                      <a16:colId xmlns:a16="http://schemas.microsoft.com/office/drawing/2014/main" val="3310751476"/>
                    </a:ext>
                  </a:extLst>
                </a:gridCol>
                <a:gridCol w="1045799">
                  <a:extLst>
                    <a:ext uri="{9D8B030D-6E8A-4147-A177-3AD203B41FA5}">
                      <a16:colId xmlns:a16="http://schemas.microsoft.com/office/drawing/2014/main" val="505859198"/>
                    </a:ext>
                  </a:extLst>
                </a:gridCol>
                <a:gridCol w="1045799">
                  <a:extLst>
                    <a:ext uri="{9D8B030D-6E8A-4147-A177-3AD203B41FA5}">
                      <a16:colId xmlns:a16="http://schemas.microsoft.com/office/drawing/2014/main" val="225139320"/>
                    </a:ext>
                  </a:extLst>
                </a:gridCol>
                <a:gridCol w="1045799">
                  <a:extLst>
                    <a:ext uri="{9D8B030D-6E8A-4147-A177-3AD203B41FA5}">
                      <a16:colId xmlns:a16="http://schemas.microsoft.com/office/drawing/2014/main" val="3000631058"/>
                    </a:ext>
                  </a:extLst>
                </a:gridCol>
                <a:gridCol w="1045799">
                  <a:extLst>
                    <a:ext uri="{9D8B030D-6E8A-4147-A177-3AD203B41FA5}">
                      <a16:colId xmlns:a16="http://schemas.microsoft.com/office/drawing/2014/main" val="3293594546"/>
                    </a:ext>
                  </a:extLst>
                </a:gridCol>
                <a:gridCol w="1045799">
                  <a:extLst>
                    <a:ext uri="{9D8B030D-6E8A-4147-A177-3AD203B41FA5}">
                      <a16:colId xmlns:a16="http://schemas.microsoft.com/office/drawing/2014/main" val="123444873"/>
                    </a:ext>
                  </a:extLst>
                </a:gridCol>
              </a:tblGrid>
              <a:tr h="2242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상태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예약자 이름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날짜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시간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인원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연락처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8213500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승인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이병규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19.03.29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오후 </a:t>
                      </a:r>
                      <a:r>
                        <a:rPr lang="en-US" altLang="ko-KR" sz="1300" dirty="0" smtClean="0"/>
                        <a:t>1</a:t>
                      </a:r>
                      <a:r>
                        <a:rPr lang="ko-KR" altLang="en-US" sz="1300" dirty="0" smtClean="0"/>
                        <a:t>시 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3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010-1234-4568</a:t>
                      </a:r>
                      <a:endParaRPr lang="ko-KR" altLang="en-US" sz="10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32350434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반려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 smtClean="0"/>
                        <a:t>이병구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19.03.28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smtClean="0"/>
                        <a:t>오후 </a:t>
                      </a:r>
                      <a:r>
                        <a:rPr lang="en-US" altLang="ko-KR" sz="1300" dirty="0" smtClean="0"/>
                        <a:t>1</a:t>
                      </a:r>
                      <a:r>
                        <a:rPr lang="ko-KR" altLang="en-US" sz="1300" dirty="0" smtClean="0"/>
                        <a:t>시 </a:t>
                      </a:r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4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010-1234-4568</a:t>
                      </a:r>
                      <a:endParaRPr lang="ko-KR" altLang="en-US" sz="10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892354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 smtClean="0"/>
                        <a:t>노쇼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 smtClean="0"/>
                        <a:t>이뱅규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19.03.27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smtClean="0"/>
                        <a:t>오후 </a:t>
                      </a:r>
                      <a:r>
                        <a:rPr lang="en-US" altLang="ko-KR" sz="1300" dirty="0" smtClean="0"/>
                        <a:t>1</a:t>
                      </a:r>
                      <a:r>
                        <a:rPr lang="ko-KR" altLang="en-US" sz="1300" dirty="0" smtClean="0"/>
                        <a:t>시 </a:t>
                      </a:r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5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010-1234-4568</a:t>
                      </a:r>
                      <a:endParaRPr lang="ko-KR" altLang="en-US" sz="10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4991596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대기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 smtClean="0"/>
                        <a:t>이븅규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19.04.02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오후 </a:t>
                      </a:r>
                      <a:r>
                        <a:rPr lang="en-US" altLang="ko-KR" sz="1300" dirty="0" smtClean="0"/>
                        <a:t>1</a:t>
                      </a:r>
                      <a:r>
                        <a:rPr lang="ko-KR" altLang="en-US" sz="1300" dirty="0" smtClean="0"/>
                        <a:t>시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2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010-1234-4568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9886454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9743569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1794711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781806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733210" y="3647782"/>
            <a:ext cx="1769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6B44E"/>
                </a:solidFill>
              </a:rPr>
              <a:t>예약 현황 관리</a:t>
            </a:r>
            <a:endParaRPr lang="ko-KR" altLang="en-US" dirty="0">
              <a:solidFill>
                <a:srgbClr val="26B44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945057" y="3719582"/>
            <a:ext cx="1165955" cy="284949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ysClr val="windowText" lastClr="000000"/>
                </a:solidFill>
              </a:rPr>
              <a:t>전체보기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▼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7209000" y="3719581"/>
            <a:ext cx="576716" cy="284949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ysClr val="windowText" lastClr="000000"/>
                </a:solidFill>
              </a:rPr>
              <a:t>승인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847913" y="3719580"/>
            <a:ext cx="576716" cy="284949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ysClr val="windowText" lastClr="000000"/>
                </a:solidFill>
              </a:rPr>
              <a:t>반려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8511598" y="3719579"/>
            <a:ext cx="576716" cy="284949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ysClr val="windowText" lastClr="000000"/>
                </a:solidFill>
              </a:rPr>
              <a:t>노쇼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160301" y="610029"/>
            <a:ext cx="3849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ysClr val="windowText" lastClr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err="1" smtClean="0">
                <a:solidFill>
                  <a:sysClr val="windowText" lastClr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예약현황관리</a:t>
            </a:r>
            <a:endParaRPr lang="ko-KR" altLang="en-US" dirty="0">
              <a:solidFill>
                <a:sysClr val="windowText" lastClr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 flipH="1" flipV="1">
            <a:off x="5903381" y="3103491"/>
            <a:ext cx="1305620" cy="616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3808520" y="2494048"/>
            <a:ext cx="2059620" cy="9962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sz="1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ysClr val="windowText" lastClr="000000"/>
                </a:solidFill>
              </a:rPr>
              <a:t>승인 하시겠습니까</a:t>
            </a:r>
            <a:r>
              <a:rPr lang="en-US" altLang="ko-KR" sz="1400" dirty="0" smtClean="0">
                <a:solidFill>
                  <a:sysClr val="windowText" lastClr="000000"/>
                </a:solidFill>
              </a:rPr>
              <a:t>?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208178" y="3083225"/>
            <a:ext cx="576716" cy="284949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ysClr val="windowText" lastClr="000000"/>
                </a:solidFill>
              </a:rPr>
              <a:t>확인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864558" y="3083225"/>
            <a:ext cx="576716" cy="284949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ysClr val="windowText" lastClr="000000"/>
                </a:solidFill>
              </a:rPr>
              <a:t>취소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347519" y="4919469"/>
            <a:ext cx="2059620" cy="9962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sz="1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400" dirty="0" err="1" smtClean="0">
                <a:solidFill>
                  <a:sysClr val="windowText" lastClr="000000"/>
                </a:solidFill>
              </a:rPr>
              <a:t>노쇼</a:t>
            </a:r>
            <a:r>
              <a:rPr lang="ko-KR" altLang="en-US" sz="1400" dirty="0" smtClean="0">
                <a:solidFill>
                  <a:sysClr val="windowText" lastClr="000000"/>
                </a:solidFill>
              </a:rPr>
              <a:t> 하시겠습니까</a:t>
            </a:r>
            <a:r>
              <a:rPr lang="en-US" altLang="ko-KR" sz="1400" dirty="0" smtClean="0">
                <a:solidFill>
                  <a:sysClr val="windowText" lastClr="000000"/>
                </a:solidFill>
              </a:rPr>
              <a:t>?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761992" y="5498979"/>
            <a:ext cx="576716" cy="284949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ysClr val="windowText" lastClr="000000"/>
                </a:solidFill>
              </a:rPr>
              <a:t>확인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418372" y="5498979"/>
            <a:ext cx="576716" cy="284949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ysClr val="windowText" lastClr="000000"/>
                </a:solidFill>
              </a:rPr>
              <a:t>취소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056350" y="1527728"/>
            <a:ext cx="2059620" cy="9962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sz="1400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ysClr val="windowText" lastClr="000000"/>
                </a:solidFill>
              </a:rPr>
              <a:t>반려 하시겠습니까</a:t>
            </a:r>
            <a:r>
              <a:rPr lang="en-US" altLang="ko-KR" sz="1400" dirty="0" smtClean="0">
                <a:solidFill>
                  <a:sysClr val="windowText" lastClr="000000"/>
                </a:solidFill>
              </a:rPr>
              <a:t>?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7456008" y="2116905"/>
            <a:ext cx="576716" cy="284949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ysClr val="windowText" lastClr="000000"/>
                </a:solidFill>
              </a:rPr>
              <a:t>확인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8112388" y="2116905"/>
            <a:ext cx="576716" cy="284949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ysClr val="windowText" lastClr="000000"/>
                </a:solidFill>
              </a:rPr>
              <a:t>취소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54" name="직선 화살표 연결선 53"/>
          <p:cNvCxnSpPr>
            <a:endCxn id="49" idx="2"/>
          </p:cNvCxnSpPr>
          <p:nvPr/>
        </p:nvCxnSpPr>
        <p:spPr>
          <a:xfrm flipH="1" flipV="1">
            <a:off x="8086160" y="2523981"/>
            <a:ext cx="22658" cy="1172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35" idx="2"/>
            <a:endCxn id="46" idx="3"/>
          </p:cNvCxnSpPr>
          <p:nvPr/>
        </p:nvCxnSpPr>
        <p:spPr>
          <a:xfrm flipH="1">
            <a:off x="6407139" y="4004528"/>
            <a:ext cx="2392817" cy="1413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7390586" y="6408955"/>
            <a:ext cx="1713642" cy="284949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ysClr val="windowText" lastClr="000000"/>
                </a:solidFill>
              </a:rPr>
              <a:t>예약현황</a:t>
            </a:r>
            <a:r>
              <a:rPr lang="ko-KR" altLang="en-US" sz="1400" dirty="0" smtClean="0">
                <a:solidFill>
                  <a:sysClr val="windowText" lastClr="000000"/>
                </a:solidFill>
              </a:rPr>
              <a:t> </a:t>
            </a:r>
            <a:r>
              <a:rPr lang="ko-KR" altLang="en-US" sz="1400" dirty="0" err="1" smtClean="0">
                <a:solidFill>
                  <a:sysClr val="windowText" lastClr="000000"/>
                </a:solidFill>
              </a:rPr>
              <a:t>차트보기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973204" y="88694"/>
            <a:ext cx="2249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280886" y="79402"/>
            <a:ext cx="1907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S-PLS-008-019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 flipH="1">
            <a:off x="9424823" y="5632650"/>
            <a:ext cx="2550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버튼의 클릭 결과 화면 처리 되지 않은 예약은 대기 상태로 남아있다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10740475" y="82125"/>
            <a:ext cx="840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03.27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215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505359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90586" y="1106130"/>
            <a:ext cx="701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 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53659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37811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86160" y="1106130"/>
            <a:ext cx="81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내맛집홈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-1494" y="2555694"/>
          <a:ext cx="1516292" cy="43023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6292">
                  <a:extLst>
                    <a:ext uri="{9D8B030D-6E8A-4147-A177-3AD203B41FA5}">
                      <a16:colId xmlns:a16="http://schemas.microsoft.com/office/drawing/2014/main" val="3792127651"/>
                    </a:ext>
                  </a:extLst>
                </a:gridCol>
              </a:tblGrid>
              <a:tr h="8500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개인정보</a:t>
                      </a:r>
                      <a:endParaRPr lang="en-US" altLang="ko-KR" sz="1400" baseline="0" dirty="0" smtClean="0"/>
                    </a:p>
                    <a:p>
                      <a:pPr algn="ctr" latinLnBrk="1"/>
                      <a:r>
                        <a:rPr lang="ko-KR" altLang="en-US" sz="1400" baseline="0" dirty="0" smtClean="0"/>
                        <a:t>보기 및 수정</a:t>
                      </a:r>
                      <a:endParaRPr lang="ko-KR" altLang="en-US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1185667"/>
                  </a:ext>
                </a:extLst>
              </a:tr>
              <a:tr h="841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업체정보 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ko-KR" altLang="en-US" sz="1400" dirty="0" smtClean="0"/>
                        <a:t>보기 및 수정</a:t>
                      </a:r>
                      <a:endParaRPr lang="en-US" altLang="ko-KR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861055"/>
                  </a:ext>
                </a:extLst>
              </a:tr>
              <a:tr h="9464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165289"/>
                  </a:ext>
                </a:extLst>
              </a:tr>
              <a:tr h="8734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예약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92521"/>
                  </a:ext>
                </a:extLst>
              </a:tr>
              <a:tr h="79056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우수맛집달성 </a:t>
                      </a:r>
                      <a:endParaRPr lang="en-US" altLang="ko-KR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693600"/>
                  </a:ext>
                </a:extLst>
              </a:tr>
            </a:tbl>
          </a:graphicData>
        </a:graphic>
      </p:graphicFrame>
      <p:sp>
        <p:nvSpPr>
          <p:cNvPr id="29" name="왼쪽 화살표 28"/>
          <p:cNvSpPr/>
          <p:nvPr/>
        </p:nvSpPr>
        <p:spPr>
          <a:xfrm>
            <a:off x="1277172" y="5527916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1514799" y="5208494"/>
          <a:ext cx="1168778" cy="8516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8778">
                  <a:extLst>
                    <a:ext uri="{9D8B030D-6E8A-4147-A177-3AD203B41FA5}">
                      <a16:colId xmlns:a16="http://schemas.microsoft.com/office/drawing/2014/main" val="1682328684"/>
                    </a:ext>
                  </a:extLst>
                </a:gridCol>
              </a:tblGrid>
              <a:tr h="4258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예약정보설정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3266522"/>
                  </a:ext>
                </a:extLst>
              </a:tr>
              <a:tr h="4258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예약현황관리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6394744"/>
                  </a:ext>
                </a:extLst>
              </a:tr>
            </a:tbl>
          </a:graphicData>
        </a:graphic>
      </p:graphicFrame>
      <p:sp>
        <p:nvSpPr>
          <p:cNvPr id="31" name="왼쪽 화살표 30"/>
          <p:cNvSpPr/>
          <p:nvPr/>
        </p:nvSpPr>
        <p:spPr>
          <a:xfrm>
            <a:off x="2538103" y="5740718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829048" y="4070382"/>
          <a:ext cx="6274794" cy="22727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799">
                  <a:extLst>
                    <a:ext uri="{9D8B030D-6E8A-4147-A177-3AD203B41FA5}">
                      <a16:colId xmlns:a16="http://schemas.microsoft.com/office/drawing/2014/main" val="3310751476"/>
                    </a:ext>
                  </a:extLst>
                </a:gridCol>
                <a:gridCol w="1045799">
                  <a:extLst>
                    <a:ext uri="{9D8B030D-6E8A-4147-A177-3AD203B41FA5}">
                      <a16:colId xmlns:a16="http://schemas.microsoft.com/office/drawing/2014/main" val="505859198"/>
                    </a:ext>
                  </a:extLst>
                </a:gridCol>
                <a:gridCol w="1045799">
                  <a:extLst>
                    <a:ext uri="{9D8B030D-6E8A-4147-A177-3AD203B41FA5}">
                      <a16:colId xmlns:a16="http://schemas.microsoft.com/office/drawing/2014/main" val="225139320"/>
                    </a:ext>
                  </a:extLst>
                </a:gridCol>
                <a:gridCol w="1045799">
                  <a:extLst>
                    <a:ext uri="{9D8B030D-6E8A-4147-A177-3AD203B41FA5}">
                      <a16:colId xmlns:a16="http://schemas.microsoft.com/office/drawing/2014/main" val="3000631058"/>
                    </a:ext>
                  </a:extLst>
                </a:gridCol>
                <a:gridCol w="1045799">
                  <a:extLst>
                    <a:ext uri="{9D8B030D-6E8A-4147-A177-3AD203B41FA5}">
                      <a16:colId xmlns:a16="http://schemas.microsoft.com/office/drawing/2014/main" val="3293594546"/>
                    </a:ext>
                  </a:extLst>
                </a:gridCol>
                <a:gridCol w="1045799">
                  <a:extLst>
                    <a:ext uri="{9D8B030D-6E8A-4147-A177-3AD203B41FA5}">
                      <a16:colId xmlns:a16="http://schemas.microsoft.com/office/drawing/2014/main" val="123444873"/>
                    </a:ext>
                  </a:extLst>
                </a:gridCol>
              </a:tblGrid>
              <a:tr h="2242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상태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예약자 이름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날짜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시간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인원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연락처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8213500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승인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이병규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19.03.29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오후 </a:t>
                      </a:r>
                      <a:r>
                        <a:rPr lang="en-US" altLang="ko-KR" sz="1300" dirty="0" smtClean="0"/>
                        <a:t>1</a:t>
                      </a:r>
                      <a:r>
                        <a:rPr lang="ko-KR" altLang="en-US" sz="1300" dirty="0" smtClean="0"/>
                        <a:t>시 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3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010-1234-4568</a:t>
                      </a:r>
                      <a:endParaRPr lang="ko-KR" altLang="en-US" sz="10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32350434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반려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 smtClean="0"/>
                        <a:t>이병구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19.03.28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smtClean="0"/>
                        <a:t>오후 </a:t>
                      </a:r>
                      <a:r>
                        <a:rPr lang="en-US" altLang="ko-KR" sz="1300" dirty="0" smtClean="0"/>
                        <a:t>1</a:t>
                      </a:r>
                      <a:r>
                        <a:rPr lang="ko-KR" altLang="en-US" sz="1300" dirty="0" smtClean="0"/>
                        <a:t>시 </a:t>
                      </a:r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4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010-1234-4568</a:t>
                      </a:r>
                      <a:endParaRPr lang="ko-KR" altLang="en-US" sz="10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892354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 smtClean="0"/>
                        <a:t>노쇼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 smtClean="0"/>
                        <a:t>이뱅규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19.03.27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smtClean="0"/>
                        <a:t>오후 </a:t>
                      </a:r>
                      <a:r>
                        <a:rPr lang="en-US" altLang="ko-KR" sz="1300" dirty="0" smtClean="0"/>
                        <a:t>1</a:t>
                      </a:r>
                      <a:r>
                        <a:rPr lang="ko-KR" altLang="en-US" sz="1300" dirty="0" smtClean="0"/>
                        <a:t>시 </a:t>
                      </a:r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5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010-1234-4568</a:t>
                      </a:r>
                      <a:endParaRPr lang="ko-KR" altLang="en-US" sz="10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4991596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9886454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9743569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1794711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781806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733210" y="3647782"/>
            <a:ext cx="1769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6B44E"/>
                </a:solidFill>
              </a:rPr>
              <a:t>예약 현황 관리</a:t>
            </a:r>
            <a:endParaRPr lang="ko-KR" altLang="en-US" dirty="0">
              <a:solidFill>
                <a:srgbClr val="26B44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945057" y="3719582"/>
            <a:ext cx="1165955" cy="284949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ysClr val="windowText" lastClr="000000"/>
                </a:solidFill>
              </a:rPr>
              <a:t>승인▼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209000" y="3719581"/>
            <a:ext cx="576716" cy="284949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ysClr val="windowText" lastClr="000000"/>
                </a:solidFill>
              </a:rPr>
              <a:t>승인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847913" y="3719580"/>
            <a:ext cx="576716" cy="284949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ysClr val="windowText" lastClr="000000"/>
                </a:solidFill>
              </a:rPr>
              <a:t>반려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8511598" y="3719579"/>
            <a:ext cx="576716" cy="284949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ysClr val="windowText" lastClr="000000"/>
                </a:solidFill>
              </a:rPr>
              <a:t>노쇼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160301" y="610029"/>
            <a:ext cx="3849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ysClr val="windowText" lastClr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err="1" smtClean="0">
                <a:solidFill>
                  <a:sysClr val="windowText" lastClr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예약현황관리</a:t>
            </a:r>
            <a:endParaRPr lang="ko-KR" altLang="en-US" dirty="0">
              <a:solidFill>
                <a:sysClr val="windowText" lastClr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390586" y="6408955"/>
            <a:ext cx="1713642" cy="284949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ysClr val="windowText" lastClr="000000"/>
                </a:solidFill>
              </a:rPr>
              <a:t>예약현황</a:t>
            </a:r>
            <a:r>
              <a:rPr lang="ko-KR" altLang="en-US" sz="1400" dirty="0" smtClean="0">
                <a:solidFill>
                  <a:sysClr val="windowText" lastClr="000000"/>
                </a:solidFill>
              </a:rPr>
              <a:t> </a:t>
            </a:r>
            <a:r>
              <a:rPr lang="ko-KR" altLang="en-US" sz="1400" dirty="0" err="1" smtClean="0">
                <a:solidFill>
                  <a:sysClr val="windowText" lastClr="000000"/>
                </a:solidFill>
              </a:rPr>
              <a:t>차트보기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40" name="직선 화살표 연결선 39"/>
          <p:cNvCxnSpPr>
            <a:endCxn id="38" idx="1"/>
          </p:cNvCxnSpPr>
          <p:nvPr/>
        </p:nvCxnSpPr>
        <p:spPr>
          <a:xfrm>
            <a:off x="6365289" y="5953520"/>
            <a:ext cx="1025297" cy="59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1" name="차트 40"/>
          <p:cNvGraphicFramePr/>
          <p:nvPr>
            <p:extLst/>
          </p:nvPr>
        </p:nvGraphicFramePr>
        <p:xfrm>
          <a:off x="2834777" y="3204712"/>
          <a:ext cx="3989245" cy="2756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2" name="직사각형 41"/>
          <p:cNvSpPr/>
          <p:nvPr/>
        </p:nvSpPr>
        <p:spPr>
          <a:xfrm>
            <a:off x="1973204" y="88694"/>
            <a:ext cx="2249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256841" y="79402"/>
            <a:ext cx="19559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S-PLS-008-020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 flipH="1">
            <a:off x="9424823" y="5632650"/>
            <a:ext cx="2550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예약현황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차트보기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클릭 시 출력되는 페이지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0740475" y="82125"/>
            <a:ext cx="840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03.27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81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err="1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</a:t>
            </a:r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우수맛집달성 확인 화면</a:t>
            </a:r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505359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90586" y="1106130"/>
            <a:ext cx="701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 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53659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37811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86160" y="1106130"/>
            <a:ext cx="81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내맛집홈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-1494" y="2555694"/>
          <a:ext cx="1516292" cy="43023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6292">
                  <a:extLst>
                    <a:ext uri="{9D8B030D-6E8A-4147-A177-3AD203B41FA5}">
                      <a16:colId xmlns:a16="http://schemas.microsoft.com/office/drawing/2014/main" val="3792127651"/>
                    </a:ext>
                  </a:extLst>
                </a:gridCol>
              </a:tblGrid>
              <a:tr h="8500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개인정보</a:t>
                      </a:r>
                      <a:endParaRPr lang="en-US" altLang="ko-KR" sz="1400" baseline="0" dirty="0" smtClean="0"/>
                    </a:p>
                    <a:p>
                      <a:pPr algn="ctr" latinLnBrk="1"/>
                      <a:r>
                        <a:rPr lang="ko-KR" altLang="en-US" sz="1400" baseline="0" dirty="0" smtClean="0"/>
                        <a:t>보기 및 수정</a:t>
                      </a:r>
                      <a:endParaRPr lang="ko-KR" altLang="en-US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1185667"/>
                  </a:ext>
                </a:extLst>
              </a:tr>
              <a:tr h="841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업체정보 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ko-KR" altLang="en-US" sz="1400" dirty="0" smtClean="0"/>
                        <a:t>보기 및 수정</a:t>
                      </a:r>
                      <a:endParaRPr lang="en-US" altLang="ko-KR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861055"/>
                  </a:ext>
                </a:extLst>
              </a:tr>
              <a:tr h="9464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165289"/>
                  </a:ext>
                </a:extLst>
              </a:tr>
              <a:tr h="8734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예약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92521"/>
                  </a:ext>
                </a:extLst>
              </a:tr>
              <a:tr h="79056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우수맛집달성 </a:t>
                      </a:r>
                      <a:endParaRPr lang="en-US" altLang="ko-KR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693600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2061556" y="2768136"/>
            <a:ext cx="6385712" cy="1562793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261061" y="2901140"/>
            <a:ext cx="4682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강남역 점</a:t>
            </a:r>
            <a:r>
              <a:rPr lang="en-US" altLang="ko-KR" dirty="0" smtClean="0"/>
              <a:t>]</a:t>
            </a:r>
            <a:r>
              <a:rPr lang="ko-KR" altLang="en-US" dirty="0" err="1" smtClean="0"/>
              <a:t>서서갈비</a:t>
            </a:r>
            <a:r>
              <a:rPr lang="ko-KR" altLang="en-US" dirty="0" smtClean="0"/>
              <a:t> </a:t>
            </a:r>
            <a:r>
              <a:rPr lang="ko-KR" altLang="en-US" sz="1400" dirty="0" smtClean="0"/>
              <a:t>님</a:t>
            </a:r>
            <a:endParaRPr lang="en-US" altLang="ko-KR" sz="1400" dirty="0" smtClean="0"/>
          </a:p>
          <a:p>
            <a:r>
              <a:rPr lang="ko-KR" altLang="en-US" sz="1400" dirty="0" err="1" smtClean="0"/>
              <a:t>우수맛집</a:t>
            </a:r>
            <a:r>
              <a:rPr lang="ko-KR" altLang="en-US" sz="1400" dirty="0" smtClean="0"/>
              <a:t> 달성까지 </a:t>
            </a:r>
            <a:r>
              <a:rPr lang="en-US" altLang="ko-KR" sz="1400" dirty="0" smtClean="0"/>
              <a:t>90% </a:t>
            </a:r>
            <a:r>
              <a:rPr lang="ko-KR" altLang="en-US" sz="1400" dirty="0" smtClean="0"/>
              <a:t>남았어요</a:t>
            </a:r>
            <a:r>
              <a:rPr lang="en-US" altLang="ko-KR" sz="1400" dirty="0" smtClean="0"/>
              <a:t>!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6724997" y="2851264"/>
            <a:ext cx="16126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최초 가입일 </a:t>
            </a:r>
            <a:r>
              <a:rPr lang="en-US" altLang="ko-KR" sz="1000" dirty="0" smtClean="0"/>
              <a:t>2019-03-27</a:t>
            </a:r>
            <a:endParaRPr lang="ko-KR" altLang="en-US" sz="1000" dirty="0"/>
          </a:p>
        </p:txBody>
      </p:sp>
      <p:sp>
        <p:nvSpPr>
          <p:cNvPr id="33" name="직사각형 32"/>
          <p:cNvSpPr/>
          <p:nvPr/>
        </p:nvSpPr>
        <p:spPr>
          <a:xfrm>
            <a:off x="3588135" y="3597320"/>
            <a:ext cx="4504496" cy="367442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588135" y="3597320"/>
            <a:ext cx="892425" cy="367442"/>
          </a:xfrm>
          <a:prstGeom prst="rect">
            <a:avLst/>
          </a:prstGeom>
          <a:solidFill>
            <a:srgbClr val="26B4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480560" y="3627152"/>
            <a:ext cx="792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10%</a:t>
            </a:r>
            <a:endParaRPr lang="ko-KR" altLang="en-US" sz="1400" dirty="0"/>
          </a:p>
        </p:txBody>
      </p:sp>
      <p:sp>
        <p:nvSpPr>
          <p:cNvPr id="36" name="직사각형 35"/>
          <p:cNvSpPr/>
          <p:nvPr/>
        </p:nvSpPr>
        <p:spPr>
          <a:xfrm>
            <a:off x="2061556" y="4530436"/>
            <a:ext cx="6385712" cy="2194560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2302683" y="4606786"/>
            <a:ext cx="55256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우수 맛집에 도전하세요</a:t>
            </a:r>
            <a:r>
              <a:rPr lang="en-US" altLang="ko-KR" sz="1100" dirty="0" smtClean="0"/>
              <a:t>!</a:t>
            </a:r>
          </a:p>
          <a:p>
            <a:r>
              <a:rPr lang="ko-KR" altLang="en-US" sz="1100" dirty="0" smtClean="0"/>
              <a:t>조건</a:t>
            </a:r>
            <a:r>
              <a:rPr lang="en-US" altLang="ko-KR" sz="1100" dirty="0" smtClean="0"/>
              <a:t>(*</a:t>
            </a:r>
            <a:r>
              <a:rPr lang="ko-KR" altLang="en-US" sz="1100" dirty="0"/>
              <a:t>한 달 내 새로운 리뷰가 </a:t>
            </a:r>
            <a:r>
              <a:rPr lang="en-US" altLang="ko-KR" sz="1100" dirty="0"/>
              <a:t>100</a:t>
            </a:r>
            <a:r>
              <a:rPr lang="ko-KR" altLang="en-US" sz="1100" dirty="0"/>
              <a:t>개 이상이고</a:t>
            </a:r>
            <a:r>
              <a:rPr lang="en-US" altLang="ko-KR" sz="1100" dirty="0"/>
              <a:t>, ‘</a:t>
            </a:r>
            <a:r>
              <a:rPr lang="ko-KR" altLang="en-US" sz="1100" dirty="0"/>
              <a:t>좋아요’ 평가가</a:t>
            </a:r>
          </a:p>
          <a:p>
            <a:r>
              <a:rPr lang="en-US" altLang="ko-KR" sz="1100" dirty="0"/>
              <a:t>80</a:t>
            </a:r>
            <a:r>
              <a:rPr lang="ko-KR" altLang="en-US" sz="1100" dirty="0"/>
              <a:t>퍼센트 이상인 맛집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  <p:sp>
        <p:nvSpPr>
          <p:cNvPr id="38" name="직사각형 37"/>
          <p:cNvSpPr/>
          <p:nvPr/>
        </p:nvSpPr>
        <p:spPr>
          <a:xfrm>
            <a:off x="2377440" y="5185756"/>
            <a:ext cx="5738544" cy="13246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2458162" y="5258384"/>
            <a:ext cx="56344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 smtClean="0">
              <a:solidFill>
                <a:srgbClr val="26B44E"/>
              </a:solidFill>
            </a:endParaRPr>
          </a:p>
          <a:p>
            <a:r>
              <a:rPr lang="en-US" altLang="ko-KR" sz="1400" dirty="0" smtClean="0">
                <a:solidFill>
                  <a:srgbClr val="26B44E"/>
                </a:solidFill>
              </a:rPr>
              <a:t>*</a:t>
            </a:r>
            <a:r>
              <a:rPr lang="ko-KR" altLang="en-US" sz="1400" dirty="0" smtClean="0">
                <a:solidFill>
                  <a:srgbClr val="26B44E"/>
                </a:solidFill>
              </a:rPr>
              <a:t>우수 맛집의 장점</a:t>
            </a:r>
            <a:r>
              <a:rPr lang="en-US" altLang="ko-KR" sz="1400" dirty="0" smtClean="0">
                <a:solidFill>
                  <a:srgbClr val="26B44E"/>
                </a:solidFill>
              </a:rPr>
              <a:t>*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>
                <a:solidFill>
                  <a:srgbClr val="26B44E"/>
                </a:solidFill>
              </a:rPr>
              <a:t>멜론플레이트 에서 우수 맛집 로고를 드립니다</a:t>
            </a:r>
            <a:r>
              <a:rPr lang="en-US" altLang="ko-KR" sz="1400" dirty="0" smtClean="0">
                <a:solidFill>
                  <a:srgbClr val="26B44E"/>
                </a:solidFill>
              </a:rPr>
              <a:t>!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solidFill>
                  <a:srgbClr val="26B44E"/>
                </a:solidFill>
              </a:rPr>
              <a:t>PDF</a:t>
            </a:r>
            <a:r>
              <a:rPr lang="ko-KR" altLang="en-US" sz="1400" dirty="0" smtClean="0">
                <a:solidFill>
                  <a:srgbClr val="26B44E"/>
                </a:solidFill>
              </a:rPr>
              <a:t>로 출력할 수 있는 인증서를 발급해 드립니다</a:t>
            </a:r>
            <a:r>
              <a:rPr lang="en-US" altLang="ko-KR" sz="1400" dirty="0" smtClean="0">
                <a:solidFill>
                  <a:srgbClr val="26B44E"/>
                </a:solidFill>
              </a:rPr>
              <a:t>!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870" y="3257050"/>
            <a:ext cx="1482343" cy="1058816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811" y="5665821"/>
            <a:ext cx="915537" cy="653955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7021699" y="3095384"/>
            <a:ext cx="1064461" cy="467218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ysClr val="windowText" lastClr="000000"/>
                </a:solidFill>
              </a:rPr>
              <a:t>우수 맛집 인증</a:t>
            </a:r>
            <a:endParaRPr lang="en-US" altLang="ko-KR" sz="1000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ysClr val="windowText" lastClr="000000"/>
                </a:solidFill>
              </a:rPr>
              <a:t>PDF </a:t>
            </a:r>
            <a:r>
              <a:rPr lang="ko-KR" altLang="en-US" sz="1000" dirty="0" smtClean="0">
                <a:solidFill>
                  <a:sysClr val="windowText" lastClr="000000"/>
                </a:solidFill>
              </a:rPr>
              <a:t>출력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3" name="왼쪽 화살표 42"/>
          <p:cNvSpPr/>
          <p:nvPr/>
        </p:nvSpPr>
        <p:spPr>
          <a:xfrm>
            <a:off x="1298610" y="6386095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1973204" y="88694"/>
            <a:ext cx="2249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284092" y="79402"/>
            <a:ext cx="19014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S-PLS-008-021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9363634" y="230248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45" name="타원 44"/>
          <p:cNvSpPr/>
          <p:nvPr/>
        </p:nvSpPr>
        <p:spPr>
          <a:xfrm>
            <a:off x="9361747" y="278604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48" name="타원 47"/>
          <p:cNvSpPr/>
          <p:nvPr/>
        </p:nvSpPr>
        <p:spPr>
          <a:xfrm>
            <a:off x="9361748" y="3216502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625351" y="2316995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우수맛집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달성률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출력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625351" y="2759708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우수 맛집 인증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PDF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출력 버튼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625351" y="3219658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우수 맛집 조건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혜택 명시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4751760" y="295276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53" name="타원 52"/>
          <p:cNvSpPr/>
          <p:nvPr/>
        </p:nvSpPr>
        <p:spPr>
          <a:xfrm>
            <a:off x="6724997" y="316409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54" name="타원 53"/>
          <p:cNvSpPr/>
          <p:nvPr/>
        </p:nvSpPr>
        <p:spPr>
          <a:xfrm>
            <a:off x="7082157" y="478372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 flipH="1">
            <a:off x="9424823" y="5632650"/>
            <a:ext cx="2550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우수 맛집 달성 여부 및 혜택 확인 페이지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우수 맛집을 달성 했다면 인증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PDF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출력 가능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0738872" y="82125"/>
            <a:ext cx="843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03.28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609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err="1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</a:t>
            </a:r>
            <a:r>
              <a: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우수맛집달성 확인 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 </a:t>
            </a:r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505359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90586" y="1106130"/>
            <a:ext cx="701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 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53659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37811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86160" y="1106130"/>
            <a:ext cx="81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내맛집홈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-1494" y="2555694"/>
          <a:ext cx="1516292" cy="43023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6292">
                  <a:extLst>
                    <a:ext uri="{9D8B030D-6E8A-4147-A177-3AD203B41FA5}">
                      <a16:colId xmlns:a16="http://schemas.microsoft.com/office/drawing/2014/main" val="3792127651"/>
                    </a:ext>
                  </a:extLst>
                </a:gridCol>
              </a:tblGrid>
              <a:tr h="8500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개인정보</a:t>
                      </a:r>
                      <a:endParaRPr lang="en-US" altLang="ko-KR" sz="1400" baseline="0" dirty="0" smtClean="0"/>
                    </a:p>
                    <a:p>
                      <a:pPr algn="ctr" latinLnBrk="1"/>
                      <a:r>
                        <a:rPr lang="ko-KR" altLang="en-US" sz="1400" baseline="0" dirty="0" smtClean="0"/>
                        <a:t>보기 및 수정</a:t>
                      </a:r>
                      <a:endParaRPr lang="ko-KR" altLang="en-US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1185667"/>
                  </a:ext>
                </a:extLst>
              </a:tr>
              <a:tr h="841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업체정보 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ko-KR" altLang="en-US" sz="1400" dirty="0" smtClean="0"/>
                        <a:t>보기 및 수정</a:t>
                      </a:r>
                      <a:endParaRPr lang="en-US" altLang="ko-KR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861055"/>
                  </a:ext>
                </a:extLst>
              </a:tr>
              <a:tr h="9464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165289"/>
                  </a:ext>
                </a:extLst>
              </a:tr>
              <a:tr h="8734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예약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92521"/>
                  </a:ext>
                </a:extLst>
              </a:tr>
              <a:tr h="79056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우수맛집달성 </a:t>
                      </a:r>
                      <a:endParaRPr lang="en-US" altLang="ko-KR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693600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2061556" y="2768136"/>
            <a:ext cx="6385712" cy="1562793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261061" y="2901140"/>
            <a:ext cx="4682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강남역 점</a:t>
            </a:r>
            <a:r>
              <a:rPr lang="en-US" altLang="ko-KR" dirty="0" smtClean="0"/>
              <a:t>]</a:t>
            </a:r>
            <a:r>
              <a:rPr lang="ko-KR" altLang="en-US" dirty="0" err="1" smtClean="0"/>
              <a:t>서서갈비</a:t>
            </a:r>
            <a:r>
              <a:rPr lang="ko-KR" altLang="en-US" dirty="0" smtClean="0"/>
              <a:t> </a:t>
            </a:r>
            <a:r>
              <a:rPr lang="ko-KR" altLang="en-US" sz="1400" dirty="0" smtClean="0"/>
              <a:t>님</a:t>
            </a:r>
            <a:endParaRPr lang="en-US" altLang="ko-KR" sz="1400" dirty="0" smtClean="0"/>
          </a:p>
          <a:p>
            <a:r>
              <a:rPr lang="ko-KR" altLang="en-US" sz="1400" dirty="0" err="1" smtClean="0"/>
              <a:t>우수맛집</a:t>
            </a:r>
            <a:r>
              <a:rPr lang="ko-KR" altLang="en-US" sz="1400" dirty="0" smtClean="0"/>
              <a:t> 달성까지 </a:t>
            </a:r>
            <a:r>
              <a:rPr lang="en-US" altLang="ko-KR" sz="1400" dirty="0" smtClean="0"/>
              <a:t>90% </a:t>
            </a:r>
            <a:r>
              <a:rPr lang="ko-KR" altLang="en-US" sz="1400" dirty="0" smtClean="0"/>
              <a:t>남았어요</a:t>
            </a:r>
            <a:r>
              <a:rPr lang="en-US" altLang="ko-KR" sz="1400" dirty="0" smtClean="0"/>
              <a:t>!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6724997" y="2851264"/>
            <a:ext cx="16126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최초 가입일 </a:t>
            </a:r>
            <a:r>
              <a:rPr lang="en-US" altLang="ko-KR" sz="1000" dirty="0" smtClean="0"/>
              <a:t>2019-03-27</a:t>
            </a:r>
            <a:endParaRPr lang="ko-KR" altLang="en-US" sz="1000" dirty="0"/>
          </a:p>
        </p:txBody>
      </p:sp>
      <p:sp>
        <p:nvSpPr>
          <p:cNvPr id="33" name="직사각형 32"/>
          <p:cNvSpPr/>
          <p:nvPr/>
        </p:nvSpPr>
        <p:spPr>
          <a:xfrm>
            <a:off x="3588135" y="3597320"/>
            <a:ext cx="4504496" cy="367442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588135" y="3597320"/>
            <a:ext cx="892425" cy="367442"/>
          </a:xfrm>
          <a:prstGeom prst="rect">
            <a:avLst/>
          </a:prstGeom>
          <a:solidFill>
            <a:srgbClr val="26B4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480560" y="3627152"/>
            <a:ext cx="792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10%</a:t>
            </a:r>
            <a:endParaRPr lang="ko-KR" altLang="en-US" sz="1400" dirty="0"/>
          </a:p>
        </p:txBody>
      </p:sp>
      <p:sp>
        <p:nvSpPr>
          <p:cNvPr id="36" name="직사각형 35"/>
          <p:cNvSpPr/>
          <p:nvPr/>
        </p:nvSpPr>
        <p:spPr>
          <a:xfrm>
            <a:off x="2061556" y="4530436"/>
            <a:ext cx="6385712" cy="2194560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2302683" y="4606786"/>
            <a:ext cx="55256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우수 맛집에 도전하세요</a:t>
            </a:r>
            <a:r>
              <a:rPr lang="en-US" altLang="ko-KR" sz="1100" dirty="0" smtClean="0"/>
              <a:t>!</a:t>
            </a:r>
          </a:p>
          <a:p>
            <a:r>
              <a:rPr lang="ko-KR" altLang="en-US" sz="1100" dirty="0" smtClean="0"/>
              <a:t>조건</a:t>
            </a:r>
            <a:r>
              <a:rPr lang="en-US" altLang="ko-KR" sz="1100" dirty="0" smtClean="0"/>
              <a:t>(*</a:t>
            </a:r>
            <a:r>
              <a:rPr lang="ko-KR" altLang="en-US" sz="1100" dirty="0"/>
              <a:t>한 달 내 새로운 리뷰가 </a:t>
            </a:r>
            <a:r>
              <a:rPr lang="en-US" altLang="ko-KR" sz="1100" dirty="0"/>
              <a:t>100</a:t>
            </a:r>
            <a:r>
              <a:rPr lang="ko-KR" altLang="en-US" sz="1100" dirty="0"/>
              <a:t>개 이상이고</a:t>
            </a:r>
            <a:r>
              <a:rPr lang="en-US" altLang="ko-KR" sz="1100" dirty="0"/>
              <a:t>, ‘</a:t>
            </a:r>
            <a:r>
              <a:rPr lang="ko-KR" altLang="en-US" sz="1100" dirty="0"/>
              <a:t>좋아요’ 평가가</a:t>
            </a:r>
          </a:p>
          <a:p>
            <a:r>
              <a:rPr lang="en-US" altLang="ko-KR" sz="1100" dirty="0"/>
              <a:t>80</a:t>
            </a:r>
            <a:r>
              <a:rPr lang="ko-KR" altLang="en-US" sz="1100" dirty="0"/>
              <a:t>퍼센트 이상인 맛집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  <p:sp>
        <p:nvSpPr>
          <p:cNvPr id="38" name="직사각형 37"/>
          <p:cNvSpPr/>
          <p:nvPr/>
        </p:nvSpPr>
        <p:spPr>
          <a:xfrm>
            <a:off x="2377440" y="5185756"/>
            <a:ext cx="5738544" cy="13246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2458162" y="5258384"/>
            <a:ext cx="56344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 smtClean="0">
              <a:solidFill>
                <a:srgbClr val="26B44E"/>
              </a:solidFill>
            </a:endParaRPr>
          </a:p>
          <a:p>
            <a:r>
              <a:rPr lang="en-US" altLang="ko-KR" sz="1400" dirty="0" smtClean="0">
                <a:solidFill>
                  <a:srgbClr val="26B44E"/>
                </a:solidFill>
              </a:rPr>
              <a:t>*</a:t>
            </a:r>
            <a:r>
              <a:rPr lang="ko-KR" altLang="en-US" sz="1400" dirty="0" smtClean="0">
                <a:solidFill>
                  <a:srgbClr val="26B44E"/>
                </a:solidFill>
              </a:rPr>
              <a:t>우수 맛집의 장점</a:t>
            </a:r>
            <a:r>
              <a:rPr lang="en-US" altLang="ko-KR" sz="1400" dirty="0" smtClean="0">
                <a:solidFill>
                  <a:srgbClr val="26B44E"/>
                </a:solidFill>
              </a:rPr>
              <a:t>*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>
                <a:solidFill>
                  <a:srgbClr val="26B44E"/>
                </a:solidFill>
              </a:rPr>
              <a:t>멜론플레이트 에서 우수 맛집 로고를 드립니다</a:t>
            </a:r>
            <a:r>
              <a:rPr lang="en-US" altLang="ko-KR" sz="1400" dirty="0" smtClean="0">
                <a:solidFill>
                  <a:srgbClr val="26B44E"/>
                </a:solidFill>
              </a:rPr>
              <a:t>!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solidFill>
                  <a:srgbClr val="26B44E"/>
                </a:solidFill>
              </a:rPr>
              <a:t>PDF</a:t>
            </a:r>
            <a:r>
              <a:rPr lang="ko-KR" altLang="en-US" sz="1400" dirty="0" smtClean="0">
                <a:solidFill>
                  <a:srgbClr val="26B44E"/>
                </a:solidFill>
              </a:rPr>
              <a:t>로 출력할 수 있는 인증서를 발급해 드립니다</a:t>
            </a:r>
            <a:r>
              <a:rPr lang="en-US" altLang="ko-KR" sz="1400" dirty="0" smtClean="0">
                <a:solidFill>
                  <a:srgbClr val="26B44E"/>
                </a:solidFill>
              </a:rPr>
              <a:t>!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870" y="3257050"/>
            <a:ext cx="1482343" cy="1058816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811" y="5665821"/>
            <a:ext cx="915537" cy="653955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7021699" y="3095384"/>
            <a:ext cx="1064461" cy="467218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ysClr val="windowText" lastClr="000000"/>
                </a:solidFill>
              </a:rPr>
              <a:t>우수 맛집 인증</a:t>
            </a:r>
            <a:endParaRPr lang="en-US" altLang="ko-KR" sz="1000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ysClr val="windowText" lastClr="000000"/>
                </a:solidFill>
              </a:rPr>
              <a:t>PDF </a:t>
            </a:r>
            <a:r>
              <a:rPr lang="ko-KR" altLang="en-US" sz="1000" dirty="0" smtClean="0">
                <a:solidFill>
                  <a:sysClr val="windowText" lastClr="000000"/>
                </a:solidFill>
              </a:rPr>
              <a:t>출력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32" name="직선 화살표 연결선 31"/>
          <p:cNvCxnSpPr>
            <a:endCxn id="42" idx="1"/>
          </p:cNvCxnSpPr>
          <p:nvPr/>
        </p:nvCxnSpPr>
        <p:spPr>
          <a:xfrm flipV="1">
            <a:off x="4919665" y="3328993"/>
            <a:ext cx="2102034" cy="73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2302683" y="3597320"/>
            <a:ext cx="2618452" cy="9331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 smtClean="0">
                <a:solidFill>
                  <a:sysClr val="windowText" lastClr="000000"/>
                </a:solidFill>
              </a:rPr>
              <a:t>조건을 충족하지 못 하셨습니다</a:t>
            </a:r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331370" y="4195877"/>
            <a:ext cx="645043" cy="283125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ysClr val="windowText" lastClr="000000"/>
                </a:solidFill>
              </a:rPr>
              <a:t>확인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7" name="왼쪽 화살표 46"/>
          <p:cNvSpPr/>
          <p:nvPr/>
        </p:nvSpPr>
        <p:spPr>
          <a:xfrm>
            <a:off x="1298610" y="6386095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1973204" y="88694"/>
            <a:ext cx="2249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264856" y="79402"/>
            <a:ext cx="19399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S-PLS-008-022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 flipH="1">
            <a:off x="9424823" y="5632650"/>
            <a:ext cx="2550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우수 맛집을 달성하지 못한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업체회원이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버튼을 클릭 할 때 출력되는 화면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0738872" y="82125"/>
            <a:ext cx="843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03.28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69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0"/>
            <a:ext cx="2061556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PageTitle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ysClr val="windowText" lastClr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err="1" smtClean="0">
                <a:solidFill>
                  <a:sysClr val="windowText" lastClr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dirty="0" err="1" smtClean="0">
                <a:solidFill>
                  <a:sysClr val="windowText" lastClr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최초로그인</a:t>
            </a:r>
            <a:r>
              <a:rPr lang="en-US" altLang="ko-KR" dirty="0" smtClean="0">
                <a:solidFill>
                  <a:sysClr val="windowText" lastClr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smtClean="0">
                <a:solidFill>
                  <a:sysClr val="windowText" lastClr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예약정보설정 화면</a:t>
            </a:r>
            <a:endParaRPr lang="ko-KR" altLang="en-US" dirty="0">
              <a:solidFill>
                <a:sysClr val="windowText" lastClr="0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505359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90586" y="1106130"/>
            <a:ext cx="701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 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53659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37811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86160" y="1106130"/>
            <a:ext cx="81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내맛집홈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-1494" y="2555694"/>
          <a:ext cx="1516292" cy="43023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6292">
                  <a:extLst>
                    <a:ext uri="{9D8B030D-6E8A-4147-A177-3AD203B41FA5}">
                      <a16:colId xmlns:a16="http://schemas.microsoft.com/office/drawing/2014/main" val="3792127651"/>
                    </a:ext>
                  </a:extLst>
                </a:gridCol>
              </a:tblGrid>
              <a:tr h="8500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개인정보</a:t>
                      </a:r>
                      <a:endParaRPr lang="en-US" altLang="ko-KR" sz="1400" baseline="0" dirty="0" smtClean="0"/>
                    </a:p>
                    <a:p>
                      <a:pPr algn="ctr" latinLnBrk="1"/>
                      <a:r>
                        <a:rPr lang="ko-KR" altLang="en-US" sz="1400" baseline="0" dirty="0" smtClean="0"/>
                        <a:t>보기 및 수정</a:t>
                      </a:r>
                      <a:endParaRPr lang="ko-KR" altLang="en-US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1185667"/>
                  </a:ext>
                </a:extLst>
              </a:tr>
              <a:tr h="841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업체정보 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ko-KR" altLang="en-US" sz="1400" dirty="0" smtClean="0"/>
                        <a:t>보기 및 수정</a:t>
                      </a:r>
                      <a:endParaRPr lang="en-US" altLang="ko-KR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861055"/>
                  </a:ext>
                </a:extLst>
              </a:tr>
              <a:tr h="9464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165289"/>
                  </a:ext>
                </a:extLst>
              </a:tr>
              <a:tr h="8734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예약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92521"/>
                  </a:ext>
                </a:extLst>
              </a:tr>
              <a:tr h="79056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우수맛집달성 </a:t>
                      </a:r>
                      <a:endParaRPr lang="en-US" altLang="ko-KR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693600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514799" y="5208494"/>
          <a:ext cx="1168778" cy="8516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8778">
                  <a:extLst>
                    <a:ext uri="{9D8B030D-6E8A-4147-A177-3AD203B41FA5}">
                      <a16:colId xmlns:a16="http://schemas.microsoft.com/office/drawing/2014/main" val="1682328684"/>
                    </a:ext>
                  </a:extLst>
                </a:gridCol>
              </a:tblGrid>
              <a:tr h="4258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예약정보설정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3266522"/>
                  </a:ext>
                </a:extLst>
              </a:tr>
              <a:tr h="4258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예약현황관리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6394744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779059" y="3325906"/>
            <a:ext cx="5817838" cy="32900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680444" y="2967318"/>
            <a:ext cx="188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6B44E"/>
                </a:solidFill>
              </a:rPr>
              <a:t>예약 정보 설정</a:t>
            </a:r>
            <a:endParaRPr lang="ko-KR" altLang="en-US" dirty="0">
              <a:solidFill>
                <a:srgbClr val="26B44E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13529" y="3478306"/>
            <a:ext cx="172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최대 인원 설정 </a:t>
            </a:r>
            <a:r>
              <a:rPr lang="en-US" altLang="ko-KR" sz="1400" dirty="0" smtClean="0"/>
              <a:t>: </a:t>
            </a:r>
            <a:endParaRPr lang="ko-KR" altLang="en-US" sz="1400" dirty="0"/>
          </a:p>
        </p:txBody>
      </p:sp>
      <p:sp>
        <p:nvSpPr>
          <p:cNvPr id="31" name="직사각형 30"/>
          <p:cNvSpPr/>
          <p:nvPr/>
        </p:nvSpPr>
        <p:spPr>
          <a:xfrm>
            <a:off x="4975412" y="3487271"/>
            <a:ext cx="206188" cy="2399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2" name="TextBox 31"/>
          <p:cNvSpPr txBox="1"/>
          <p:nvPr/>
        </p:nvSpPr>
        <p:spPr>
          <a:xfrm>
            <a:off x="4482353" y="3478306"/>
            <a:ext cx="582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</a:t>
            </a:r>
            <a:r>
              <a:rPr lang="ko-KR" altLang="en-US" sz="1400" dirty="0" smtClean="0"/>
              <a:t>명</a:t>
            </a:r>
            <a:endParaRPr lang="ko-KR" alt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5202426" y="3478306"/>
            <a:ext cx="582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</a:t>
            </a:r>
            <a:r>
              <a:rPr lang="ko-KR" altLang="en-US" sz="1400" dirty="0" smtClean="0"/>
              <a:t>명</a:t>
            </a:r>
            <a:endParaRPr lang="ko-KR" altLang="en-US" sz="1400" dirty="0"/>
          </a:p>
        </p:txBody>
      </p:sp>
      <p:sp>
        <p:nvSpPr>
          <p:cNvPr id="34" name="직사각형 33"/>
          <p:cNvSpPr/>
          <p:nvPr/>
        </p:nvSpPr>
        <p:spPr>
          <a:xfrm>
            <a:off x="5638893" y="3487271"/>
            <a:ext cx="206188" cy="2399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" name="TextBox 34"/>
          <p:cNvSpPr txBox="1"/>
          <p:nvPr/>
        </p:nvSpPr>
        <p:spPr>
          <a:xfrm>
            <a:off x="5841063" y="3478306"/>
            <a:ext cx="582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</a:t>
            </a:r>
            <a:r>
              <a:rPr lang="ko-KR" altLang="en-US" sz="1400" dirty="0" smtClean="0"/>
              <a:t>명</a:t>
            </a:r>
            <a:endParaRPr lang="ko-KR" altLang="en-US" sz="1400" dirty="0"/>
          </a:p>
        </p:txBody>
      </p:sp>
      <p:sp>
        <p:nvSpPr>
          <p:cNvPr id="36" name="직사각형 35"/>
          <p:cNvSpPr/>
          <p:nvPr/>
        </p:nvSpPr>
        <p:spPr>
          <a:xfrm>
            <a:off x="6277530" y="3487271"/>
            <a:ext cx="206188" cy="2399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7" name="TextBox 36"/>
          <p:cNvSpPr txBox="1"/>
          <p:nvPr/>
        </p:nvSpPr>
        <p:spPr>
          <a:xfrm>
            <a:off x="6492611" y="3478306"/>
            <a:ext cx="608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</a:t>
            </a:r>
            <a:r>
              <a:rPr lang="ko-KR" altLang="en-US" sz="1400" dirty="0" smtClean="0"/>
              <a:t>명</a:t>
            </a:r>
            <a:endParaRPr lang="ko-KR" altLang="en-US" sz="1400" dirty="0"/>
          </a:p>
        </p:txBody>
      </p:sp>
      <p:sp>
        <p:nvSpPr>
          <p:cNvPr id="38" name="직사각형 37"/>
          <p:cNvSpPr/>
          <p:nvPr/>
        </p:nvSpPr>
        <p:spPr>
          <a:xfrm>
            <a:off x="6945623" y="3478306"/>
            <a:ext cx="215246" cy="2533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9" name="TextBox 38"/>
          <p:cNvSpPr txBox="1"/>
          <p:nvPr/>
        </p:nvSpPr>
        <p:spPr>
          <a:xfrm>
            <a:off x="7179665" y="3478306"/>
            <a:ext cx="608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5</a:t>
            </a:r>
            <a:r>
              <a:rPr lang="ko-KR" altLang="en-US" sz="1400" dirty="0" smtClean="0"/>
              <a:t>명</a:t>
            </a:r>
            <a:endParaRPr lang="ko-KR" altLang="en-US" sz="1400" dirty="0"/>
          </a:p>
        </p:txBody>
      </p:sp>
      <p:sp>
        <p:nvSpPr>
          <p:cNvPr id="40" name="직사각형 39"/>
          <p:cNvSpPr/>
          <p:nvPr/>
        </p:nvSpPr>
        <p:spPr>
          <a:xfrm>
            <a:off x="7609104" y="3478306"/>
            <a:ext cx="215246" cy="2533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1" name="직사각형 40"/>
          <p:cNvSpPr/>
          <p:nvPr/>
        </p:nvSpPr>
        <p:spPr>
          <a:xfrm>
            <a:off x="5338097" y="3873317"/>
            <a:ext cx="865959" cy="2533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3" name="TextBox 42"/>
          <p:cNvSpPr txBox="1"/>
          <p:nvPr/>
        </p:nvSpPr>
        <p:spPr>
          <a:xfrm>
            <a:off x="4410394" y="3830738"/>
            <a:ext cx="1056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직접입력</a:t>
            </a:r>
            <a:endParaRPr lang="ko-KR" altLang="en-US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2732030" y="4329115"/>
            <a:ext cx="1445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예약마감시간 </a:t>
            </a:r>
            <a:r>
              <a:rPr lang="en-US" altLang="ko-KR" sz="1400" dirty="0" smtClean="0"/>
              <a:t>:</a:t>
            </a:r>
            <a:endParaRPr lang="ko-KR" altLang="en-US" sz="1400" dirty="0"/>
          </a:p>
        </p:txBody>
      </p:sp>
      <p:sp>
        <p:nvSpPr>
          <p:cNvPr id="47" name="직사각형 46"/>
          <p:cNvSpPr/>
          <p:nvPr/>
        </p:nvSpPr>
        <p:spPr>
          <a:xfrm>
            <a:off x="4767042" y="4416739"/>
            <a:ext cx="181047" cy="1782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935889" y="4335910"/>
            <a:ext cx="903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오후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시</a:t>
            </a:r>
            <a:endParaRPr lang="ko-KR" altLang="en-US" sz="1400" dirty="0"/>
          </a:p>
        </p:txBody>
      </p:sp>
      <p:sp>
        <p:nvSpPr>
          <p:cNvPr id="49" name="직사각형 48"/>
          <p:cNvSpPr/>
          <p:nvPr/>
        </p:nvSpPr>
        <p:spPr>
          <a:xfrm>
            <a:off x="5778838" y="4420988"/>
            <a:ext cx="181047" cy="1782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947685" y="4340159"/>
            <a:ext cx="903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오후 </a:t>
            </a:r>
            <a:r>
              <a:rPr lang="en-US" altLang="ko-KR" sz="1400" dirty="0"/>
              <a:t>2</a:t>
            </a:r>
            <a:r>
              <a:rPr lang="ko-KR" altLang="en-US" sz="1400" dirty="0" smtClean="0"/>
              <a:t>시</a:t>
            </a:r>
            <a:endParaRPr lang="ko-KR" altLang="en-US" sz="1400" dirty="0"/>
          </a:p>
        </p:txBody>
      </p:sp>
      <p:sp>
        <p:nvSpPr>
          <p:cNvPr id="51" name="직사각형 50"/>
          <p:cNvSpPr/>
          <p:nvPr/>
        </p:nvSpPr>
        <p:spPr>
          <a:xfrm>
            <a:off x="6827583" y="4423921"/>
            <a:ext cx="181047" cy="1782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996430" y="4343092"/>
            <a:ext cx="903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오후 </a:t>
            </a:r>
            <a:r>
              <a:rPr lang="en-US" altLang="ko-KR" sz="1400" dirty="0" smtClean="0"/>
              <a:t>3</a:t>
            </a:r>
            <a:r>
              <a:rPr lang="ko-KR" altLang="en-US" sz="1400" dirty="0" smtClean="0"/>
              <a:t>시</a:t>
            </a:r>
            <a:endParaRPr lang="ko-KR" altLang="en-US" sz="1400" dirty="0"/>
          </a:p>
        </p:txBody>
      </p:sp>
      <p:sp>
        <p:nvSpPr>
          <p:cNvPr id="53" name="직사각형 52"/>
          <p:cNvSpPr/>
          <p:nvPr/>
        </p:nvSpPr>
        <p:spPr>
          <a:xfrm>
            <a:off x="7872125" y="4431541"/>
            <a:ext cx="181047" cy="1782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040972" y="4350712"/>
            <a:ext cx="903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오후 </a:t>
            </a:r>
            <a:r>
              <a:rPr lang="en-US" altLang="ko-KR" sz="1400" dirty="0"/>
              <a:t>4</a:t>
            </a:r>
            <a:r>
              <a:rPr lang="ko-KR" altLang="en-US" sz="1400" dirty="0" smtClean="0"/>
              <a:t>시</a:t>
            </a:r>
            <a:endParaRPr lang="ko-KR" altLang="en-US" sz="1400" dirty="0"/>
          </a:p>
        </p:txBody>
      </p:sp>
      <p:sp>
        <p:nvSpPr>
          <p:cNvPr id="55" name="직사각형 54"/>
          <p:cNvSpPr/>
          <p:nvPr/>
        </p:nvSpPr>
        <p:spPr>
          <a:xfrm>
            <a:off x="4757692" y="4783539"/>
            <a:ext cx="181047" cy="1782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926539" y="4702710"/>
            <a:ext cx="903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오후 </a:t>
            </a:r>
            <a:r>
              <a:rPr lang="en-US" altLang="ko-KR" sz="1400" dirty="0" smtClean="0"/>
              <a:t>5</a:t>
            </a:r>
            <a:r>
              <a:rPr lang="ko-KR" altLang="en-US" sz="1400" dirty="0" smtClean="0"/>
              <a:t>시</a:t>
            </a:r>
            <a:endParaRPr lang="ko-KR" altLang="en-US" sz="1400" dirty="0"/>
          </a:p>
        </p:txBody>
      </p:sp>
      <p:sp>
        <p:nvSpPr>
          <p:cNvPr id="57" name="직사각형 56"/>
          <p:cNvSpPr/>
          <p:nvPr/>
        </p:nvSpPr>
        <p:spPr>
          <a:xfrm>
            <a:off x="5778838" y="4800629"/>
            <a:ext cx="181047" cy="1782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947685" y="4719800"/>
            <a:ext cx="903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오후 </a:t>
            </a:r>
            <a:r>
              <a:rPr lang="en-US" altLang="ko-KR" sz="1400" dirty="0"/>
              <a:t>6</a:t>
            </a:r>
            <a:r>
              <a:rPr lang="ko-KR" altLang="en-US" sz="1400" dirty="0" smtClean="0"/>
              <a:t>시</a:t>
            </a:r>
            <a:endParaRPr lang="ko-KR" altLang="en-US" sz="1400" dirty="0"/>
          </a:p>
        </p:txBody>
      </p:sp>
      <p:sp>
        <p:nvSpPr>
          <p:cNvPr id="59" name="직사각형 58"/>
          <p:cNvSpPr/>
          <p:nvPr/>
        </p:nvSpPr>
        <p:spPr>
          <a:xfrm>
            <a:off x="6827583" y="4811497"/>
            <a:ext cx="181047" cy="1782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v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996430" y="4730668"/>
            <a:ext cx="903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오후 </a:t>
            </a:r>
            <a:r>
              <a:rPr lang="en-US" altLang="ko-KR" sz="1400" dirty="0" smtClean="0"/>
              <a:t>7</a:t>
            </a:r>
            <a:r>
              <a:rPr lang="ko-KR" altLang="en-US" sz="1400" dirty="0" smtClean="0"/>
              <a:t>시</a:t>
            </a:r>
            <a:endParaRPr lang="ko-KR" altLang="en-US" sz="1400" dirty="0"/>
          </a:p>
        </p:txBody>
      </p:sp>
      <p:sp>
        <p:nvSpPr>
          <p:cNvPr id="61" name="TextBox 60"/>
          <p:cNvSpPr txBox="1"/>
          <p:nvPr/>
        </p:nvSpPr>
        <p:spPr>
          <a:xfrm>
            <a:off x="3067454" y="5321580"/>
            <a:ext cx="1569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쉬는날짜설정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</a:t>
            </a:r>
            <a:endParaRPr lang="ko-KR" altLang="en-US" sz="1400" dirty="0"/>
          </a:p>
        </p:txBody>
      </p:sp>
      <p:sp>
        <p:nvSpPr>
          <p:cNvPr id="62" name="직사각형 61"/>
          <p:cNvSpPr/>
          <p:nvPr/>
        </p:nvSpPr>
        <p:spPr>
          <a:xfrm>
            <a:off x="4541855" y="5344878"/>
            <a:ext cx="1731607" cy="2902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6488396" y="5333705"/>
            <a:ext cx="748620" cy="328588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ysClr val="windowText" lastClr="000000"/>
                </a:solidFill>
              </a:rPr>
              <a:t>달력보기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305" y="4856598"/>
            <a:ext cx="1574118" cy="147341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6" name="직선 화살표 연결선 65"/>
          <p:cNvCxnSpPr>
            <a:stCxn id="63" idx="3"/>
          </p:cNvCxnSpPr>
          <p:nvPr/>
        </p:nvCxnSpPr>
        <p:spPr>
          <a:xfrm flipV="1">
            <a:off x="7237016" y="5475468"/>
            <a:ext cx="358400" cy="22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4662572" y="5941567"/>
            <a:ext cx="748620" cy="328588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ysClr val="windowText" lastClr="000000"/>
                </a:solidFill>
              </a:rPr>
              <a:t>확인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5622120" y="5941567"/>
            <a:ext cx="748620" cy="328588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ysClr val="windowText" lastClr="000000"/>
                </a:solidFill>
              </a:rPr>
              <a:t>취소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69" name="왼쪽 화살표 68"/>
          <p:cNvSpPr/>
          <p:nvPr/>
        </p:nvSpPr>
        <p:spPr>
          <a:xfrm>
            <a:off x="1277172" y="5527916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1973207" y="88694"/>
            <a:ext cx="2249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최초로그인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6277680" y="79402"/>
            <a:ext cx="19143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S-PLS-001-005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9363634" y="199193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74" name="타원 73"/>
          <p:cNvSpPr/>
          <p:nvPr/>
        </p:nvSpPr>
        <p:spPr>
          <a:xfrm>
            <a:off x="9361747" y="247549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75" name="타원 74"/>
          <p:cNvSpPr/>
          <p:nvPr/>
        </p:nvSpPr>
        <p:spPr>
          <a:xfrm>
            <a:off x="9361748" y="2905952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9361746" y="3367245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9361745" y="3867227"/>
            <a:ext cx="250307" cy="237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9625351" y="2006445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예약정보설정 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9625351" y="2449158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예약현황관리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9625351" y="2909108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최대 인원 설정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(1~6) OR (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직접입력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626774" y="3344831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예약마감시간 설정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9612052" y="3873317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쉬는 날 설정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달력출력가능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 flipH="1">
            <a:off x="9424823" y="5632650"/>
            <a:ext cx="2550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 회원 최초 로그인 시 예약 정보를 설정하는 페이지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9361744" y="4309368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9616407" y="4295680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확인 취소 버튼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2572222" y="5268425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87" name="타원 86"/>
          <p:cNvSpPr/>
          <p:nvPr/>
        </p:nvSpPr>
        <p:spPr>
          <a:xfrm>
            <a:off x="2554699" y="575216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88" name="타원 87"/>
          <p:cNvSpPr/>
          <p:nvPr/>
        </p:nvSpPr>
        <p:spPr>
          <a:xfrm>
            <a:off x="2760456" y="3492398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2885609" y="465910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2880823" y="5368209"/>
            <a:ext cx="250307" cy="237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</a:p>
        </p:txBody>
      </p:sp>
      <p:sp>
        <p:nvSpPr>
          <p:cNvPr id="91" name="타원 90"/>
          <p:cNvSpPr/>
          <p:nvPr/>
        </p:nvSpPr>
        <p:spPr>
          <a:xfrm>
            <a:off x="5371813" y="6339570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7857206" y="3476939"/>
            <a:ext cx="608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</a:t>
            </a:r>
            <a:r>
              <a:rPr lang="ko-KR" altLang="en-US" sz="1400" dirty="0" smtClean="0"/>
              <a:t>명</a:t>
            </a:r>
            <a:endParaRPr lang="ko-KR" altLang="en-US" sz="1400" dirty="0"/>
          </a:p>
        </p:txBody>
      </p:sp>
      <p:sp>
        <p:nvSpPr>
          <p:cNvPr id="95" name="직사각형 94"/>
          <p:cNvSpPr/>
          <p:nvPr/>
        </p:nvSpPr>
        <p:spPr>
          <a:xfrm>
            <a:off x="8347679" y="3500881"/>
            <a:ext cx="215246" cy="2533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92" name="직사각형 91"/>
          <p:cNvSpPr/>
          <p:nvPr/>
        </p:nvSpPr>
        <p:spPr>
          <a:xfrm>
            <a:off x="10713791" y="68872"/>
            <a:ext cx="829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03.22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919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err="1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</a:t>
            </a:r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우수맛집달성 확인 화면 </a:t>
            </a:r>
            <a:r>
              <a:rPr lang="ko-KR" altLang="en-US" dirty="0" err="1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우수맛집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인증 </a:t>
            </a:r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PDF </a:t>
            </a:r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505359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90586" y="1106130"/>
            <a:ext cx="701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 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53659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37811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86160" y="1106130"/>
            <a:ext cx="815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내맛집홈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-1494" y="2555694"/>
          <a:ext cx="1516292" cy="43023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6292">
                  <a:extLst>
                    <a:ext uri="{9D8B030D-6E8A-4147-A177-3AD203B41FA5}">
                      <a16:colId xmlns:a16="http://schemas.microsoft.com/office/drawing/2014/main" val="3792127651"/>
                    </a:ext>
                  </a:extLst>
                </a:gridCol>
              </a:tblGrid>
              <a:tr h="8500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개인정보</a:t>
                      </a:r>
                      <a:endParaRPr lang="en-US" altLang="ko-KR" sz="1400" baseline="0" dirty="0" smtClean="0"/>
                    </a:p>
                    <a:p>
                      <a:pPr algn="ctr" latinLnBrk="1"/>
                      <a:r>
                        <a:rPr lang="ko-KR" altLang="en-US" sz="1400" baseline="0" dirty="0" smtClean="0"/>
                        <a:t>보기 및 수정</a:t>
                      </a:r>
                      <a:endParaRPr lang="ko-KR" altLang="en-US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1185667"/>
                  </a:ext>
                </a:extLst>
              </a:tr>
              <a:tr h="841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업체정보 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ko-KR" altLang="en-US" sz="1400" dirty="0" smtClean="0"/>
                        <a:t>보기 및 수정</a:t>
                      </a:r>
                      <a:endParaRPr lang="en-US" altLang="ko-KR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861055"/>
                  </a:ext>
                </a:extLst>
              </a:tr>
              <a:tr h="9464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165289"/>
                  </a:ext>
                </a:extLst>
              </a:tr>
              <a:tr h="8734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예약 관리</a:t>
                      </a:r>
                      <a:endParaRPr lang="ko-KR" altLang="en-US" sz="1400" dirty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92521"/>
                  </a:ext>
                </a:extLst>
              </a:tr>
              <a:tr h="79056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우수맛집달성 </a:t>
                      </a:r>
                      <a:endParaRPr lang="en-US" altLang="ko-KR" sz="1400" dirty="0" smtClean="0"/>
                    </a:p>
                  </a:txBody>
                  <a:tcPr marL="99933" marR="99933" marT="49966" marB="49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693600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2061556" y="2768136"/>
            <a:ext cx="6385712" cy="1562793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261061" y="2901140"/>
            <a:ext cx="4682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강남역 점</a:t>
            </a:r>
            <a:r>
              <a:rPr lang="en-US" altLang="ko-KR" dirty="0" smtClean="0"/>
              <a:t>]</a:t>
            </a:r>
            <a:r>
              <a:rPr lang="ko-KR" altLang="en-US" dirty="0" err="1" smtClean="0"/>
              <a:t>서서갈비</a:t>
            </a:r>
            <a:r>
              <a:rPr lang="ko-KR" altLang="en-US" dirty="0" smtClean="0"/>
              <a:t> </a:t>
            </a:r>
            <a:r>
              <a:rPr lang="ko-KR" altLang="en-US" sz="1400" dirty="0" smtClean="0"/>
              <a:t>님</a:t>
            </a:r>
            <a:endParaRPr lang="en-US" altLang="ko-KR" sz="1400" dirty="0" smtClean="0"/>
          </a:p>
          <a:p>
            <a:r>
              <a:rPr lang="ko-KR" altLang="en-US" sz="1400" dirty="0" err="1" smtClean="0"/>
              <a:t>우수맛집</a:t>
            </a:r>
            <a:r>
              <a:rPr lang="ko-KR" altLang="en-US" sz="1400" dirty="0" smtClean="0"/>
              <a:t> 달성까지 </a:t>
            </a:r>
            <a:r>
              <a:rPr lang="en-US" altLang="ko-KR" sz="1400" dirty="0" smtClean="0"/>
              <a:t>90% </a:t>
            </a:r>
            <a:r>
              <a:rPr lang="ko-KR" altLang="en-US" sz="1400" dirty="0" smtClean="0"/>
              <a:t>남았어요</a:t>
            </a:r>
            <a:r>
              <a:rPr lang="en-US" altLang="ko-KR" sz="1400" dirty="0" smtClean="0"/>
              <a:t>!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6724997" y="2851264"/>
            <a:ext cx="16126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최초 가입일 </a:t>
            </a:r>
            <a:r>
              <a:rPr lang="en-US" altLang="ko-KR" sz="1000" dirty="0" smtClean="0"/>
              <a:t>2019-03-27</a:t>
            </a:r>
            <a:endParaRPr lang="ko-KR" altLang="en-US" sz="1000" dirty="0"/>
          </a:p>
        </p:txBody>
      </p:sp>
      <p:sp>
        <p:nvSpPr>
          <p:cNvPr id="33" name="직사각형 32"/>
          <p:cNvSpPr/>
          <p:nvPr/>
        </p:nvSpPr>
        <p:spPr>
          <a:xfrm>
            <a:off x="3588135" y="3597320"/>
            <a:ext cx="4504496" cy="367442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588135" y="3597320"/>
            <a:ext cx="892425" cy="367442"/>
          </a:xfrm>
          <a:prstGeom prst="rect">
            <a:avLst/>
          </a:prstGeom>
          <a:solidFill>
            <a:srgbClr val="26B4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480560" y="3627152"/>
            <a:ext cx="792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10%</a:t>
            </a:r>
            <a:endParaRPr lang="ko-KR" altLang="en-US" sz="1400" dirty="0"/>
          </a:p>
        </p:txBody>
      </p:sp>
      <p:sp>
        <p:nvSpPr>
          <p:cNvPr id="36" name="직사각형 35"/>
          <p:cNvSpPr/>
          <p:nvPr/>
        </p:nvSpPr>
        <p:spPr>
          <a:xfrm>
            <a:off x="2061556" y="4530436"/>
            <a:ext cx="6385712" cy="2194560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2302683" y="4606786"/>
            <a:ext cx="55256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우수 맛집에 도전하세요</a:t>
            </a:r>
            <a:r>
              <a:rPr lang="en-US" altLang="ko-KR" sz="1100" dirty="0" smtClean="0"/>
              <a:t>!</a:t>
            </a:r>
          </a:p>
          <a:p>
            <a:r>
              <a:rPr lang="ko-KR" altLang="en-US" sz="1100" dirty="0" smtClean="0"/>
              <a:t>조건</a:t>
            </a:r>
            <a:r>
              <a:rPr lang="en-US" altLang="ko-KR" sz="1100" dirty="0" smtClean="0"/>
              <a:t>(*</a:t>
            </a:r>
            <a:r>
              <a:rPr lang="ko-KR" altLang="en-US" sz="1100" dirty="0"/>
              <a:t>한 달 내 새로운 리뷰가 </a:t>
            </a:r>
            <a:r>
              <a:rPr lang="en-US" altLang="ko-KR" sz="1100" dirty="0"/>
              <a:t>100</a:t>
            </a:r>
            <a:r>
              <a:rPr lang="ko-KR" altLang="en-US" sz="1100" dirty="0"/>
              <a:t>개 이상이고</a:t>
            </a:r>
            <a:r>
              <a:rPr lang="en-US" altLang="ko-KR" sz="1100" dirty="0"/>
              <a:t>, ‘</a:t>
            </a:r>
            <a:r>
              <a:rPr lang="ko-KR" altLang="en-US" sz="1100" dirty="0"/>
              <a:t>좋아요’ 평가가</a:t>
            </a:r>
          </a:p>
          <a:p>
            <a:r>
              <a:rPr lang="en-US" altLang="ko-KR" sz="1100" dirty="0"/>
              <a:t>80</a:t>
            </a:r>
            <a:r>
              <a:rPr lang="ko-KR" altLang="en-US" sz="1100" dirty="0"/>
              <a:t>퍼센트 이상인 맛집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  <p:sp>
        <p:nvSpPr>
          <p:cNvPr id="38" name="직사각형 37"/>
          <p:cNvSpPr/>
          <p:nvPr/>
        </p:nvSpPr>
        <p:spPr>
          <a:xfrm>
            <a:off x="2377440" y="5185756"/>
            <a:ext cx="5738544" cy="13246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2458162" y="5258384"/>
            <a:ext cx="56344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 smtClean="0">
              <a:solidFill>
                <a:srgbClr val="26B44E"/>
              </a:solidFill>
            </a:endParaRPr>
          </a:p>
          <a:p>
            <a:r>
              <a:rPr lang="en-US" altLang="ko-KR" sz="1400" dirty="0" smtClean="0">
                <a:solidFill>
                  <a:srgbClr val="26B44E"/>
                </a:solidFill>
              </a:rPr>
              <a:t>*</a:t>
            </a:r>
            <a:r>
              <a:rPr lang="ko-KR" altLang="en-US" sz="1400" dirty="0" smtClean="0">
                <a:solidFill>
                  <a:srgbClr val="26B44E"/>
                </a:solidFill>
              </a:rPr>
              <a:t>우수 맛집의 장점</a:t>
            </a:r>
            <a:r>
              <a:rPr lang="en-US" altLang="ko-KR" sz="1400" dirty="0" smtClean="0">
                <a:solidFill>
                  <a:srgbClr val="26B44E"/>
                </a:solidFill>
              </a:rPr>
              <a:t>*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>
                <a:solidFill>
                  <a:srgbClr val="26B44E"/>
                </a:solidFill>
              </a:rPr>
              <a:t>멜론플레이트 에서 우수 맛집 로고를 드립니다</a:t>
            </a:r>
            <a:r>
              <a:rPr lang="en-US" altLang="ko-KR" sz="1400" dirty="0" smtClean="0">
                <a:solidFill>
                  <a:srgbClr val="26B44E"/>
                </a:solidFill>
              </a:rPr>
              <a:t>!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solidFill>
                  <a:srgbClr val="26B44E"/>
                </a:solidFill>
              </a:rPr>
              <a:t>PDF</a:t>
            </a:r>
            <a:r>
              <a:rPr lang="ko-KR" altLang="en-US" sz="1400" dirty="0" smtClean="0">
                <a:solidFill>
                  <a:srgbClr val="26B44E"/>
                </a:solidFill>
              </a:rPr>
              <a:t>로 출력할 수 있는 인증서를 발급해 드립니다</a:t>
            </a:r>
            <a:r>
              <a:rPr lang="en-US" altLang="ko-KR" sz="1400" dirty="0" smtClean="0">
                <a:solidFill>
                  <a:srgbClr val="26B44E"/>
                </a:solidFill>
              </a:rPr>
              <a:t>!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870" y="3257050"/>
            <a:ext cx="1482343" cy="1058816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811" y="5665821"/>
            <a:ext cx="915537" cy="653955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7021699" y="3095384"/>
            <a:ext cx="1064461" cy="467218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ysClr val="windowText" lastClr="000000"/>
                </a:solidFill>
              </a:rPr>
              <a:t>우수 맛집 인증</a:t>
            </a:r>
            <a:endParaRPr lang="en-US" altLang="ko-KR" sz="1000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ysClr val="windowText" lastClr="000000"/>
                </a:solidFill>
              </a:rPr>
              <a:t>PDF </a:t>
            </a:r>
            <a:r>
              <a:rPr lang="ko-KR" altLang="en-US" sz="1000" dirty="0" smtClean="0">
                <a:solidFill>
                  <a:sysClr val="windowText" lastClr="000000"/>
                </a:solidFill>
              </a:rPr>
              <a:t>출력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32" name="직선 화살표 연결선 31"/>
          <p:cNvCxnSpPr>
            <a:endCxn id="42" idx="1"/>
          </p:cNvCxnSpPr>
          <p:nvPr/>
        </p:nvCxnSpPr>
        <p:spPr>
          <a:xfrm>
            <a:off x="6367549" y="3325091"/>
            <a:ext cx="654150" cy="3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3183775" y="1795550"/>
            <a:ext cx="3150523" cy="40135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3969427" y="2284854"/>
            <a:ext cx="1571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우수맛집인증</a:t>
            </a:r>
            <a:endParaRPr lang="ko-KR" altLang="en-US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4796444" y="2661948"/>
            <a:ext cx="1571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[</a:t>
            </a:r>
            <a:r>
              <a:rPr lang="ko-KR" altLang="en-US" sz="1400" b="1" dirty="0" err="1" smtClean="0"/>
              <a:t>강남점</a:t>
            </a:r>
            <a:r>
              <a:rPr lang="en-US" altLang="ko-KR" sz="1400" b="1" dirty="0" smtClean="0"/>
              <a:t>]</a:t>
            </a:r>
            <a:r>
              <a:rPr lang="ko-KR" altLang="en-US" sz="1400" b="1" dirty="0" err="1" smtClean="0"/>
              <a:t>서서갈비</a:t>
            </a:r>
            <a:endParaRPr lang="ko-KR" altLang="en-US" sz="1400" b="1" dirty="0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478" y="1631834"/>
            <a:ext cx="1348832" cy="963451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3290148" y="3270923"/>
            <a:ext cx="29296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해당 업체는 멜론플레이트와 멜론플레이트의 유저들이 인증한 우수맛집임을 인증합니다</a:t>
            </a:r>
            <a:endParaRPr lang="ko-KR" alt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3243402" y="4377076"/>
            <a:ext cx="2990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멜론플레이트 대표 </a:t>
            </a:r>
            <a:r>
              <a:rPr lang="ko-KR" altLang="en-US" b="1" dirty="0" err="1" smtClean="0"/>
              <a:t>송찬중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51" name="직사각형 50"/>
          <p:cNvSpPr/>
          <p:nvPr/>
        </p:nvSpPr>
        <p:spPr>
          <a:xfrm>
            <a:off x="3800185" y="5132914"/>
            <a:ext cx="830004" cy="362643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ysClr val="windowText" lastClr="000000"/>
                </a:solidFill>
              </a:rPr>
              <a:t>PDF</a:t>
            </a:r>
            <a:r>
              <a:rPr lang="ko-KR" altLang="en-US" sz="1050" dirty="0" smtClean="0">
                <a:solidFill>
                  <a:sysClr val="windowText" lastClr="000000"/>
                </a:solidFill>
              </a:rPr>
              <a:t>다운</a:t>
            </a:r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800376" y="5132913"/>
            <a:ext cx="830004" cy="362643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ysClr val="windowText" lastClr="000000"/>
                </a:solidFill>
              </a:rPr>
              <a:t>확인</a:t>
            </a:r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53" name="왼쪽 화살표 52"/>
          <p:cNvSpPr/>
          <p:nvPr/>
        </p:nvSpPr>
        <p:spPr>
          <a:xfrm>
            <a:off x="1298610" y="6350749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973204" y="88694"/>
            <a:ext cx="2249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262451" y="79402"/>
            <a:ext cx="19447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S-PLS-008-023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 flipH="1">
            <a:off x="9424823" y="5632650"/>
            <a:ext cx="2550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우수맛집을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달성 했다면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송찬중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대표님의 직인이 들어간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PDF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받을 수 있다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!!!</a:t>
            </a:r>
          </a:p>
        </p:txBody>
      </p:sp>
      <p:sp>
        <p:nvSpPr>
          <p:cNvPr id="57" name="타원 56"/>
          <p:cNvSpPr/>
          <p:nvPr/>
        </p:nvSpPr>
        <p:spPr>
          <a:xfrm>
            <a:off x="9363634" y="230248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58" name="타원 57"/>
          <p:cNvSpPr/>
          <p:nvPr/>
        </p:nvSpPr>
        <p:spPr>
          <a:xfrm>
            <a:off x="9361747" y="278604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625351" y="2316995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우수맛집인증서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대표 권한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625351" y="2759708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인증서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PDF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다운 버튼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3491170" y="1998325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62" name="타원 61"/>
          <p:cNvSpPr/>
          <p:nvPr/>
        </p:nvSpPr>
        <p:spPr>
          <a:xfrm>
            <a:off x="3549591" y="5182003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10738872" y="82125"/>
            <a:ext cx="843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03.28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896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71736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083328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968554" y="1106130"/>
            <a:ext cx="8166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31628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15780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0" y="2550676"/>
          <a:ext cx="1204240" cy="4307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4240">
                  <a:extLst>
                    <a:ext uri="{9D8B030D-6E8A-4147-A177-3AD203B41FA5}">
                      <a16:colId xmlns:a16="http://schemas.microsoft.com/office/drawing/2014/main" val="3850039213"/>
                    </a:ext>
                  </a:extLst>
                </a:gridCol>
              </a:tblGrid>
              <a:tr h="14357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회원 관리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306997"/>
                  </a:ext>
                </a:extLst>
              </a:tr>
              <a:tr h="14357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 관리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4241228"/>
                  </a:ext>
                </a:extLst>
              </a:tr>
              <a:tr h="14357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리뷰 관리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0339737"/>
                  </a:ext>
                </a:extLst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>
            <p:extLst/>
          </p:nvPr>
        </p:nvGraphicFramePr>
        <p:xfrm>
          <a:off x="1207683" y="2568633"/>
          <a:ext cx="1382744" cy="14048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2744">
                  <a:extLst>
                    <a:ext uri="{9D8B030D-6E8A-4147-A177-3AD203B41FA5}">
                      <a16:colId xmlns:a16="http://schemas.microsoft.com/office/drawing/2014/main" val="479889944"/>
                    </a:ext>
                  </a:extLst>
                </a:gridCol>
              </a:tblGrid>
              <a:tr h="2865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전체 회원 관리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55984"/>
                  </a:ext>
                </a:extLst>
              </a:tr>
              <a:tr h="2795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가입 신청 현황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622988"/>
                  </a:ext>
                </a:extLst>
              </a:tr>
              <a:tr h="2795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블랙 리스트 관리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843195"/>
                  </a:ext>
                </a:extLst>
              </a:tr>
              <a:tr h="2795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홀릭</a:t>
                      </a:r>
                      <a:r>
                        <a:rPr lang="ko-KR" altLang="en-US" sz="1200" baseline="0" dirty="0" smtClean="0"/>
                        <a:t> 리스트 관리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653652"/>
                  </a:ext>
                </a:extLst>
              </a:tr>
              <a:tr h="2795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우수 맛집 관리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065624"/>
                  </a:ext>
                </a:extLst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/>
          </p:nvPr>
        </p:nvGraphicFramePr>
        <p:xfrm>
          <a:off x="1817344" y="4204871"/>
          <a:ext cx="7084637" cy="26115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2091">
                  <a:extLst>
                    <a:ext uri="{9D8B030D-6E8A-4147-A177-3AD203B41FA5}">
                      <a16:colId xmlns:a16="http://schemas.microsoft.com/office/drawing/2014/main" val="3310751476"/>
                    </a:ext>
                  </a:extLst>
                </a:gridCol>
                <a:gridCol w="1012091">
                  <a:extLst>
                    <a:ext uri="{9D8B030D-6E8A-4147-A177-3AD203B41FA5}">
                      <a16:colId xmlns:a16="http://schemas.microsoft.com/office/drawing/2014/main" val="505859198"/>
                    </a:ext>
                  </a:extLst>
                </a:gridCol>
                <a:gridCol w="1012091">
                  <a:extLst>
                    <a:ext uri="{9D8B030D-6E8A-4147-A177-3AD203B41FA5}">
                      <a16:colId xmlns:a16="http://schemas.microsoft.com/office/drawing/2014/main" val="225139320"/>
                    </a:ext>
                  </a:extLst>
                </a:gridCol>
                <a:gridCol w="1012091">
                  <a:extLst>
                    <a:ext uri="{9D8B030D-6E8A-4147-A177-3AD203B41FA5}">
                      <a16:colId xmlns:a16="http://schemas.microsoft.com/office/drawing/2014/main" val="3000631058"/>
                    </a:ext>
                  </a:extLst>
                </a:gridCol>
                <a:gridCol w="1012091">
                  <a:extLst>
                    <a:ext uri="{9D8B030D-6E8A-4147-A177-3AD203B41FA5}">
                      <a16:colId xmlns:a16="http://schemas.microsoft.com/office/drawing/2014/main" val="3293594546"/>
                    </a:ext>
                  </a:extLst>
                </a:gridCol>
                <a:gridCol w="1012091">
                  <a:extLst>
                    <a:ext uri="{9D8B030D-6E8A-4147-A177-3AD203B41FA5}">
                      <a16:colId xmlns:a16="http://schemas.microsoft.com/office/drawing/2014/main" val="123444873"/>
                    </a:ext>
                  </a:extLst>
                </a:gridCol>
                <a:gridCol w="1012091">
                  <a:extLst>
                    <a:ext uri="{9D8B030D-6E8A-4147-A177-3AD203B41FA5}">
                      <a16:colId xmlns:a16="http://schemas.microsoft.com/office/drawing/2014/main" val="2395328532"/>
                    </a:ext>
                  </a:extLst>
                </a:gridCol>
              </a:tblGrid>
              <a:tr h="2242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유형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이름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등급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가입 날짜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연락처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 smtClean="0"/>
                        <a:t>멜로니지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 smtClean="0"/>
                        <a:t>업체명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8213500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일반회원</a:t>
                      </a:r>
                      <a:endParaRPr lang="ko-KR" altLang="en-US" sz="1300" dirty="0"/>
                    </a:p>
                  </a:txBody>
                  <a:tcPr marL="70592" marR="70592" marT="35296" marB="3529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이병규</a:t>
                      </a:r>
                      <a:endParaRPr lang="ko-KR" altLang="en-US" sz="13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일반</a:t>
                      </a:r>
                      <a:endParaRPr lang="ko-KR" altLang="en-US" sz="13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19.03.28</a:t>
                      </a:r>
                      <a:endParaRPr lang="ko-KR" altLang="en-US" sz="13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010-1234-4568</a:t>
                      </a:r>
                      <a:endParaRPr lang="ko-KR" altLang="en-US" sz="1000" dirty="0" smtClean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100 </a:t>
                      </a:r>
                      <a:r>
                        <a:rPr lang="ko-KR" altLang="en-US" sz="1000" dirty="0" err="1" smtClean="0"/>
                        <a:t>멜로니지</a:t>
                      </a:r>
                      <a:endParaRPr lang="ko-KR" altLang="en-US" sz="10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32350434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 smtClean="0"/>
                        <a:t>업체회원</a:t>
                      </a:r>
                      <a:endParaRPr lang="ko-KR" altLang="en-US" sz="1300" dirty="0"/>
                    </a:p>
                  </a:txBody>
                  <a:tcPr marL="70592" marR="70592" marT="35296" marB="3529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이진호</a:t>
                      </a:r>
                      <a:endParaRPr lang="ko-KR" altLang="en-US" sz="13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일반</a:t>
                      </a:r>
                      <a:endParaRPr lang="ko-KR" altLang="en-US" sz="13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smtClean="0"/>
                        <a:t>19.03.28</a:t>
                      </a:r>
                      <a:endParaRPr lang="ko-KR" altLang="en-US" sz="1300" dirty="0" smtClean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010-1234-4568</a:t>
                      </a:r>
                      <a:endParaRPr lang="ko-KR" altLang="en-US" sz="10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병규네닭갈비</a:t>
                      </a:r>
                      <a:endParaRPr lang="ko-KR" altLang="en-US" sz="10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892354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일반회원</a:t>
                      </a:r>
                      <a:endParaRPr lang="ko-KR" altLang="en-US" sz="1300" dirty="0"/>
                    </a:p>
                  </a:txBody>
                  <a:tcPr marL="70592" marR="70592" marT="35296" marB="3529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 smtClean="0"/>
                        <a:t>가택신</a:t>
                      </a:r>
                      <a:endParaRPr lang="ko-KR" altLang="en-US" sz="13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 smtClean="0"/>
                        <a:t>홀릭</a:t>
                      </a:r>
                      <a:endParaRPr lang="ko-KR" altLang="en-US" sz="13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smtClean="0"/>
                        <a:t>94.12.18</a:t>
                      </a:r>
                      <a:r>
                        <a:rPr lang="ko-KR" altLang="en-US" sz="1300" dirty="0" smtClean="0"/>
                        <a:t> </a:t>
                      </a:r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010-1234-4568</a:t>
                      </a:r>
                      <a:endParaRPr lang="ko-KR" altLang="en-US" sz="10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2000</a:t>
                      </a:r>
                      <a:r>
                        <a:rPr lang="ko-KR" altLang="en-US" sz="1000" dirty="0" err="1" smtClean="0"/>
                        <a:t>멜로니지</a:t>
                      </a:r>
                      <a:endParaRPr lang="ko-KR" altLang="en-US" sz="10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4991596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 smtClean="0"/>
                        <a:t>업체회원</a:t>
                      </a:r>
                      <a:endParaRPr lang="ko-KR" altLang="en-US" sz="1300" dirty="0"/>
                    </a:p>
                  </a:txBody>
                  <a:tcPr marL="70592" marR="70592" marT="35296" marB="3529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 smtClean="0"/>
                        <a:t>아몰랑</a:t>
                      </a:r>
                      <a:endParaRPr lang="ko-KR" altLang="en-US" sz="13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 smtClean="0"/>
                        <a:t>우수맛집</a:t>
                      </a:r>
                      <a:endParaRPr lang="ko-KR" altLang="en-US" sz="13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smtClean="0"/>
                        <a:t>88.03.28</a:t>
                      </a:r>
                      <a:endParaRPr lang="ko-KR" altLang="en-US" sz="1300" dirty="0" smtClean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010-1234-4568</a:t>
                      </a:r>
                      <a:endParaRPr lang="ko-KR" altLang="en-US" sz="10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병규네짜장면</a:t>
                      </a:r>
                      <a:endParaRPr lang="ko-KR" altLang="en-US" sz="10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9886454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9743569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1794711"/>
                  </a:ext>
                </a:extLst>
              </a:tr>
              <a:tr h="212007"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7818064"/>
                  </a:ext>
                </a:extLst>
              </a:tr>
            </a:tbl>
          </a:graphicData>
        </a:graphic>
      </p:graphicFrame>
      <p:sp>
        <p:nvSpPr>
          <p:cNvPr id="40" name="왼쪽 화살표 39"/>
          <p:cNvSpPr/>
          <p:nvPr/>
        </p:nvSpPr>
        <p:spPr>
          <a:xfrm>
            <a:off x="883011" y="3158622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왼쪽 화살표 40"/>
          <p:cNvSpPr/>
          <p:nvPr/>
        </p:nvSpPr>
        <p:spPr>
          <a:xfrm>
            <a:off x="2320466" y="2591917"/>
            <a:ext cx="269962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792405" y="3906983"/>
            <a:ext cx="2014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26B44E"/>
                </a:solidFill>
              </a:rPr>
              <a:t>전체 회원 관리</a:t>
            </a:r>
            <a:endParaRPr lang="ko-KR" altLang="en-US" sz="1600" dirty="0">
              <a:solidFill>
                <a:srgbClr val="26B44E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099131" y="3746442"/>
            <a:ext cx="830004" cy="362643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ysClr val="windowText" lastClr="000000"/>
                </a:solidFill>
              </a:rPr>
              <a:t>일반회원</a:t>
            </a:r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050305" y="3746442"/>
            <a:ext cx="830004" cy="362643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solidFill>
                  <a:sysClr val="windowText" lastClr="000000"/>
                </a:solidFill>
              </a:rPr>
              <a:t>업체회원</a:t>
            </a:r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</a:t>
            </a:r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 회원 관리</a:t>
            </a:r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341896" y="88694"/>
            <a:ext cx="1511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279283" y="79402"/>
            <a:ext cx="19111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S-PLS-009-001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9363634" y="199193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45" name="타원 44"/>
          <p:cNvSpPr/>
          <p:nvPr/>
        </p:nvSpPr>
        <p:spPr>
          <a:xfrm>
            <a:off x="9361747" y="247549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46" name="타원 45"/>
          <p:cNvSpPr/>
          <p:nvPr/>
        </p:nvSpPr>
        <p:spPr>
          <a:xfrm>
            <a:off x="9361748" y="2905952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9361746" y="3367245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625351" y="2006445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 회원 관리  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625351" y="2449158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 회원 리스트 출력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625351" y="2909108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일반회원 만 보기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626774" y="3344831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만 보기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 flipH="1">
            <a:off x="9424823" y="5632650"/>
            <a:ext cx="2550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관리자가 전체 회원을 관리하는 페이지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일반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 회원만 보기 가능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 추가 삭제 가능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2648336" y="2600649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58" name="타원 57"/>
          <p:cNvSpPr/>
          <p:nvPr/>
        </p:nvSpPr>
        <p:spPr>
          <a:xfrm>
            <a:off x="3235208" y="3936075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59" name="타원 58"/>
          <p:cNvSpPr/>
          <p:nvPr/>
        </p:nvSpPr>
        <p:spPr>
          <a:xfrm>
            <a:off x="7444344" y="3472344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8329636" y="3472345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0738872" y="82125"/>
            <a:ext cx="843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03.28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147958" y="3746442"/>
            <a:ext cx="830004" cy="362643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ysClr val="windowText" lastClr="000000"/>
                </a:solidFill>
              </a:rPr>
              <a:t>회원 삭제</a:t>
            </a:r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196785" y="3746442"/>
            <a:ext cx="830004" cy="362643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ysClr val="windowText" lastClr="000000"/>
                </a:solidFill>
              </a:rPr>
              <a:t>회원 추가</a:t>
            </a:r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9361745" y="3867227"/>
            <a:ext cx="250307" cy="237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9612052" y="3873317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 추가 버튼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9361744" y="4309368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9616407" y="4295680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 삭제 버튼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5452089" y="3408066"/>
            <a:ext cx="250307" cy="237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</a:p>
        </p:txBody>
      </p:sp>
      <p:sp>
        <p:nvSpPr>
          <p:cNvPr id="66" name="타원 65"/>
          <p:cNvSpPr/>
          <p:nvPr/>
        </p:nvSpPr>
        <p:spPr>
          <a:xfrm>
            <a:off x="6460248" y="340143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1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71736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0" y="2550676"/>
          <a:ext cx="1204240" cy="4307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4240">
                  <a:extLst>
                    <a:ext uri="{9D8B030D-6E8A-4147-A177-3AD203B41FA5}">
                      <a16:colId xmlns:a16="http://schemas.microsoft.com/office/drawing/2014/main" val="3850039213"/>
                    </a:ext>
                  </a:extLst>
                </a:gridCol>
              </a:tblGrid>
              <a:tr h="14357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회원 관리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306997"/>
                  </a:ext>
                </a:extLst>
              </a:tr>
              <a:tr h="14357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 관리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4241228"/>
                  </a:ext>
                </a:extLst>
              </a:tr>
              <a:tr h="14357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리뷰 관리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0339737"/>
                  </a:ext>
                </a:extLst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/>
        </p:nvGraphicFramePr>
        <p:xfrm>
          <a:off x="1207683" y="2568633"/>
          <a:ext cx="1382744" cy="14048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2744">
                  <a:extLst>
                    <a:ext uri="{9D8B030D-6E8A-4147-A177-3AD203B41FA5}">
                      <a16:colId xmlns:a16="http://schemas.microsoft.com/office/drawing/2014/main" val="479889944"/>
                    </a:ext>
                  </a:extLst>
                </a:gridCol>
              </a:tblGrid>
              <a:tr h="2865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전체 회원 관리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55984"/>
                  </a:ext>
                </a:extLst>
              </a:tr>
              <a:tr h="2795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가입 신청 현황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622988"/>
                  </a:ext>
                </a:extLst>
              </a:tr>
              <a:tr h="2795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블랙 리스트 관리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843195"/>
                  </a:ext>
                </a:extLst>
              </a:tr>
              <a:tr h="2795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홀릭</a:t>
                      </a:r>
                      <a:r>
                        <a:rPr lang="ko-KR" altLang="en-US" sz="1200" baseline="0" dirty="0" smtClean="0"/>
                        <a:t> 리스트 관리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653652"/>
                  </a:ext>
                </a:extLst>
              </a:tr>
              <a:tr h="2795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우수 맛집 관리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065624"/>
                  </a:ext>
                </a:extLst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/>
          </p:nvPr>
        </p:nvGraphicFramePr>
        <p:xfrm>
          <a:off x="1817344" y="4204871"/>
          <a:ext cx="7084637" cy="18607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2091">
                  <a:extLst>
                    <a:ext uri="{9D8B030D-6E8A-4147-A177-3AD203B41FA5}">
                      <a16:colId xmlns:a16="http://schemas.microsoft.com/office/drawing/2014/main" val="3310751476"/>
                    </a:ext>
                  </a:extLst>
                </a:gridCol>
                <a:gridCol w="1012091">
                  <a:extLst>
                    <a:ext uri="{9D8B030D-6E8A-4147-A177-3AD203B41FA5}">
                      <a16:colId xmlns:a16="http://schemas.microsoft.com/office/drawing/2014/main" val="505859198"/>
                    </a:ext>
                  </a:extLst>
                </a:gridCol>
                <a:gridCol w="1012091">
                  <a:extLst>
                    <a:ext uri="{9D8B030D-6E8A-4147-A177-3AD203B41FA5}">
                      <a16:colId xmlns:a16="http://schemas.microsoft.com/office/drawing/2014/main" val="225139320"/>
                    </a:ext>
                  </a:extLst>
                </a:gridCol>
                <a:gridCol w="1012091">
                  <a:extLst>
                    <a:ext uri="{9D8B030D-6E8A-4147-A177-3AD203B41FA5}">
                      <a16:colId xmlns:a16="http://schemas.microsoft.com/office/drawing/2014/main" val="3000631058"/>
                    </a:ext>
                  </a:extLst>
                </a:gridCol>
                <a:gridCol w="1012091">
                  <a:extLst>
                    <a:ext uri="{9D8B030D-6E8A-4147-A177-3AD203B41FA5}">
                      <a16:colId xmlns:a16="http://schemas.microsoft.com/office/drawing/2014/main" val="3293594546"/>
                    </a:ext>
                  </a:extLst>
                </a:gridCol>
                <a:gridCol w="1012091">
                  <a:extLst>
                    <a:ext uri="{9D8B030D-6E8A-4147-A177-3AD203B41FA5}">
                      <a16:colId xmlns:a16="http://schemas.microsoft.com/office/drawing/2014/main" val="123444873"/>
                    </a:ext>
                  </a:extLst>
                </a:gridCol>
                <a:gridCol w="1012091">
                  <a:extLst>
                    <a:ext uri="{9D8B030D-6E8A-4147-A177-3AD203B41FA5}">
                      <a16:colId xmlns:a16="http://schemas.microsoft.com/office/drawing/2014/main" val="2395328532"/>
                    </a:ext>
                  </a:extLst>
                </a:gridCol>
              </a:tblGrid>
              <a:tr h="2242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유형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이름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등급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가입 날짜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연락처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 smtClean="0"/>
                        <a:t>멜로니지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 smtClean="0"/>
                        <a:t>업체명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8213500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일반회원</a:t>
                      </a:r>
                      <a:endParaRPr lang="ko-KR" altLang="en-US" sz="1300" dirty="0"/>
                    </a:p>
                  </a:txBody>
                  <a:tcPr marL="70592" marR="70592" marT="35296" marB="3529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이병규</a:t>
                      </a:r>
                      <a:endParaRPr lang="ko-KR" altLang="en-US" sz="13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일반</a:t>
                      </a:r>
                      <a:endParaRPr lang="ko-KR" altLang="en-US" sz="13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19.03.28</a:t>
                      </a:r>
                      <a:endParaRPr lang="ko-KR" altLang="en-US" sz="13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010-1234-4568</a:t>
                      </a:r>
                      <a:endParaRPr lang="ko-KR" altLang="en-US" sz="1000" dirty="0" smtClean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100 </a:t>
                      </a:r>
                      <a:r>
                        <a:rPr lang="ko-KR" altLang="en-US" sz="1000" dirty="0" err="1" smtClean="0"/>
                        <a:t>멜로니지</a:t>
                      </a:r>
                      <a:endParaRPr lang="ko-KR" altLang="en-US" sz="10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32350434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일반회원</a:t>
                      </a:r>
                      <a:endParaRPr lang="ko-KR" altLang="en-US" sz="1300" dirty="0"/>
                    </a:p>
                  </a:txBody>
                  <a:tcPr marL="70592" marR="70592" marT="35296" marB="3529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 smtClean="0"/>
                        <a:t>가택신</a:t>
                      </a:r>
                      <a:endParaRPr lang="ko-KR" altLang="en-US" sz="13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 smtClean="0"/>
                        <a:t>홀릭</a:t>
                      </a:r>
                      <a:endParaRPr lang="ko-KR" altLang="en-US" sz="13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smtClean="0"/>
                        <a:t>94.12.18</a:t>
                      </a:r>
                      <a:r>
                        <a:rPr lang="ko-KR" altLang="en-US" sz="1300" dirty="0" smtClean="0"/>
                        <a:t> </a:t>
                      </a:r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010-1234-4568</a:t>
                      </a:r>
                      <a:endParaRPr lang="ko-KR" altLang="en-US" sz="10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2000</a:t>
                      </a:r>
                      <a:r>
                        <a:rPr lang="ko-KR" altLang="en-US" sz="1000" dirty="0" err="1" smtClean="0"/>
                        <a:t>멜로니지</a:t>
                      </a:r>
                      <a:endParaRPr lang="ko-KR" altLang="en-US" sz="10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4991596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9743569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1794711"/>
                  </a:ext>
                </a:extLst>
              </a:tr>
              <a:tr h="212007"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7818064"/>
                  </a:ext>
                </a:extLst>
              </a:tr>
            </a:tbl>
          </a:graphicData>
        </a:graphic>
      </p:graphicFrame>
      <p:sp>
        <p:nvSpPr>
          <p:cNvPr id="40" name="왼쪽 화살표 39"/>
          <p:cNvSpPr/>
          <p:nvPr/>
        </p:nvSpPr>
        <p:spPr>
          <a:xfrm>
            <a:off x="883011" y="3158622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왼쪽 화살표 40"/>
          <p:cNvSpPr/>
          <p:nvPr/>
        </p:nvSpPr>
        <p:spPr>
          <a:xfrm>
            <a:off x="2320466" y="2591917"/>
            <a:ext cx="269962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792405" y="3906983"/>
            <a:ext cx="2014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26B44E"/>
                </a:solidFill>
              </a:rPr>
              <a:t>전체 회원 관리</a:t>
            </a:r>
            <a:endParaRPr lang="ko-KR" altLang="en-US" sz="1600" dirty="0">
              <a:solidFill>
                <a:srgbClr val="26B44E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152978" y="3754754"/>
            <a:ext cx="830004" cy="362643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ysClr val="windowText" lastClr="000000"/>
                </a:solidFill>
              </a:rPr>
              <a:t>일반회원</a:t>
            </a:r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050305" y="3746442"/>
            <a:ext cx="830004" cy="362643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solidFill>
                  <a:sysClr val="windowText" lastClr="000000"/>
                </a:solidFill>
              </a:rPr>
              <a:t>업체회원</a:t>
            </a:r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34" name="왼쪽 화살표 33"/>
          <p:cNvSpPr/>
          <p:nvPr/>
        </p:nvSpPr>
        <p:spPr>
          <a:xfrm rot="10800000">
            <a:off x="6974381" y="3837988"/>
            <a:ext cx="303291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7083328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968554" y="1106130"/>
            <a:ext cx="8166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731628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515780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</a:t>
            </a:r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일반 회원만 보기</a:t>
            </a:r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341896" y="88694"/>
            <a:ext cx="1511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260047" y="79402"/>
            <a:ext cx="19495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S-PLS-009-002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 flipH="1">
            <a:off x="9424823" y="5632650"/>
            <a:ext cx="2550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일반 회원만 보기 클릭 시 일반 회원만 출력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0738872" y="82125"/>
            <a:ext cx="843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03.28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665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71736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0" y="2550676"/>
          <a:ext cx="1204240" cy="4307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4240">
                  <a:extLst>
                    <a:ext uri="{9D8B030D-6E8A-4147-A177-3AD203B41FA5}">
                      <a16:colId xmlns:a16="http://schemas.microsoft.com/office/drawing/2014/main" val="3850039213"/>
                    </a:ext>
                  </a:extLst>
                </a:gridCol>
              </a:tblGrid>
              <a:tr h="14357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회원 관리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306997"/>
                  </a:ext>
                </a:extLst>
              </a:tr>
              <a:tr h="14357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 관리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4241228"/>
                  </a:ext>
                </a:extLst>
              </a:tr>
              <a:tr h="14357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리뷰 관리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0339737"/>
                  </a:ext>
                </a:extLst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>
            <p:extLst/>
          </p:nvPr>
        </p:nvGraphicFramePr>
        <p:xfrm>
          <a:off x="1207682" y="2568633"/>
          <a:ext cx="1711089" cy="14048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1089">
                  <a:extLst>
                    <a:ext uri="{9D8B030D-6E8A-4147-A177-3AD203B41FA5}">
                      <a16:colId xmlns:a16="http://schemas.microsoft.com/office/drawing/2014/main" val="479889944"/>
                    </a:ext>
                  </a:extLst>
                </a:gridCol>
              </a:tblGrid>
              <a:tr h="2865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전체 회원 관리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55984"/>
                  </a:ext>
                </a:extLst>
              </a:tr>
              <a:tr h="2795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업체 가입 신청 현황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622988"/>
                  </a:ext>
                </a:extLst>
              </a:tr>
              <a:tr h="2795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블랙 리스트 관리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843195"/>
                  </a:ext>
                </a:extLst>
              </a:tr>
              <a:tr h="2795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홀릭</a:t>
                      </a:r>
                      <a:r>
                        <a:rPr lang="ko-KR" altLang="en-US" sz="1200" baseline="0" dirty="0" smtClean="0"/>
                        <a:t> 리스트 관리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653652"/>
                  </a:ext>
                </a:extLst>
              </a:tr>
              <a:tr h="2795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우수 맛집 관리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065624"/>
                  </a:ext>
                </a:extLst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/>
          </p:nvPr>
        </p:nvGraphicFramePr>
        <p:xfrm>
          <a:off x="1817344" y="4204871"/>
          <a:ext cx="7084637" cy="18607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2091">
                  <a:extLst>
                    <a:ext uri="{9D8B030D-6E8A-4147-A177-3AD203B41FA5}">
                      <a16:colId xmlns:a16="http://schemas.microsoft.com/office/drawing/2014/main" val="3310751476"/>
                    </a:ext>
                  </a:extLst>
                </a:gridCol>
                <a:gridCol w="1012091">
                  <a:extLst>
                    <a:ext uri="{9D8B030D-6E8A-4147-A177-3AD203B41FA5}">
                      <a16:colId xmlns:a16="http://schemas.microsoft.com/office/drawing/2014/main" val="505859198"/>
                    </a:ext>
                  </a:extLst>
                </a:gridCol>
                <a:gridCol w="1012091">
                  <a:extLst>
                    <a:ext uri="{9D8B030D-6E8A-4147-A177-3AD203B41FA5}">
                      <a16:colId xmlns:a16="http://schemas.microsoft.com/office/drawing/2014/main" val="225139320"/>
                    </a:ext>
                  </a:extLst>
                </a:gridCol>
                <a:gridCol w="1012091">
                  <a:extLst>
                    <a:ext uri="{9D8B030D-6E8A-4147-A177-3AD203B41FA5}">
                      <a16:colId xmlns:a16="http://schemas.microsoft.com/office/drawing/2014/main" val="3000631058"/>
                    </a:ext>
                  </a:extLst>
                </a:gridCol>
                <a:gridCol w="1012091">
                  <a:extLst>
                    <a:ext uri="{9D8B030D-6E8A-4147-A177-3AD203B41FA5}">
                      <a16:colId xmlns:a16="http://schemas.microsoft.com/office/drawing/2014/main" val="3293594546"/>
                    </a:ext>
                  </a:extLst>
                </a:gridCol>
                <a:gridCol w="1012091">
                  <a:extLst>
                    <a:ext uri="{9D8B030D-6E8A-4147-A177-3AD203B41FA5}">
                      <a16:colId xmlns:a16="http://schemas.microsoft.com/office/drawing/2014/main" val="123444873"/>
                    </a:ext>
                  </a:extLst>
                </a:gridCol>
                <a:gridCol w="1012091">
                  <a:extLst>
                    <a:ext uri="{9D8B030D-6E8A-4147-A177-3AD203B41FA5}">
                      <a16:colId xmlns:a16="http://schemas.microsoft.com/office/drawing/2014/main" val="2395328532"/>
                    </a:ext>
                  </a:extLst>
                </a:gridCol>
              </a:tblGrid>
              <a:tr h="2242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유형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이름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등급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가입 날짜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연락처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 smtClean="0"/>
                        <a:t>멜로니지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 smtClean="0"/>
                        <a:t>업체명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8213500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 smtClean="0"/>
                        <a:t>업체회원</a:t>
                      </a:r>
                      <a:endParaRPr lang="ko-KR" altLang="en-US" sz="1300" dirty="0"/>
                    </a:p>
                  </a:txBody>
                  <a:tcPr marL="70592" marR="70592" marT="35296" marB="3529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이진호</a:t>
                      </a:r>
                      <a:endParaRPr lang="ko-KR" altLang="en-US" sz="13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일반</a:t>
                      </a:r>
                      <a:endParaRPr lang="ko-KR" altLang="en-US" sz="13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smtClean="0"/>
                        <a:t>19.03.28</a:t>
                      </a:r>
                      <a:endParaRPr lang="ko-KR" altLang="en-US" sz="1300" dirty="0" smtClean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010-1234-4568</a:t>
                      </a:r>
                      <a:endParaRPr lang="ko-KR" altLang="en-US" sz="10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병규네닭갈비</a:t>
                      </a:r>
                      <a:endParaRPr lang="ko-KR" altLang="en-US" sz="10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892354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 smtClean="0"/>
                        <a:t>업체회원</a:t>
                      </a:r>
                      <a:endParaRPr lang="ko-KR" altLang="en-US" sz="1300" dirty="0"/>
                    </a:p>
                  </a:txBody>
                  <a:tcPr marL="70592" marR="70592" marT="35296" marB="3529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 smtClean="0"/>
                        <a:t>아몰랑</a:t>
                      </a:r>
                      <a:endParaRPr lang="ko-KR" altLang="en-US" sz="13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 smtClean="0"/>
                        <a:t>우수맛집</a:t>
                      </a:r>
                      <a:endParaRPr lang="ko-KR" altLang="en-US" sz="13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smtClean="0"/>
                        <a:t>88.03.28</a:t>
                      </a:r>
                      <a:endParaRPr lang="ko-KR" altLang="en-US" sz="1300" dirty="0" smtClean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010-1234-4568</a:t>
                      </a:r>
                      <a:endParaRPr lang="ko-KR" altLang="en-US" sz="10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병규네짜장면</a:t>
                      </a:r>
                      <a:endParaRPr lang="ko-KR" altLang="en-US" sz="10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9886454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9743569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1794711"/>
                  </a:ext>
                </a:extLst>
              </a:tr>
              <a:tr h="212007"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7818064"/>
                  </a:ext>
                </a:extLst>
              </a:tr>
            </a:tbl>
          </a:graphicData>
        </a:graphic>
      </p:graphicFrame>
      <p:sp>
        <p:nvSpPr>
          <p:cNvPr id="40" name="왼쪽 화살표 39"/>
          <p:cNvSpPr/>
          <p:nvPr/>
        </p:nvSpPr>
        <p:spPr>
          <a:xfrm>
            <a:off x="883011" y="3158622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왼쪽 화살표 40"/>
          <p:cNvSpPr/>
          <p:nvPr/>
        </p:nvSpPr>
        <p:spPr>
          <a:xfrm>
            <a:off x="2578160" y="2591917"/>
            <a:ext cx="269962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92405" y="3906983"/>
            <a:ext cx="2014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26B44E"/>
                </a:solidFill>
              </a:rPr>
              <a:t>전체 회원 관리</a:t>
            </a:r>
            <a:endParaRPr lang="ko-KR" altLang="en-US" sz="1600" dirty="0">
              <a:solidFill>
                <a:srgbClr val="26B44E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152978" y="3754754"/>
            <a:ext cx="830004" cy="362643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ysClr val="windowText" lastClr="000000"/>
                </a:solidFill>
              </a:rPr>
              <a:t>일반회원</a:t>
            </a:r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050305" y="3746442"/>
            <a:ext cx="830004" cy="362643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solidFill>
                  <a:sysClr val="windowText" lastClr="000000"/>
                </a:solidFill>
              </a:rPr>
              <a:t>업체회원</a:t>
            </a:r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34" name="왼쪽 화살표 33"/>
          <p:cNvSpPr/>
          <p:nvPr/>
        </p:nvSpPr>
        <p:spPr>
          <a:xfrm>
            <a:off x="8745328" y="3821362"/>
            <a:ext cx="269962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083328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968554" y="1106130"/>
            <a:ext cx="8166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731628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515780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070837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</a:t>
            </a:r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dirty="0" err="1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업체회원만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보기 </a:t>
            </a:r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341896" y="88694"/>
            <a:ext cx="1511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257642" y="79402"/>
            <a:ext cx="19543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S-PLS-009-003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 flipH="1">
            <a:off x="9424823" y="5632650"/>
            <a:ext cx="2550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 회원만 보기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클릭시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업체 회원만 출력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0738872" y="82125"/>
            <a:ext cx="843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03.28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001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71736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37387" y="1014153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-41565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0" y="2550676"/>
          <a:ext cx="1204240" cy="4307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4240">
                  <a:extLst>
                    <a:ext uri="{9D8B030D-6E8A-4147-A177-3AD203B41FA5}">
                      <a16:colId xmlns:a16="http://schemas.microsoft.com/office/drawing/2014/main" val="3850039213"/>
                    </a:ext>
                  </a:extLst>
                </a:gridCol>
              </a:tblGrid>
              <a:tr h="14357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회원 관리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306997"/>
                  </a:ext>
                </a:extLst>
              </a:tr>
              <a:tr h="14357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 관리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4241228"/>
                  </a:ext>
                </a:extLst>
              </a:tr>
              <a:tr h="14357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리뷰 관리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0339737"/>
                  </a:ext>
                </a:extLst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>
            <p:extLst/>
          </p:nvPr>
        </p:nvGraphicFramePr>
        <p:xfrm>
          <a:off x="1207682" y="2568633"/>
          <a:ext cx="1711089" cy="14048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1089">
                  <a:extLst>
                    <a:ext uri="{9D8B030D-6E8A-4147-A177-3AD203B41FA5}">
                      <a16:colId xmlns:a16="http://schemas.microsoft.com/office/drawing/2014/main" val="479889944"/>
                    </a:ext>
                  </a:extLst>
                </a:gridCol>
              </a:tblGrid>
              <a:tr h="2865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전체 회원 관리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55984"/>
                  </a:ext>
                </a:extLst>
              </a:tr>
              <a:tr h="2795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업체 가입 신청 현황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622988"/>
                  </a:ext>
                </a:extLst>
              </a:tr>
              <a:tr h="2795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블랙 리스트 관리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843195"/>
                  </a:ext>
                </a:extLst>
              </a:tr>
              <a:tr h="2795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홀릭</a:t>
                      </a:r>
                      <a:r>
                        <a:rPr lang="ko-KR" altLang="en-US" sz="1200" baseline="0" dirty="0" smtClean="0"/>
                        <a:t> 리스트 관리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653652"/>
                  </a:ext>
                </a:extLst>
              </a:tr>
              <a:tr h="2795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우수 맛집 관리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065624"/>
                  </a:ext>
                </a:extLst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/>
          </p:nvPr>
        </p:nvGraphicFramePr>
        <p:xfrm>
          <a:off x="1817344" y="4204871"/>
          <a:ext cx="7084637" cy="18607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2091">
                  <a:extLst>
                    <a:ext uri="{9D8B030D-6E8A-4147-A177-3AD203B41FA5}">
                      <a16:colId xmlns:a16="http://schemas.microsoft.com/office/drawing/2014/main" val="3310751476"/>
                    </a:ext>
                  </a:extLst>
                </a:gridCol>
                <a:gridCol w="1012091">
                  <a:extLst>
                    <a:ext uri="{9D8B030D-6E8A-4147-A177-3AD203B41FA5}">
                      <a16:colId xmlns:a16="http://schemas.microsoft.com/office/drawing/2014/main" val="505859198"/>
                    </a:ext>
                  </a:extLst>
                </a:gridCol>
                <a:gridCol w="1012091">
                  <a:extLst>
                    <a:ext uri="{9D8B030D-6E8A-4147-A177-3AD203B41FA5}">
                      <a16:colId xmlns:a16="http://schemas.microsoft.com/office/drawing/2014/main" val="225139320"/>
                    </a:ext>
                  </a:extLst>
                </a:gridCol>
                <a:gridCol w="1012091">
                  <a:extLst>
                    <a:ext uri="{9D8B030D-6E8A-4147-A177-3AD203B41FA5}">
                      <a16:colId xmlns:a16="http://schemas.microsoft.com/office/drawing/2014/main" val="3000631058"/>
                    </a:ext>
                  </a:extLst>
                </a:gridCol>
                <a:gridCol w="1012091">
                  <a:extLst>
                    <a:ext uri="{9D8B030D-6E8A-4147-A177-3AD203B41FA5}">
                      <a16:colId xmlns:a16="http://schemas.microsoft.com/office/drawing/2014/main" val="3293594546"/>
                    </a:ext>
                  </a:extLst>
                </a:gridCol>
                <a:gridCol w="1012091">
                  <a:extLst>
                    <a:ext uri="{9D8B030D-6E8A-4147-A177-3AD203B41FA5}">
                      <a16:colId xmlns:a16="http://schemas.microsoft.com/office/drawing/2014/main" val="123444873"/>
                    </a:ext>
                  </a:extLst>
                </a:gridCol>
                <a:gridCol w="1012091">
                  <a:extLst>
                    <a:ext uri="{9D8B030D-6E8A-4147-A177-3AD203B41FA5}">
                      <a16:colId xmlns:a16="http://schemas.microsoft.com/office/drawing/2014/main" val="2395328532"/>
                    </a:ext>
                  </a:extLst>
                </a:gridCol>
              </a:tblGrid>
              <a:tr h="2242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유형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이름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등급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가입 날짜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연락처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 smtClean="0"/>
                        <a:t>멜로니지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 smtClean="0"/>
                        <a:t>업체명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8213500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 smtClean="0"/>
                        <a:t>업체회원</a:t>
                      </a:r>
                      <a:endParaRPr lang="ko-KR" altLang="en-US" sz="1300" dirty="0"/>
                    </a:p>
                  </a:txBody>
                  <a:tcPr marL="70592" marR="70592" marT="35296" marB="3529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이진호</a:t>
                      </a:r>
                      <a:endParaRPr lang="ko-KR" altLang="en-US" sz="13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일반</a:t>
                      </a:r>
                      <a:endParaRPr lang="ko-KR" altLang="en-US" sz="13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smtClean="0"/>
                        <a:t>19.03.28</a:t>
                      </a:r>
                      <a:endParaRPr lang="ko-KR" altLang="en-US" sz="1300" dirty="0" smtClean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010-1234-4568</a:t>
                      </a:r>
                      <a:endParaRPr lang="ko-KR" altLang="en-US" sz="10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병규네닭갈비</a:t>
                      </a:r>
                      <a:endParaRPr lang="ko-KR" altLang="en-US" sz="10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892354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 smtClean="0"/>
                        <a:t>업체회원</a:t>
                      </a:r>
                      <a:endParaRPr lang="ko-KR" altLang="en-US" sz="1300" dirty="0"/>
                    </a:p>
                  </a:txBody>
                  <a:tcPr marL="70592" marR="70592" marT="35296" marB="3529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 smtClean="0"/>
                        <a:t>아몰랑</a:t>
                      </a:r>
                      <a:endParaRPr lang="ko-KR" altLang="en-US" sz="13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 smtClean="0"/>
                        <a:t>우수맛집</a:t>
                      </a:r>
                      <a:endParaRPr lang="ko-KR" altLang="en-US" sz="13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smtClean="0"/>
                        <a:t>88.03.28</a:t>
                      </a:r>
                      <a:endParaRPr lang="ko-KR" altLang="en-US" sz="1300" dirty="0" smtClean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010-1234-4568</a:t>
                      </a:r>
                      <a:endParaRPr lang="ko-KR" altLang="en-US" sz="10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병규네짜장면</a:t>
                      </a:r>
                      <a:endParaRPr lang="ko-KR" altLang="en-US" sz="10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9886454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9743569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1794711"/>
                  </a:ext>
                </a:extLst>
              </a:tr>
              <a:tr h="212007"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7818064"/>
                  </a:ext>
                </a:extLst>
              </a:tr>
            </a:tbl>
          </a:graphicData>
        </a:graphic>
      </p:graphicFrame>
      <p:sp>
        <p:nvSpPr>
          <p:cNvPr id="40" name="왼쪽 화살표 39"/>
          <p:cNvSpPr/>
          <p:nvPr/>
        </p:nvSpPr>
        <p:spPr>
          <a:xfrm>
            <a:off x="883011" y="3158622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왼쪽 화살표 40"/>
          <p:cNvSpPr/>
          <p:nvPr/>
        </p:nvSpPr>
        <p:spPr>
          <a:xfrm>
            <a:off x="2578160" y="2591917"/>
            <a:ext cx="269962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92405" y="3906983"/>
            <a:ext cx="2014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26B44E"/>
                </a:solidFill>
              </a:rPr>
              <a:t>전체 회원 관리</a:t>
            </a:r>
            <a:endParaRPr lang="ko-KR" altLang="en-US" sz="1600" dirty="0">
              <a:solidFill>
                <a:srgbClr val="26B44E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152978" y="3754754"/>
            <a:ext cx="830004" cy="362643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ysClr val="windowText" lastClr="000000"/>
                </a:solidFill>
              </a:rPr>
              <a:t>일반회원</a:t>
            </a:r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050305" y="3746442"/>
            <a:ext cx="830004" cy="362643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solidFill>
                  <a:sysClr val="windowText" lastClr="000000"/>
                </a:solidFill>
              </a:rPr>
              <a:t>업체회원</a:t>
            </a:r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34" name="왼쪽 화살표 33"/>
          <p:cNvSpPr/>
          <p:nvPr/>
        </p:nvSpPr>
        <p:spPr>
          <a:xfrm>
            <a:off x="8745328" y="3821362"/>
            <a:ext cx="269962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6919261" y="4506981"/>
            <a:ext cx="1131044" cy="168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1304152" y="1067977"/>
            <a:ext cx="5615109" cy="60369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1284929" y="4212083"/>
            <a:ext cx="1769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6B44E"/>
                </a:solidFill>
              </a:rPr>
              <a:t>예약 현황 관리</a:t>
            </a:r>
            <a:endParaRPr lang="ko-KR" altLang="en-US" dirty="0">
              <a:solidFill>
                <a:srgbClr val="26B44E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593271" y="4270174"/>
            <a:ext cx="1165955" cy="284949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ysClr val="windowText" lastClr="000000"/>
                </a:solidFill>
              </a:rPr>
              <a:t>전체보기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▼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835533" y="4270174"/>
            <a:ext cx="975718" cy="284949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ysClr val="windowText" lastClr="000000"/>
                </a:solidFill>
              </a:rPr>
              <a:t>강제취소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5663776"/>
              </p:ext>
            </p:extLst>
          </p:nvPr>
        </p:nvGraphicFramePr>
        <p:xfrm>
          <a:off x="1354934" y="4598860"/>
          <a:ext cx="5475522" cy="2424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587">
                  <a:extLst>
                    <a:ext uri="{9D8B030D-6E8A-4147-A177-3AD203B41FA5}">
                      <a16:colId xmlns:a16="http://schemas.microsoft.com/office/drawing/2014/main" val="3310751476"/>
                    </a:ext>
                  </a:extLst>
                </a:gridCol>
                <a:gridCol w="912587">
                  <a:extLst>
                    <a:ext uri="{9D8B030D-6E8A-4147-A177-3AD203B41FA5}">
                      <a16:colId xmlns:a16="http://schemas.microsoft.com/office/drawing/2014/main" val="505859198"/>
                    </a:ext>
                  </a:extLst>
                </a:gridCol>
                <a:gridCol w="912587">
                  <a:extLst>
                    <a:ext uri="{9D8B030D-6E8A-4147-A177-3AD203B41FA5}">
                      <a16:colId xmlns:a16="http://schemas.microsoft.com/office/drawing/2014/main" val="225139320"/>
                    </a:ext>
                  </a:extLst>
                </a:gridCol>
                <a:gridCol w="912587">
                  <a:extLst>
                    <a:ext uri="{9D8B030D-6E8A-4147-A177-3AD203B41FA5}">
                      <a16:colId xmlns:a16="http://schemas.microsoft.com/office/drawing/2014/main" val="3000631058"/>
                    </a:ext>
                  </a:extLst>
                </a:gridCol>
                <a:gridCol w="912587">
                  <a:extLst>
                    <a:ext uri="{9D8B030D-6E8A-4147-A177-3AD203B41FA5}">
                      <a16:colId xmlns:a16="http://schemas.microsoft.com/office/drawing/2014/main" val="3293594546"/>
                    </a:ext>
                  </a:extLst>
                </a:gridCol>
                <a:gridCol w="912587">
                  <a:extLst>
                    <a:ext uri="{9D8B030D-6E8A-4147-A177-3AD203B41FA5}">
                      <a16:colId xmlns:a16="http://schemas.microsoft.com/office/drawing/2014/main" val="123444873"/>
                    </a:ext>
                  </a:extLst>
                </a:gridCol>
              </a:tblGrid>
              <a:tr h="3984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상태</a:t>
                      </a:r>
                      <a:endParaRPr lang="ko-KR" altLang="en-US" sz="1100" dirty="0"/>
                    </a:p>
                  </a:txBody>
                  <a:tcPr marL="60252" marR="60252" marT="30126" marB="3012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예약자 이름</a:t>
                      </a:r>
                      <a:endParaRPr lang="ko-KR" altLang="en-US" sz="1100" dirty="0"/>
                    </a:p>
                  </a:txBody>
                  <a:tcPr marL="60252" marR="60252" marT="30126" marB="3012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날짜</a:t>
                      </a:r>
                      <a:endParaRPr lang="ko-KR" altLang="en-US" sz="1100" dirty="0"/>
                    </a:p>
                  </a:txBody>
                  <a:tcPr marL="60252" marR="60252" marT="30126" marB="3012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시간</a:t>
                      </a:r>
                      <a:endParaRPr lang="ko-KR" altLang="en-US" sz="1100" dirty="0"/>
                    </a:p>
                  </a:txBody>
                  <a:tcPr marL="60252" marR="60252" marT="30126" marB="3012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인원</a:t>
                      </a:r>
                      <a:endParaRPr lang="ko-KR" altLang="en-US" sz="1100" dirty="0"/>
                    </a:p>
                  </a:txBody>
                  <a:tcPr marL="60252" marR="60252" marT="30126" marB="3012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연락처</a:t>
                      </a:r>
                      <a:endParaRPr lang="ko-KR" altLang="en-US" sz="1100" dirty="0"/>
                    </a:p>
                  </a:txBody>
                  <a:tcPr marL="60252" marR="60252" marT="30126" marB="3012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8213500"/>
                  </a:ext>
                </a:extLst>
              </a:tr>
              <a:tr h="3204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승인</a:t>
                      </a:r>
                      <a:endParaRPr lang="ko-KR" altLang="en-US" sz="1100" dirty="0"/>
                    </a:p>
                  </a:txBody>
                  <a:tcPr marL="60252" marR="60252" marT="30126" marB="3012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이병규</a:t>
                      </a:r>
                      <a:endParaRPr lang="ko-KR" altLang="en-US" sz="1100" dirty="0"/>
                    </a:p>
                  </a:txBody>
                  <a:tcPr marL="60252" marR="60252" marT="30126" marB="3012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19.03.29</a:t>
                      </a:r>
                      <a:endParaRPr lang="ko-KR" altLang="en-US" sz="1100" dirty="0"/>
                    </a:p>
                  </a:txBody>
                  <a:tcPr marL="60252" marR="60252" marT="30126" marB="3012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오후 </a:t>
                      </a:r>
                      <a:r>
                        <a:rPr lang="en-US" altLang="ko-KR" sz="1100" dirty="0" smtClean="0"/>
                        <a:t>1</a:t>
                      </a:r>
                      <a:r>
                        <a:rPr lang="ko-KR" altLang="en-US" sz="1100" dirty="0" smtClean="0"/>
                        <a:t>시 </a:t>
                      </a:r>
                      <a:endParaRPr lang="ko-KR" altLang="en-US" sz="1100" dirty="0"/>
                    </a:p>
                  </a:txBody>
                  <a:tcPr marL="60252" marR="60252" marT="30126" marB="3012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 marL="60252" marR="60252" marT="30126" marB="3012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010-1234-4568</a:t>
                      </a:r>
                      <a:endParaRPr lang="ko-KR" altLang="en-US" sz="900" dirty="0"/>
                    </a:p>
                  </a:txBody>
                  <a:tcPr marL="60252" marR="60252" marT="30126" marB="3012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32350434"/>
                  </a:ext>
                </a:extLst>
              </a:tr>
              <a:tr h="3204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반려</a:t>
                      </a:r>
                      <a:endParaRPr lang="ko-KR" altLang="en-US" sz="1100" dirty="0"/>
                    </a:p>
                  </a:txBody>
                  <a:tcPr marL="60252" marR="60252" marT="30126" marB="3012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이병구</a:t>
                      </a:r>
                      <a:endParaRPr lang="ko-KR" altLang="en-US" sz="1100" dirty="0"/>
                    </a:p>
                  </a:txBody>
                  <a:tcPr marL="60252" marR="60252" marT="30126" marB="3012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19.03.28</a:t>
                      </a:r>
                      <a:endParaRPr lang="ko-KR" altLang="en-US" sz="1100" dirty="0"/>
                    </a:p>
                  </a:txBody>
                  <a:tcPr marL="60252" marR="60252" marT="30126" marB="3012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/>
                        <a:t>오후 </a:t>
                      </a:r>
                      <a:r>
                        <a:rPr lang="en-US" altLang="ko-KR" sz="1100" dirty="0" smtClean="0"/>
                        <a:t>1</a:t>
                      </a:r>
                      <a:r>
                        <a:rPr lang="ko-KR" altLang="en-US" sz="1100" dirty="0" smtClean="0"/>
                        <a:t>시 </a:t>
                      </a:r>
                    </a:p>
                  </a:txBody>
                  <a:tcPr marL="60252" marR="60252" marT="30126" marB="3012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marL="60252" marR="60252" marT="30126" marB="3012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010-1234-4568</a:t>
                      </a:r>
                      <a:endParaRPr lang="ko-KR" altLang="en-US" sz="900" dirty="0"/>
                    </a:p>
                  </a:txBody>
                  <a:tcPr marL="60252" marR="60252" marT="30126" marB="3012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892354"/>
                  </a:ext>
                </a:extLst>
              </a:tr>
              <a:tr h="3204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노쇼</a:t>
                      </a:r>
                      <a:endParaRPr lang="ko-KR" altLang="en-US" sz="1100" dirty="0"/>
                    </a:p>
                  </a:txBody>
                  <a:tcPr marL="60252" marR="60252" marT="30126" marB="3012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이뱅규</a:t>
                      </a:r>
                      <a:endParaRPr lang="ko-KR" altLang="en-US" sz="1100" dirty="0"/>
                    </a:p>
                  </a:txBody>
                  <a:tcPr marL="60252" marR="60252" marT="30126" marB="3012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19.03.27</a:t>
                      </a:r>
                      <a:endParaRPr lang="ko-KR" altLang="en-US" sz="1100" dirty="0"/>
                    </a:p>
                  </a:txBody>
                  <a:tcPr marL="60252" marR="60252" marT="30126" marB="3012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/>
                        <a:t>오후 </a:t>
                      </a:r>
                      <a:r>
                        <a:rPr lang="en-US" altLang="ko-KR" sz="1100" dirty="0" smtClean="0"/>
                        <a:t>1</a:t>
                      </a:r>
                      <a:r>
                        <a:rPr lang="ko-KR" altLang="en-US" sz="1100" dirty="0" smtClean="0"/>
                        <a:t>시 </a:t>
                      </a:r>
                    </a:p>
                  </a:txBody>
                  <a:tcPr marL="60252" marR="60252" marT="30126" marB="3012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 marL="60252" marR="60252" marT="30126" marB="3012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010-1234-4568</a:t>
                      </a:r>
                      <a:endParaRPr lang="ko-KR" altLang="en-US" sz="900" dirty="0"/>
                    </a:p>
                  </a:txBody>
                  <a:tcPr marL="60252" marR="60252" marT="30126" marB="3012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4991596"/>
                  </a:ext>
                </a:extLst>
              </a:tr>
              <a:tr h="3204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대기</a:t>
                      </a:r>
                      <a:endParaRPr lang="ko-KR" altLang="en-US" sz="1100" dirty="0"/>
                    </a:p>
                  </a:txBody>
                  <a:tcPr marL="60252" marR="60252" marT="30126" marB="3012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이븅규</a:t>
                      </a:r>
                      <a:endParaRPr lang="ko-KR" altLang="en-US" sz="1100" dirty="0"/>
                    </a:p>
                  </a:txBody>
                  <a:tcPr marL="60252" marR="60252" marT="30126" marB="3012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19.04.02</a:t>
                      </a:r>
                      <a:endParaRPr lang="ko-KR" altLang="en-US" sz="1100" dirty="0"/>
                    </a:p>
                  </a:txBody>
                  <a:tcPr marL="60252" marR="60252" marT="30126" marB="3012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오후 </a:t>
                      </a:r>
                      <a:r>
                        <a:rPr lang="en-US" altLang="ko-KR" sz="1100" dirty="0" smtClean="0"/>
                        <a:t>1</a:t>
                      </a:r>
                      <a:r>
                        <a:rPr lang="ko-KR" altLang="en-US" sz="1100" dirty="0" smtClean="0"/>
                        <a:t>시</a:t>
                      </a:r>
                      <a:endParaRPr lang="ko-KR" altLang="en-US" sz="1100" dirty="0"/>
                    </a:p>
                  </a:txBody>
                  <a:tcPr marL="60252" marR="60252" marT="30126" marB="3012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 marL="60252" marR="60252" marT="30126" marB="3012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010-1234-4568</a:t>
                      </a:r>
                      <a:endParaRPr lang="ko-KR" altLang="en-US" sz="1100" dirty="0"/>
                    </a:p>
                  </a:txBody>
                  <a:tcPr marL="60252" marR="60252" marT="30126" marB="3012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9886454"/>
                  </a:ext>
                </a:extLst>
              </a:tr>
              <a:tr h="229351"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marL="60252" marR="60252" marT="30126" marB="3012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marL="60252" marR="60252" marT="30126" marB="3012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0252" marR="60252" marT="30126" marB="3012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0252" marR="60252" marT="30126" marB="3012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0252" marR="60252" marT="30126" marB="3012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marL="60252" marR="60252" marT="30126" marB="3012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9743569"/>
                  </a:ext>
                </a:extLst>
              </a:tr>
              <a:tr h="229351"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marL="60252" marR="60252" marT="30126" marB="3012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marL="60252" marR="60252" marT="30126" marB="3012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marL="60252" marR="60252" marT="30126" marB="3012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0252" marR="60252" marT="30126" marB="3012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0252" marR="60252" marT="30126" marB="3012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0252" marR="60252" marT="30126" marB="3012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1794711"/>
                  </a:ext>
                </a:extLst>
              </a:tr>
              <a:tr h="229351"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marL="60252" marR="60252" marT="30126" marB="3012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marL="60252" marR="60252" marT="30126" marB="3012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marL="60252" marR="60252" marT="30126" marB="3012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marL="60252" marR="60252" marT="30126" marB="3012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0252" marR="60252" marT="30126" marB="3012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0252" marR="60252" marT="30126" marB="3012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7818064"/>
                  </a:ext>
                </a:extLst>
              </a:tr>
            </a:tbl>
          </a:graphicData>
        </a:graphic>
      </p:graphicFrame>
      <p:grpSp>
        <p:nvGrpSpPr>
          <p:cNvPr id="50" name="그룹 49"/>
          <p:cNvGrpSpPr/>
          <p:nvPr/>
        </p:nvGrpSpPr>
        <p:grpSpPr>
          <a:xfrm>
            <a:off x="1398724" y="1447158"/>
            <a:ext cx="5441527" cy="2698839"/>
            <a:chOff x="2732030" y="3325906"/>
            <a:chExt cx="5864867" cy="3290047"/>
          </a:xfrm>
        </p:grpSpPr>
        <p:sp>
          <p:nvSpPr>
            <p:cNvPr id="51" name="직사각형 50"/>
            <p:cNvSpPr/>
            <p:nvPr/>
          </p:nvSpPr>
          <p:spPr>
            <a:xfrm>
              <a:off x="2779059" y="3325906"/>
              <a:ext cx="5817838" cy="32900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913529" y="3478306"/>
              <a:ext cx="17212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최대 인원 설정 </a:t>
              </a:r>
              <a:r>
                <a:rPr lang="en-US" altLang="ko-KR" sz="1400" dirty="0" smtClean="0"/>
                <a:t>: </a:t>
              </a:r>
              <a:endParaRPr lang="ko-KR" altLang="en-US" sz="1400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4975412" y="3557955"/>
              <a:ext cx="206188" cy="2399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v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482353" y="3478306"/>
              <a:ext cx="5827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1</a:t>
              </a:r>
              <a:r>
                <a:rPr lang="ko-KR" altLang="en-US" sz="1400" dirty="0" smtClean="0"/>
                <a:t>명</a:t>
              </a:r>
              <a:endParaRPr lang="ko-KR" altLang="en-US" sz="14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202426" y="3478306"/>
              <a:ext cx="5827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2</a:t>
              </a:r>
              <a:r>
                <a:rPr lang="ko-KR" altLang="en-US" sz="1400" dirty="0" smtClean="0"/>
                <a:t>명</a:t>
              </a:r>
              <a:endParaRPr lang="ko-KR" altLang="en-US" sz="1400" dirty="0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638893" y="3557955"/>
              <a:ext cx="206188" cy="2399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841063" y="3478306"/>
              <a:ext cx="5827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3</a:t>
              </a:r>
              <a:r>
                <a:rPr lang="ko-KR" altLang="en-US" sz="1400" dirty="0" smtClean="0"/>
                <a:t>명</a:t>
              </a:r>
              <a:endParaRPr lang="ko-KR" altLang="en-US" sz="14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6277530" y="3569735"/>
              <a:ext cx="206188" cy="2399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492611" y="3478306"/>
              <a:ext cx="6084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4</a:t>
              </a:r>
              <a:r>
                <a:rPr lang="ko-KR" altLang="en-US" sz="1400" dirty="0" smtClean="0"/>
                <a:t>명</a:t>
              </a:r>
              <a:endParaRPr lang="ko-KR" altLang="en-US" sz="1400" dirty="0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6945623" y="3560771"/>
              <a:ext cx="215246" cy="253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179665" y="3478306"/>
              <a:ext cx="6084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5</a:t>
              </a:r>
              <a:r>
                <a:rPr lang="ko-KR" altLang="en-US" sz="1400" dirty="0" smtClean="0"/>
                <a:t>명</a:t>
              </a:r>
              <a:endParaRPr lang="ko-KR" altLang="en-US" sz="1400" dirty="0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7609104" y="3548990"/>
              <a:ext cx="215246" cy="253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5409622" y="3873321"/>
              <a:ext cx="215246" cy="2533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410394" y="3830738"/>
              <a:ext cx="10569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mtClean="0"/>
                <a:t>상관없음</a:t>
              </a:r>
              <a:endParaRPr lang="ko-KR" altLang="en-US" sz="14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732030" y="4329115"/>
              <a:ext cx="1445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예약마감시간 </a:t>
              </a:r>
              <a:r>
                <a:rPr lang="en-US" altLang="ko-KR" sz="1400" dirty="0" smtClean="0"/>
                <a:t>:</a:t>
              </a:r>
              <a:endParaRPr lang="ko-KR" altLang="en-US" sz="1400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4820798" y="4463862"/>
              <a:ext cx="181047" cy="1782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935889" y="4335910"/>
              <a:ext cx="903394" cy="337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오후 </a:t>
              </a:r>
              <a:r>
                <a:rPr lang="en-US" altLang="ko-KR" sz="1200" dirty="0" smtClean="0"/>
                <a:t>1</a:t>
              </a:r>
              <a:r>
                <a:rPr lang="ko-KR" altLang="en-US" sz="1200" dirty="0" smtClean="0"/>
                <a:t>시</a:t>
              </a:r>
              <a:endParaRPr lang="ko-KR" altLang="en-US" sz="1200" dirty="0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5778838" y="4420988"/>
              <a:ext cx="181047" cy="1782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947685" y="4340159"/>
              <a:ext cx="903394" cy="337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오후 </a:t>
              </a:r>
              <a:r>
                <a:rPr lang="en-US" altLang="ko-KR" sz="1200" dirty="0"/>
                <a:t>2</a:t>
              </a:r>
              <a:r>
                <a:rPr lang="ko-KR" altLang="en-US" sz="1200" dirty="0" smtClean="0"/>
                <a:t>시</a:t>
              </a:r>
              <a:endParaRPr lang="ko-KR" altLang="en-US" sz="1200" dirty="0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6827583" y="4423921"/>
              <a:ext cx="181047" cy="1782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996430" y="4343092"/>
              <a:ext cx="903394" cy="337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오후 </a:t>
              </a:r>
              <a:r>
                <a:rPr lang="en-US" altLang="ko-KR" sz="1200" dirty="0" smtClean="0"/>
                <a:t>3</a:t>
              </a:r>
              <a:r>
                <a:rPr lang="ko-KR" altLang="en-US" sz="1200" dirty="0" smtClean="0"/>
                <a:t>시</a:t>
              </a:r>
              <a:endParaRPr lang="ko-KR" altLang="en-US" sz="1200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8069236" y="4476763"/>
              <a:ext cx="181047" cy="1782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7238083" y="4395935"/>
              <a:ext cx="903394" cy="337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오후 </a:t>
              </a:r>
              <a:r>
                <a:rPr lang="en-US" altLang="ko-KR" sz="1200" dirty="0"/>
                <a:t>4</a:t>
              </a:r>
              <a:r>
                <a:rPr lang="ko-KR" altLang="en-US" sz="1200" dirty="0" smtClean="0"/>
                <a:t>시</a:t>
              </a:r>
              <a:endParaRPr lang="ko-KR" altLang="en-US" sz="1200" dirty="0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4757692" y="4783539"/>
              <a:ext cx="181047" cy="1782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926540" y="4702710"/>
              <a:ext cx="903394" cy="337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오후 </a:t>
              </a:r>
              <a:r>
                <a:rPr lang="en-US" altLang="ko-KR" sz="1200" dirty="0" smtClean="0"/>
                <a:t>5</a:t>
              </a:r>
              <a:r>
                <a:rPr lang="ko-KR" altLang="en-US" sz="1200" dirty="0" smtClean="0"/>
                <a:t>시</a:t>
              </a:r>
              <a:endParaRPr lang="ko-KR" altLang="en-US" sz="1200" dirty="0"/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5778838" y="4800629"/>
              <a:ext cx="181047" cy="1782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947685" y="4719800"/>
              <a:ext cx="903394" cy="337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오후 </a:t>
              </a:r>
              <a:r>
                <a:rPr lang="en-US" altLang="ko-KR" sz="1200" dirty="0"/>
                <a:t>6</a:t>
              </a:r>
              <a:r>
                <a:rPr lang="ko-KR" altLang="en-US" sz="1200" dirty="0" smtClean="0"/>
                <a:t>시</a:t>
              </a:r>
              <a:endParaRPr lang="ko-KR" altLang="en-US" sz="1200" dirty="0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6827583" y="4811497"/>
              <a:ext cx="181047" cy="1782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v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996430" y="4730668"/>
              <a:ext cx="903394" cy="337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오후 </a:t>
              </a:r>
              <a:r>
                <a:rPr lang="en-US" altLang="ko-KR" sz="1200" dirty="0" smtClean="0"/>
                <a:t>7</a:t>
              </a:r>
              <a:r>
                <a:rPr lang="ko-KR" altLang="en-US" sz="1200" dirty="0" smtClean="0"/>
                <a:t>시</a:t>
              </a:r>
              <a:endParaRPr lang="ko-KR" altLang="en-US" sz="1200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067454" y="5321580"/>
              <a:ext cx="15698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 smtClean="0"/>
                <a:t>쉬는날짜설정</a:t>
              </a:r>
              <a:r>
                <a:rPr lang="ko-KR" altLang="en-US" sz="1400" dirty="0" smtClean="0"/>
                <a:t> </a:t>
              </a:r>
              <a:r>
                <a:rPr lang="en-US" altLang="ko-KR" sz="1400" dirty="0" smtClean="0"/>
                <a:t>:</a:t>
              </a:r>
              <a:endParaRPr lang="ko-KR" altLang="en-US" sz="1400" dirty="0"/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4541855" y="5344878"/>
              <a:ext cx="1731607" cy="2902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6488396" y="5333705"/>
              <a:ext cx="748620" cy="32858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B4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solidFill>
                    <a:sysClr val="windowText" lastClr="000000"/>
                  </a:solidFill>
                </a:rPr>
                <a:t>달력보기</a:t>
              </a:r>
              <a:endParaRPr lang="ko-KR" altLang="en-US" sz="10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83" name="직선 화살표 연결선 82"/>
            <p:cNvCxnSpPr>
              <a:stCxn id="82" idx="3"/>
            </p:cNvCxnSpPr>
            <p:nvPr/>
          </p:nvCxnSpPr>
          <p:spPr>
            <a:xfrm flipV="1">
              <a:off x="7237016" y="5475468"/>
              <a:ext cx="358400" cy="225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4" name="직사각형 83"/>
            <p:cNvSpPr/>
            <p:nvPr/>
          </p:nvSpPr>
          <p:spPr>
            <a:xfrm>
              <a:off x="4662572" y="5941567"/>
              <a:ext cx="748620" cy="32858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B4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ysClr val="windowText" lastClr="000000"/>
                  </a:solidFill>
                </a:rPr>
                <a:t>수정</a:t>
              </a:r>
              <a:endParaRPr lang="ko-KR" alt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5622120" y="5941567"/>
              <a:ext cx="748620" cy="32858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B4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ysClr val="windowText" lastClr="000000"/>
                  </a:solidFill>
                </a:rPr>
                <a:t>취소</a:t>
              </a:r>
              <a:endParaRPr lang="ko-KR" altLang="en-US" sz="100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1342155" y="1059351"/>
            <a:ext cx="188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6B44E"/>
                </a:solidFill>
              </a:rPr>
              <a:t>예약 정보 설정</a:t>
            </a:r>
            <a:endParaRPr lang="ko-KR" altLang="en-US" dirty="0">
              <a:solidFill>
                <a:srgbClr val="26B44E"/>
              </a:solidFill>
            </a:endParaRP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032" y="2633215"/>
            <a:ext cx="1574118" cy="14734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8" name="직사각형 87"/>
          <p:cNvSpPr/>
          <p:nvPr/>
        </p:nvSpPr>
        <p:spPr>
          <a:xfrm>
            <a:off x="2070837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</a:t>
            </a:r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 예약 현황 관리</a:t>
            </a:r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 예약 정보 변경</a:t>
            </a:r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2341896" y="88694"/>
            <a:ext cx="1511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250429" y="79402"/>
            <a:ext cx="19688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S-PLS-009-004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10738872" y="82125"/>
            <a:ext cx="843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03.28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9363634" y="230248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6731628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9361747" y="3156980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9625351" y="2316995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 현황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상태별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보기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9625351" y="3130642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예약 강제 취소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7083328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7968554" y="1106130"/>
            <a:ext cx="8166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7515780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1" name="타원 100"/>
          <p:cNvSpPr/>
          <p:nvPr/>
        </p:nvSpPr>
        <p:spPr>
          <a:xfrm>
            <a:off x="4202172" y="4266423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102" name="타원 101"/>
          <p:cNvSpPr/>
          <p:nvPr/>
        </p:nvSpPr>
        <p:spPr>
          <a:xfrm>
            <a:off x="6753701" y="4318668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103" name="TextBox 102"/>
          <p:cNvSpPr txBox="1"/>
          <p:nvPr/>
        </p:nvSpPr>
        <p:spPr>
          <a:xfrm flipH="1">
            <a:off x="9424823" y="5632650"/>
            <a:ext cx="25507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 회원이 예약 정보를 변경해 달라 </a:t>
            </a:r>
            <a:r>
              <a:rPr lang="ko-KR" altLang="en-US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요청하면 업체 예약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정보를 변경 가능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일반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업체회원이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예약 취소를 요청하면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강제취소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가능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754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71736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0" y="2550676"/>
          <a:ext cx="1204240" cy="4307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4240">
                  <a:extLst>
                    <a:ext uri="{9D8B030D-6E8A-4147-A177-3AD203B41FA5}">
                      <a16:colId xmlns:a16="http://schemas.microsoft.com/office/drawing/2014/main" val="3850039213"/>
                    </a:ext>
                  </a:extLst>
                </a:gridCol>
              </a:tblGrid>
              <a:tr h="14357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회원 관리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306997"/>
                  </a:ext>
                </a:extLst>
              </a:tr>
              <a:tr h="14357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 관리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4241228"/>
                  </a:ext>
                </a:extLst>
              </a:tr>
              <a:tr h="14357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리뷰 관리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0339737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1207682" y="2568633"/>
          <a:ext cx="1711089" cy="14048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1089">
                  <a:extLst>
                    <a:ext uri="{9D8B030D-6E8A-4147-A177-3AD203B41FA5}">
                      <a16:colId xmlns:a16="http://schemas.microsoft.com/office/drawing/2014/main" val="479889944"/>
                    </a:ext>
                  </a:extLst>
                </a:gridCol>
              </a:tblGrid>
              <a:tr h="2865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전체 회원 관리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55984"/>
                  </a:ext>
                </a:extLst>
              </a:tr>
              <a:tr h="2795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업체 가입 신청 현황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622988"/>
                  </a:ext>
                </a:extLst>
              </a:tr>
              <a:tr h="2795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블랙 리스트 관리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843195"/>
                  </a:ext>
                </a:extLst>
              </a:tr>
              <a:tr h="2795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홀릭</a:t>
                      </a:r>
                      <a:r>
                        <a:rPr lang="ko-KR" altLang="en-US" sz="1200" baseline="0" dirty="0" smtClean="0"/>
                        <a:t> 리스트 관리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653652"/>
                  </a:ext>
                </a:extLst>
              </a:tr>
              <a:tr h="2795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우수 맛집 관리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065624"/>
                  </a:ext>
                </a:extLst>
              </a:tr>
            </a:tbl>
          </a:graphicData>
        </a:graphic>
      </p:graphicFrame>
      <p:sp>
        <p:nvSpPr>
          <p:cNvPr id="29" name="왼쪽 화살표 28"/>
          <p:cNvSpPr/>
          <p:nvPr/>
        </p:nvSpPr>
        <p:spPr>
          <a:xfrm>
            <a:off x="883011" y="3158622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왼쪽 화살표 29"/>
          <p:cNvSpPr/>
          <p:nvPr/>
        </p:nvSpPr>
        <p:spPr>
          <a:xfrm>
            <a:off x="2702128" y="2879353"/>
            <a:ext cx="269962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/>
          </p:nvPr>
        </p:nvGraphicFramePr>
        <p:xfrm>
          <a:off x="1257560" y="4445941"/>
          <a:ext cx="7853190" cy="16540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8865">
                  <a:extLst>
                    <a:ext uri="{9D8B030D-6E8A-4147-A177-3AD203B41FA5}">
                      <a16:colId xmlns:a16="http://schemas.microsoft.com/office/drawing/2014/main" val="3310751476"/>
                    </a:ext>
                  </a:extLst>
                </a:gridCol>
                <a:gridCol w="1415015">
                  <a:extLst>
                    <a:ext uri="{9D8B030D-6E8A-4147-A177-3AD203B41FA5}">
                      <a16:colId xmlns:a16="http://schemas.microsoft.com/office/drawing/2014/main" val="505859198"/>
                    </a:ext>
                  </a:extLst>
                </a:gridCol>
                <a:gridCol w="1202715">
                  <a:extLst>
                    <a:ext uri="{9D8B030D-6E8A-4147-A177-3AD203B41FA5}">
                      <a16:colId xmlns:a16="http://schemas.microsoft.com/office/drawing/2014/main" val="225139320"/>
                    </a:ext>
                  </a:extLst>
                </a:gridCol>
                <a:gridCol w="1308865">
                  <a:extLst>
                    <a:ext uri="{9D8B030D-6E8A-4147-A177-3AD203B41FA5}">
                      <a16:colId xmlns:a16="http://schemas.microsoft.com/office/drawing/2014/main" val="3000631058"/>
                    </a:ext>
                  </a:extLst>
                </a:gridCol>
                <a:gridCol w="1308865">
                  <a:extLst>
                    <a:ext uri="{9D8B030D-6E8A-4147-A177-3AD203B41FA5}">
                      <a16:colId xmlns:a16="http://schemas.microsoft.com/office/drawing/2014/main" val="3293594546"/>
                    </a:ext>
                  </a:extLst>
                </a:gridCol>
                <a:gridCol w="1308865">
                  <a:extLst>
                    <a:ext uri="{9D8B030D-6E8A-4147-A177-3AD203B41FA5}">
                      <a16:colId xmlns:a16="http://schemas.microsoft.com/office/drawing/2014/main" val="1791577284"/>
                    </a:ext>
                  </a:extLst>
                </a:gridCol>
              </a:tblGrid>
              <a:tr h="2242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신청자 명 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사업자 번호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업체 명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업체 전화번호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업체 주소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카테고리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8213500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이병규</a:t>
                      </a:r>
                      <a:endParaRPr lang="ko-KR" altLang="en-US" sz="800" dirty="0"/>
                    </a:p>
                  </a:txBody>
                  <a:tcPr marL="70592" marR="70592" marT="35296" marB="3529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111-11-11111</a:t>
                      </a:r>
                      <a:endParaRPr lang="ko-KR" altLang="en-US" sz="8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병규 수산</a:t>
                      </a:r>
                      <a:endParaRPr lang="ko-KR" altLang="en-US" sz="8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042-123-1234</a:t>
                      </a:r>
                      <a:endParaRPr lang="ko-KR" altLang="en-US" sz="8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대전 서구 둔산 로 </a:t>
                      </a:r>
                      <a:r>
                        <a:rPr lang="en-US" altLang="ko-KR" sz="800" dirty="0" smtClean="0"/>
                        <a:t>38</a:t>
                      </a:r>
                      <a:r>
                        <a:rPr lang="ko-KR" altLang="en-US" sz="800" dirty="0" smtClean="0"/>
                        <a:t>번 길</a:t>
                      </a:r>
                      <a:r>
                        <a:rPr lang="ko-KR" altLang="en-US" sz="800" baseline="0" dirty="0" smtClean="0"/>
                        <a:t> 병규 수산</a:t>
                      </a:r>
                      <a:endParaRPr lang="ko-KR" altLang="en-US" sz="800" dirty="0" smtClean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회</a:t>
                      </a:r>
                      <a:r>
                        <a:rPr lang="en-US" altLang="ko-KR" sz="800" dirty="0" smtClean="0"/>
                        <a:t>,</a:t>
                      </a:r>
                      <a:r>
                        <a:rPr lang="en-US" altLang="ko-KR" sz="800" baseline="0" dirty="0" smtClean="0"/>
                        <a:t> </a:t>
                      </a:r>
                      <a:r>
                        <a:rPr lang="ko-KR" altLang="en-US" sz="800" baseline="0" dirty="0" smtClean="0"/>
                        <a:t>일식</a:t>
                      </a:r>
                      <a:endParaRPr lang="ko-KR" altLang="en-US" sz="8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892354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0592" marR="70592" marT="35296" marB="3529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9886454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9743569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1794711"/>
                  </a:ext>
                </a:extLst>
              </a:tr>
              <a:tr h="212007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7818064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1173956" y="4127865"/>
            <a:ext cx="2264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26B44E"/>
                </a:solidFill>
              </a:rPr>
              <a:t>업체 가입 신청 현황</a:t>
            </a:r>
            <a:endParaRPr lang="ko-KR" altLang="en-US" sz="1600" dirty="0">
              <a:solidFill>
                <a:srgbClr val="26B44E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296420" y="4039137"/>
            <a:ext cx="830004" cy="362643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ysClr val="windowText" lastClr="000000"/>
                </a:solidFill>
              </a:rPr>
              <a:t>승인</a:t>
            </a:r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083328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968554" y="1106130"/>
            <a:ext cx="8166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31628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515780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070837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</a:t>
            </a:r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 회원 가입 신청 현황</a:t>
            </a:r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341896" y="88694"/>
            <a:ext cx="1511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255238" y="79402"/>
            <a:ext cx="19591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S-PLS-009-005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9363634" y="199193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47" name="타원 46"/>
          <p:cNvSpPr/>
          <p:nvPr/>
        </p:nvSpPr>
        <p:spPr>
          <a:xfrm>
            <a:off x="9361747" y="247549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48" name="타원 47"/>
          <p:cNvSpPr/>
          <p:nvPr/>
        </p:nvSpPr>
        <p:spPr>
          <a:xfrm>
            <a:off x="9361748" y="2905952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625351" y="2006445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 가입 신청 현황 보기 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625351" y="2449158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업체 가입 신청 정보 출력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625351" y="2909108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승인 버튼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 시 업체 회원 가입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 flipH="1">
            <a:off x="9424823" y="5632650"/>
            <a:ext cx="2550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관리자가 업체 회원의 가입 신청을 승인 하는 페이지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3033437" y="287377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60" name="타원 59"/>
          <p:cNvSpPr/>
          <p:nvPr/>
        </p:nvSpPr>
        <p:spPr>
          <a:xfrm>
            <a:off x="3226030" y="4127865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61" name="타원 60"/>
          <p:cNvSpPr/>
          <p:nvPr/>
        </p:nvSpPr>
        <p:spPr>
          <a:xfrm>
            <a:off x="7918782" y="405906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0738872" y="82125"/>
            <a:ext cx="843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03.28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258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71736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0" y="2550676"/>
          <a:ext cx="1204240" cy="4307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4240">
                  <a:extLst>
                    <a:ext uri="{9D8B030D-6E8A-4147-A177-3AD203B41FA5}">
                      <a16:colId xmlns:a16="http://schemas.microsoft.com/office/drawing/2014/main" val="3850039213"/>
                    </a:ext>
                  </a:extLst>
                </a:gridCol>
              </a:tblGrid>
              <a:tr h="14357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회원 관리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306997"/>
                  </a:ext>
                </a:extLst>
              </a:tr>
              <a:tr h="14357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 관리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4241228"/>
                  </a:ext>
                </a:extLst>
              </a:tr>
              <a:tr h="14357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리뷰 관리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0339737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1207682" y="2568633"/>
          <a:ext cx="1711089" cy="14048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1089">
                  <a:extLst>
                    <a:ext uri="{9D8B030D-6E8A-4147-A177-3AD203B41FA5}">
                      <a16:colId xmlns:a16="http://schemas.microsoft.com/office/drawing/2014/main" val="479889944"/>
                    </a:ext>
                  </a:extLst>
                </a:gridCol>
              </a:tblGrid>
              <a:tr h="2865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전체 회원 관리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55984"/>
                  </a:ext>
                </a:extLst>
              </a:tr>
              <a:tr h="2795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업체 가입 신청 현황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622988"/>
                  </a:ext>
                </a:extLst>
              </a:tr>
              <a:tr h="2795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블랙 리스트 관리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843195"/>
                  </a:ext>
                </a:extLst>
              </a:tr>
              <a:tr h="2795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홀릭</a:t>
                      </a:r>
                      <a:r>
                        <a:rPr lang="ko-KR" altLang="en-US" sz="1200" baseline="0" dirty="0" smtClean="0"/>
                        <a:t> 리스트 관리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653652"/>
                  </a:ext>
                </a:extLst>
              </a:tr>
              <a:tr h="2795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우수 맛집 관리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065624"/>
                  </a:ext>
                </a:extLst>
              </a:tr>
            </a:tbl>
          </a:graphicData>
        </a:graphic>
      </p:graphicFrame>
      <p:sp>
        <p:nvSpPr>
          <p:cNvPr id="29" name="왼쪽 화살표 28"/>
          <p:cNvSpPr/>
          <p:nvPr/>
        </p:nvSpPr>
        <p:spPr>
          <a:xfrm>
            <a:off x="883011" y="3158622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왼쪽 화살표 29"/>
          <p:cNvSpPr/>
          <p:nvPr/>
        </p:nvSpPr>
        <p:spPr>
          <a:xfrm>
            <a:off x="2648809" y="3191015"/>
            <a:ext cx="269962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083328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968554" y="1106130"/>
            <a:ext cx="8166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31628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515780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070837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</a:t>
            </a:r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블랙리스트 관리</a:t>
            </a:r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341896" y="88694"/>
            <a:ext cx="1511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251231" y="79402"/>
            <a:ext cx="1967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S-PLS-009-006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9363634" y="2362864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47" name="타원 46"/>
          <p:cNvSpPr/>
          <p:nvPr/>
        </p:nvSpPr>
        <p:spPr>
          <a:xfrm>
            <a:off x="9361747" y="2846429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48" name="타원 47"/>
          <p:cNvSpPr/>
          <p:nvPr/>
        </p:nvSpPr>
        <p:spPr>
          <a:xfrm>
            <a:off x="9361748" y="3276885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625351" y="2377378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블랙 리스트 관리 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625351" y="2820091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예비 블랙리스트 출력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노쇼횟수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번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625351" y="3280041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블랙리스트 등록 삭제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 flipH="1">
            <a:off x="9424823" y="5632650"/>
            <a:ext cx="2550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관리자가 블랙리스트를 등록하는 페이지</a:t>
            </a:r>
            <a:endPara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노쇼횟수가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번 이상인 회원이 출력된다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graphicFrame>
        <p:nvGraphicFramePr>
          <p:cNvPr id="59" name="표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641223"/>
              </p:ext>
            </p:extLst>
          </p:nvPr>
        </p:nvGraphicFramePr>
        <p:xfrm>
          <a:off x="1981523" y="4607748"/>
          <a:ext cx="6284089" cy="19130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7348">
                  <a:extLst>
                    <a:ext uri="{9D8B030D-6E8A-4147-A177-3AD203B41FA5}">
                      <a16:colId xmlns:a16="http://schemas.microsoft.com/office/drawing/2014/main" val="3310751476"/>
                    </a:ext>
                  </a:extLst>
                </a:gridCol>
                <a:gridCol w="1132289">
                  <a:extLst>
                    <a:ext uri="{9D8B030D-6E8A-4147-A177-3AD203B41FA5}">
                      <a16:colId xmlns:a16="http://schemas.microsoft.com/office/drawing/2014/main" val="505859198"/>
                    </a:ext>
                  </a:extLst>
                </a:gridCol>
                <a:gridCol w="962408">
                  <a:extLst>
                    <a:ext uri="{9D8B030D-6E8A-4147-A177-3AD203B41FA5}">
                      <a16:colId xmlns:a16="http://schemas.microsoft.com/office/drawing/2014/main" val="225139320"/>
                    </a:ext>
                  </a:extLst>
                </a:gridCol>
                <a:gridCol w="1047348">
                  <a:extLst>
                    <a:ext uri="{9D8B030D-6E8A-4147-A177-3AD203B41FA5}">
                      <a16:colId xmlns:a16="http://schemas.microsoft.com/office/drawing/2014/main" val="3000631058"/>
                    </a:ext>
                  </a:extLst>
                </a:gridCol>
                <a:gridCol w="1047348">
                  <a:extLst>
                    <a:ext uri="{9D8B030D-6E8A-4147-A177-3AD203B41FA5}">
                      <a16:colId xmlns:a16="http://schemas.microsoft.com/office/drawing/2014/main" val="3055019118"/>
                    </a:ext>
                  </a:extLst>
                </a:gridCol>
                <a:gridCol w="1047348">
                  <a:extLst>
                    <a:ext uri="{9D8B030D-6E8A-4147-A177-3AD203B41FA5}">
                      <a16:colId xmlns:a16="http://schemas.microsoft.com/office/drawing/2014/main" val="2928829927"/>
                    </a:ext>
                  </a:extLst>
                </a:gridCol>
              </a:tblGrid>
              <a:tr h="2242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일반회원 명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아이디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연락처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 smtClean="0"/>
                        <a:t>노쇼</a:t>
                      </a:r>
                      <a:r>
                        <a:rPr lang="ko-KR" altLang="en-US" sz="1300" dirty="0" smtClean="0"/>
                        <a:t> 횟수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 smtClean="0"/>
                        <a:t>블랙여부</a:t>
                      </a:r>
                      <a:r>
                        <a:rPr lang="en-US" altLang="ko-KR" sz="1300" dirty="0" smtClean="0"/>
                        <a:t>(Y/N)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상태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8213500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이병규</a:t>
                      </a:r>
                      <a:endParaRPr lang="ko-KR" altLang="en-US" sz="1000" dirty="0"/>
                    </a:p>
                  </a:txBody>
                  <a:tcPr marL="70592" marR="70592" marT="35296" marB="3529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jac1@naver.com</a:t>
                      </a:r>
                      <a:endParaRPr lang="ko-KR" altLang="en-US" sz="10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010-1234-1234</a:t>
                      </a:r>
                      <a:endParaRPr lang="ko-KR" altLang="en-US" sz="10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N</a:t>
                      </a:r>
                      <a:endParaRPr lang="ko-KR" altLang="en-US" sz="10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892354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0592" marR="70592" marT="35296" marB="3529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9886454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9743569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1794711"/>
                  </a:ext>
                </a:extLst>
              </a:tr>
              <a:tr h="212007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7818064"/>
                  </a:ext>
                </a:extLst>
              </a:tr>
            </a:tbl>
          </a:graphicData>
        </a:graphic>
      </p:graphicFrame>
      <p:sp>
        <p:nvSpPr>
          <p:cNvPr id="60" name="TextBox 59"/>
          <p:cNvSpPr txBox="1"/>
          <p:nvPr/>
        </p:nvSpPr>
        <p:spPr>
          <a:xfrm>
            <a:off x="1867218" y="4257312"/>
            <a:ext cx="2264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26B44E"/>
                </a:solidFill>
              </a:rPr>
              <a:t>블랙 리스트 관리</a:t>
            </a:r>
            <a:endParaRPr lang="ko-KR" altLang="en-US" sz="1600" dirty="0">
              <a:solidFill>
                <a:srgbClr val="26B44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607764" y="4186294"/>
            <a:ext cx="1286934" cy="362643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smtClean="0">
                <a:solidFill>
                  <a:sysClr val="windowText" lastClr="000000"/>
                </a:solidFill>
              </a:rPr>
              <a:t>블랙리스트 등록</a:t>
            </a:r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2983873" y="3128085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64" name="타원 63"/>
          <p:cNvSpPr/>
          <p:nvPr/>
        </p:nvSpPr>
        <p:spPr>
          <a:xfrm>
            <a:off x="3548949" y="4328035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65" name="타원 64"/>
          <p:cNvSpPr/>
          <p:nvPr/>
        </p:nvSpPr>
        <p:spPr>
          <a:xfrm>
            <a:off x="5264175" y="424246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0738872" y="82125"/>
            <a:ext cx="843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03.28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970143" y="4186294"/>
            <a:ext cx="1286934" cy="362643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ysClr val="windowText" lastClr="000000"/>
                </a:solidFill>
              </a:rPr>
              <a:t>블랙리스트 삭제</a:t>
            </a:r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31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71736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0" y="2550676"/>
          <a:ext cx="1204240" cy="4307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4240">
                  <a:extLst>
                    <a:ext uri="{9D8B030D-6E8A-4147-A177-3AD203B41FA5}">
                      <a16:colId xmlns:a16="http://schemas.microsoft.com/office/drawing/2014/main" val="3850039213"/>
                    </a:ext>
                  </a:extLst>
                </a:gridCol>
              </a:tblGrid>
              <a:tr h="14357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회원 관리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306997"/>
                  </a:ext>
                </a:extLst>
              </a:tr>
              <a:tr h="14357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 관리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4241228"/>
                  </a:ext>
                </a:extLst>
              </a:tr>
              <a:tr h="14357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리뷰 관리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0339737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1207682" y="2568633"/>
          <a:ext cx="1711089" cy="14048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1089">
                  <a:extLst>
                    <a:ext uri="{9D8B030D-6E8A-4147-A177-3AD203B41FA5}">
                      <a16:colId xmlns:a16="http://schemas.microsoft.com/office/drawing/2014/main" val="479889944"/>
                    </a:ext>
                  </a:extLst>
                </a:gridCol>
              </a:tblGrid>
              <a:tr h="2865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전체 회원 관리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55984"/>
                  </a:ext>
                </a:extLst>
              </a:tr>
              <a:tr h="2795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업체 가입 신청 현황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622988"/>
                  </a:ext>
                </a:extLst>
              </a:tr>
              <a:tr h="2795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블랙 리스트 관리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843195"/>
                  </a:ext>
                </a:extLst>
              </a:tr>
              <a:tr h="2795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홀릭</a:t>
                      </a:r>
                      <a:r>
                        <a:rPr lang="ko-KR" altLang="en-US" sz="1200" baseline="0" dirty="0" smtClean="0"/>
                        <a:t> 리스트 관리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653652"/>
                  </a:ext>
                </a:extLst>
              </a:tr>
              <a:tr h="2795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우수 맛집 관리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065624"/>
                  </a:ext>
                </a:extLst>
              </a:tr>
            </a:tbl>
          </a:graphicData>
        </a:graphic>
      </p:graphicFrame>
      <p:sp>
        <p:nvSpPr>
          <p:cNvPr id="29" name="왼쪽 화살표 28"/>
          <p:cNvSpPr/>
          <p:nvPr/>
        </p:nvSpPr>
        <p:spPr>
          <a:xfrm>
            <a:off x="883011" y="3158622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왼쪽 화살표 29"/>
          <p:cNvSpPr/>
          <p:nvPr/>
        </p:nvSpPr>
        <p:spPr>
          <a:xfrm>
            <a:off x="2648809" y="3191015"/>
            <a:ext cx="269962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178388"/>
              </p:ext>
            </p:extLst>
          </p:nvPr>
        </p:nvGraphicFramePr>
        <p:xfrm>
          <a:off x="1981523" y="4607748"/>
          <a:ext cx="6284089" cy="19130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7348">
                  <a:extLst>
                    <a:ext uri="{9D8B030D-6E8A-4147-A177-3AD203B41FA5}">
                      <a16:colId xmlns:a16="http://schemas.microsoft.com/office/drawing/2014/main" val="3310751476"/>
                    </a:ext>
                  </a:extLst>
                </a:gridCol>
                <a:gridCol w="1132289">
                  <a:extLst>
                    <a:ext uri="{9D8B030D-6E8A-4147-A177-3AD203B41FA5}">
                      <a16:colId xmlns:a16="http://schemas.microsoft.com/office/drawing/2014/main" val="505859198"/>
                    </a:ext>
                  </a:extLst>
                </a:gridCol>
                <a:gridCol w="962408">
                  <a:extLst>
                    <a:ext uri="{9D8B030D-6E8A-4147-A177-3AD203B41FA5}">
                      <a16:colId xmlns:a16="http://schemas.microsoft.com/office/drawing/2014/main" val="225139320"/>
                    </a:ext>
                  </a:extLst>
                </a:gridCol>
                <a:gridCol w="1047348">
                  <a:extLst>
                    <a:ext uri="{9D8B030D-6E8A-4147-A177-3AD203B41FA5}">
                      <a16:colId xmlns:a16="http://schemas.microsoft.com/office/drawing/2014/main" val="3000631058"/>
                    </a:ext>
                  </a:extLst>
                </a:gridCol>
                <a:gridCol w="1047348">
                  <a:extLst>
                    <a:ext uri="{9D8B030D-6E8A-4147-A177-3AD203B41FA5}">
                      <a16:colId xmlns:a16="http://schemas.microsoft.com/office/drawing/2014/main" val="3055019118"/>
                    </a:ext>
                  </a:extLst>
                </a:gridCol>
                <a:gridCol w="1047348">
                  <a:extLst>
                    <a:ext uri="{9D8B030D-6E8A-4147-A177-3AD203B41FA5}">
                      <a16:colId xmlns:a16="http://schemas.microsoft.com/office/drawing/2014/main" val="3196969769"/>
                    </a:ext>
                  </a:extLst>
                </a:gridCol>
              </a:tblGrid>
              <a:tr h="2242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일반회원 명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아이디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연락처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 smtClean="0"/>
                        <a:t>노쇼</a:t>
                      </a:r>
                      <a:r>
                        <a:rPr lang="ko-KR" altLang="en-US" sz="1300" dirty="0" smtClean="0"/>
                        <a:t> 횟수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 smtClean="0"/>
                        <a:t>블랙여부</a:t>
                      </a:r>
                      <a:r>
                        <a:rPr lang="en-US" altLang="ko-KR" sz="1300" dirty="0" smtClean="0"/>
                        <a:t>(Y/N)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상태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8213500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이병규</a:t>
                      </a:r>
                      <a:endParaRPr lang="ko-KR" altLang="en-US" sz="1000" dirty="0"/>
                    </a:p>
                  </a:txBody>
                  <a:tcPr marL="70592" marR="70592" marT="35296" marB="3529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jac1@naver.com</a:t>
                      </a:r>
                      <a:endParaRPr lang="ko-KR" altLang="en-US" sz="10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010-1234-1234</a:t>
                      </a:r>
                      <a:endParaRPr lang="ko-KR" altLang="en-US" sz="10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Y</a:t>
                      </a:r>
                      <a:endParaRPr lang="ko-KR" altLang="en-US" sz="10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892354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0592" marR="70592" marT="35296" marB="3529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9886454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9743569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1794711"/>
                  </a:ext>
                </a:extLst>
              </a:tr>
              <a:tr h="212007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7818064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1867218" y="4257312"/>
            <a:ext cx="2264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26B44E"/>
                </a:solidFill>
              </a:rPr>
              <a:t>블랙 리스트 관리</a:t>
            </a:r>
            <a:endParaRPr lang="ko-KR" altLang="en-US" sz="1600" dirty="0">
              <a:solidFill>
                <a:srgbClr val="26B44E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609598" y="4138949"/>
            <a:ext cx="1304148" cy="362643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smtClean="0">
                <a:solidFill>
                  <a:sysClr val="windowText" lastClr="000000"/>
                </a:solidFill>
              </a:rPr>
              <a:t>블랙리스트 등록</a:t>
            </a:r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  <p:cxnSp>
        <p:nvCxnSpPr>
          <p:cNvPr id="34" name="직선 화살표 연결선 33"/>
          <p:cNvCxnSpPr>
            <a:endCxn id="33" idx="1"/>
          </p:cNvCxnSpPr>
          <p:nvPr/>
        </p:nvCxnSpPr>
        <p:spPr>
          <a:xfrm>
            <a:off x="4373592" y="3838814"/>
            <a:ext cx="1236006" cy="481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471122" y="2905698"/>
            <a:ext cx="2618452" cy="9331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 smtClean="0">
                <a:solidFill>
                  <a:sysClr val="windowText" lastClr="000000"/>
                </a:solidFill>
              </a:rPr>
              <a:t>블랙리스트에 등록하시겠습니까</a:t>
            </a:r>
            <a:r>
              <a:rPr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059234" y="3504255"/>
            <a:ext cx="645043" cy="283125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ysClr val="windowText" lastClr="000000"/>
                </a:solidFill>
              </a:rPr>
              <a:t>확인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760312" y="3509877"/>
            <a:ext cx="645043" cy="283125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ysClr val="windowText" lastClr="000000"/>
                </a:solidFill>
              </a:rPr>
              <a:t>취소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083328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968554" y="1106130"/>
            <a:ext cx="8166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731628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515780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070837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</a:t>
            </a:r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블랙리스트 등록</a:t>
            </a:r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341896" y="88694"/>
            <a:ext cx="1511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255238" y="79402"/>
            <a:ext cx="19591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S-PLS-009-007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 flipH="1">
            <a:off x="9424823" y="5632650"/>
            <a:ext cx="2550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블랙리스트 등록 화면 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등록 시 블랙 여부가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N-&gt;Y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변경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738872" y="82125"/>
            <a:ext cx="843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03.28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985108" y="4138949"/>
            <a:ext cx="1286934" cy="362643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ysClr val="windowText" lastClr="000000"/>
                </a:solidFill>
              </a:rPr>
              <a:t>블랙리스트 삭제</a:t>
            </a:r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24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71736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0" y="2550676"/>
          <a:ext cx="1204240" cy="4307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4240">
                  <a:extLst>
                    <a:ext uri="{9D8B030D-6E8A-4147-A177-3AD203B41FA5}">
                      <a16:colId xmlns:a16="http://schemas.microsoft.com/office/drawing/2014/main" val="3850039213"/>
                    </a:ext>
                  </a:extLst>
                </a:gridCol>
              </a:tblGrid>
              <a:tr h="14357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회원 관리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306997"/>
                  </a:ext>
                </a:extLst>
              </a:tr>
              <a:tr h="14357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 관리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4241228"/>
                  </a:ext>
                </a:extLst>
              </a:tr>
              <a:tr h="14357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리뷰 관리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0339737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1559646" y="4520755"/>
          <a:ext cx="6779556" cy="17998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8508">
                  <a:extLst>
                    <a:ext uri="{9D8B030D-6E8A-4147-A177-3AD203B41FA5}">
                      <a16:colId xmlns:a16="http://schemas.microsoft.com/office/drawing/2014/main" val="3310751476"/>
                    </a:ext>
                  </a:extLst>
                </a:gridCol>
                <a:gridCol w="968508">
                  <a:extLst>
                    <a:ext uri="{9D8B030D-6E8A-4147-A177-3AD203B41FA5}">
                      <a16:colId xmlns:a16="http://schemas.microsoft.com/office/drawing/2014/main" val="505859198"/>
                    </a:ext>
                  </a:extLst>
                </a:gridCol>
                <a:gridCol w="1044013">
                  <a:extLst>
                    <a:ext uri="{9D8B030D-6E8A-4147-A177-3AD203B41FA5}">
                      <a16:colId xmlns:a16="http://schemas.microsoft.com/office/drawing/2014/main" val="225139320"/>
                    </a:ext>
                  </a:extLst>
                </a:gridCol>
                <a:gridCol w="893003">
                  <a:extLst>
                    <a:ext uri="{9D8B030D-6E8A-4147-A177-3AD203B41FA5}">
                      <a16:colId xmlns:a16="http://schemas.microsoft.com/office/drawing/2014/main" val="3000631058"/>
                    </a:ext>
                  </a:extLst>
                </a:gridCol>
                <a:gridCol w="968508">
                  <a:extLst>
                    <a:ext uri="{9D8B030D-6E8A-4147-A177-3AD203B41FA5}">
                      <a16:colId xmlns:a16="http://schemas.microsoft.com/office/drawing/2014/main" val="3293594546"/>
                    </a:ext>
                  </a:extLst>
                </a:gridCol>
                <a:gridCol w="968508">
                  <a:extLst>
                    <a:ext uri="{9D8B030D-6E8A-4147-A177-3AD203B41FA5}">
                      <a16:colId xmlns:a16="http://schemas.microsoft.com/office/drawing/2014/main" val="123444873"/>
                    </a:ext>
                  </a:extLst>
                </a:gridCol>
                <a:gridCol w="968508">
                  <a:extLst>
                    <a:ext uri="{9D8B030D-6E8A-4147-A177-3AD203B41FA5}">
                      <a16:colId xmlns:a16="http://schemas.microsoft.com/office/drawing/2014/main" val="874015652"/>
                    </a:ext>
                  </a:extLst>
                </a:gridCol>
              </a:tblGrid>
              <a:tr h="2242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등급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이름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닉네임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연락처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 smtClean="0"/>
                        <a:t>멜로니지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가입 날짜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 smtClean="0"/>
                        <a:t>리뷰갯수</a:t>
                      </a:r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8213500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홀릭회원</a:t>
                      </a:r>
                      <a:endParaRPr lang="ko-KR" altLang="en-US" sz="900" dirty="0"/>
                    </a:p>
                  </a:txBody>
                  <a:tcPr marL="70592" marR="70592" marT="35296" marB="3529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이진호</a:t>
                      </a:r>
                      <a:endParaRPr lang="ko-KR" altLang="en-US" sz="9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저병균데여</a:t>
                      </a:r>
                      <a:endParaRPr lang="ko-KR" altLang="en-US" sz="9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010-1234-4568</a:t>
                      </a:r>
                      <a:endParaRPr lang="ko-KR" altLang="en-US" sz="9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1000</a:t>
                      </a:r>
                      <a:r>
                        <a:rPr lang="ko-KR" altLang="en-US" sz="900" dirty="0" err="1" smtClean="0"/>
                        <a:t>멜로니지</a:t>
                      </a:r>
                      <a:endParaRPr lang="ko-KR" altLang="en-US" sz="9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19.03.28</a:t>
                      </a:r>
                      <a:endParaRPr lang="ko-KR" altLang="en-US" sz="900" dirty="0" smtClean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100</a:t>
                      </a:r>
                      <a:endParaRPr lang="ko-KR" altLang="en-US" sz="900" dirty="0" smtClean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892354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홀릭회원</a:t>
                      </a:r>
                      <a:endParaRPr lang="ko-KR" altLang="en-US" sz="900" dirty="0"/>
                    </a:p>
                  </a:txBody>
                  <a:tcPr marL="70592" marR="70592" marT="35296" marB="3529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이뱅규</a:t>
                      </a:r>
                      <a:endParaRPr lang="ko-KR" altLang="en-US" sz="9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제가병균데여</a:t>
                      </a:r>
                      <a:endParaRPr lang="ko-KR" altLang="en-US" sz="9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010-1234-4568</a:t>
                      </a:r>
                      <a:endParaRPr lang="ko-KR" altLang="en-US" sz="9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10000</a:t>
                      </a:r>
                      <a:r>
                        <a:rPr lang="ko-KR" altLang="en-US" sz="900" dirty="0" err="1" smtClean="0"/>
                        <a:t>멜로니지</a:t>
                      </a:r>
                      <a:endParaRPr lang="ko-KR" altLang="en-US" sz="9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88.03.28</a:t>
                      </a:r>
                      <a:endParaRPr lang="ko-KR" altLang="en-US" sz="900" dirty="0" smtClean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150</a:t>
                      </a:r>
                      <a:endParaRPr lang="ko-KR" altLang="en-US" sz="900" dirty="0" smtClean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9886454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9743569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1794711"/>
                  </a:ext>
                </a:extLst>
              </a:tr>
              <a:tr h="212007"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7818064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1207682" y="2568633"/>
          <a:ext cx="1711089" cy="14048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1089">
                  <a:extLst>
                    <a:ext uri="{9D8B030D-6E8A-4147-A177-3AD203B41FA5}">
                      <a16:colId xmlns:a16="http://schemas.microsoft.com/office/drawing/2014/main" val="479889944"/>
                    </a:ext>
                  </a:extLst>
                </a:gridCol>
              </a:tblGrid>
              <a:tr h="2865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전체 회원 관리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55984"/>
                  </a:ext>
                </a:extLst>
              </a:tr>
              <a:tr h="2795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업체 가입 신청 현황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622988"/>
                  </a:ext>
                </a:extLst>
              </a:tr>
              <a:tr h="2795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블랙 리스트 관리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843195"/>
                  </a:ext>
                </a:extLst>
              </a:tr>
              <a:tr h="2795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홀릭</a:t>
                      </a:r>
                      <a:r>
                        <a:rPr lang="ko-KR" altLang="en-US" sz="1200" baseline="0" dirty="0" smtClean="0"/>
                        <a:t> 리스트 관리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653652"/>
                  </a:ext>
                </a:extLst>
              </a:tr>
              <a:tr h="2795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우수 맛집 관리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065624"/>
                  </a:ext>
                </a:extLst>
              </a:tr>
            </a:tbl>
          </a:graphicData>
        </a:graphic>
      </p:graphicFrame>
      <p:sp>
        <p:nvSpPr>
          <p:cNvPr id="30" name="왼쪽 화살표 29"/>
          <p:cNvSpPr/>
          <p:nvPr/>
        </p:nvSpPr>
        <p:spPr>
          <a:xfrm>
            <a:off x="883011" y="3158622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왼쪽 화살표 30"/>
          <p:cNvSpPr/>
          <p:nvPr/>
        </p:nvSpPr>
        <p:spPr>
          <a:xfrm>
            <a:off x="2648809" y="3450508"/>
            <a:ext cx="269962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79664" y="4151423"/>
            <a:ext cx="287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rgbClr val="26B44E"/>
                </a:solidFill>
              </a:rPr>
              <a:t>홀릭</a:t>
            </a:r>
            <a:r>
              <a:rPr lang="ko-KR" altLang="en-US" dirty="0" smtClean="0">
                <a:solidFill>
                  <a:srgbClr val="26B44E"/>
                </a:solidFill>
              </a:rPr>
              <a:t> 리스트 관리</a:t>
            </a:r>
            <a:endParaRPr lang="ko-KR" altLang="en-US" dirty="0">
              <a:solidFill>
                <a:srgbClr val="26B44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083328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968554" y="1106130"/>
            <a:ext cx="8166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731628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515780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070837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</a:t>
            </a:r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dirty="0" err="1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홀릭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회원 관리</a:t>
            </a:r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341896" y="88694"/>
            <a:ext cx="1511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253635" y="79402"/>
            <a:ext cx="19623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S-PLS-009-008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9363634" y="2544019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45" name="타원 44"/>
          <p:cNvSpPr/>
          <p:nvPr/>
        </p:nvSpPr>
        <p:spPr>
          <a:xfrm>
            <a:off x="9361747" y="364005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625351" y="2558533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홀릭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리스트 관리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625351" y="3613719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홀릭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회원 리스트 출력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 flipH="1">
            <a:off x="9456633" y="5504146"/>
            <a:ext cx="25507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관리자가 홀리 회원을 조회하는 페이지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일반 회원의 리뷰가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30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개가 넘어가면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홀릭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회원으로 등급이 상승하고 리뷰가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삭제되서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신고로 인한 삭제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자발적 삭제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)30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 이하로 떨어지면 일반 회원으로 강등된다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57" name="타원 56"/>
          <p:cNvSpPr/>
          <p:nvPr/>
        </p:nvSpPr>
        <p:spPr>
          <a:xfrm>
            <a:off x="3055895" y="3430912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58" name="타원 57"/>
          <p:cNvSpPr/>
          <p:nvPr/>
        </p:nvSpPr>
        <p:spPr>
          <a:xfrm>
            <a:off x="3424437" y="4210935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0738872" y="82125"/>
            <a:ext cx="843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03.28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021900" y="4082778"/>
            <a:ext cx="1286934" cy="362643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solidFill>
                  <a:sysClr val="windowText" lastClr="000000"/>
                </a:solidFill>
              </a:rPr>
              <a:t>홀릭</a:t>
            </a:r>
            <a:r>
              <a:rPr lang="ko-KR" altLang="en-US" sz="1050" dirty="0" smtClean="0">
                <a:solidFill>
                  <a:sysClr val="windowText" lastClr="000000"/>
                </a:solidFill>
              </a:rPr>
              <a:t> 회원 삭제</a:t>
            </a:r>
            <a:endParaRPr lang="ko-KR" altLang="en-US" sz="105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15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71736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0" y="2550676"/>
          <a:ext cx="1204240" cy="4307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4240">
                  <a:extLst>
                    <a:ext uri="{9D8B030D-6E8A-4147-A177-3AD203B41FA5}">
                      <a16:colId xmlns:a16="http://schemas.microsoft.com/office/drawing/2014/main" val="3850039213"/>
                    </a:ext>
                  </a:extLst>
                </a:gridCol>
              </a:tblGrid>
              <a:tr h="14357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회원 관리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306997"/>
                  </a:ext>
                </a:extLst>
              </a:tr>
              <a:tr h="14357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 관리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4241228"/>
                  </a:ext>
                </a:extLst>
              </a:tr>
              <a:tr h="14357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리뷰 관리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0339737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1207682" y="2568633"/>
          <a:ext cx="1711089" cy="14048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1089">
                  <a:extLst>
                    <a:ext uri="{9D8B030D-6E8A-4147-A177-3AD203B41FA5}">
                      <a16:colId xmlns:a16="http://schemas.microsoft.com/office/drawing/2014/main" val="479889944"/>
                    </a:ext>
                  </a:extLst>
                </a:gridCol>
              </a:tblGrid>
              <a:tr h="2865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전체 회원 관리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55984"/>
                  </a:ext>
                </a:extLst>
              </a:tr>
              <a:tr h="2795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업체 가입 신청 현황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622988"/>
                  </a:ext>
                </a:extLst>
              </a:tr>
              <a:tr h="2795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블랙 리스트 관리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843195"/>
                  </a:ext>
                </a:extLst>
              </a:tr>
              <a:tr h="2795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홀릭</a:t>
                      </a:r>
                      <a:r>
                        <a:rPr lang="ko-KR" altLang="en-US" sz="1200" baseline="0" dirty="0" smtClean="0"/>
                        <a:t> 리스트 관리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653652"/>
                  </a:ext>
                </a:extLst>
              </a:tr>
              <a:tr h="2795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우수 맛집 관리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065624"/>
                  </a:ext>
                </a:extLst>
              </a:tr>
            </a:tbl>
          </a:graphicData>
        </a:graphic>
      </p:graphicFrame>
      <p:sp>
        <p:nvSpPr>
          <p:cNvPr id="29" name="왼쪽 화살표 28"/>
          <p:cNvSpPr/>
          <p:nvPr/>
        </p:nvSpPr>
        <p:spPr>
          <a:xfrm>
            <a:off x="883011" y="3158622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왼쪽 화살표 29"/>
          <p:cNvSpPr/>
          <p:nvPr/>
        </p:nvSpPr>
        <p:spPr>
          <a:xfrm>
            <a:off x="2648809" y="3723274"/>
            <a:ext cx="269962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/>
          </p:nvPr>
        </p:nvGraphicFramePr>
        <p:xfrm>
          <a:off x="1559645" y="4545694"/>
          <a:ext cx="7037251" cy="16673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2875">
                  <a:extLst>
                    <a:ext uri="{9D8B030D-6E8A-4147-A177-3AD203B41FA5}">
                      <a16:colId xmlns:a16="http://schemas.microsoft.com/office/drawing/2014/main" val="3310751476"/>
                    </a:ext>
                  </a:extLst>
                </a:gridCol>
                <a:gridCol w="1172875">
                  <a:extLst>
                    <a:ext uri="{9D8B030D-6E8A-4147-A177-3AD203B41FA5}">
                      <a16:colId xmlns:a16="http://schemas.microsoft.com/office/drawing/2014/main" val="505859198"/>
                    </a:ext>
                  </a:extLst>
                </a:gridCol>
                <a:gridCol w="1264313">
                  <a:extLst>
                    <a:ext uri="{9D8B030D-6E8A-4147-A177-3AD203B41FA5}">
                      <a16:colId xmlns:a16="http://schemas.microsoft.com/office/drawing/2014/main" val="225139320"/>
                    </a:ext>
                  </a:extLst>
                </a:gridCol>
                <a:gridCol w="1081438">
                  <a:extLst>
                    <a:ext uri="{9D8B030D-6E8A-4147-A177-3AD203B41FA5}">
                      <a16:colId xmlns:a16="http://schemas.microsoft.com/office/drawing/2014/main" val="3000631058"/>
                    </a:ext>
                  </a:extLst>
                </a:gridCol>
                <a:gridCol w="1172875">
                  <a:extLst>
                    <a:ext uri="{9D8B030D-6E8A-4147-A177-3AD203B41FA5}">
                      <a16:colId xmlns:a16="http://schemas.microsoft.com/office/drawing/2014/main" val="3293594546"/>
                    </a:ext>
                  </a:extLst>
                </a:gridCol>
                <a:gridCol w="1172875">
                  <a:extLst>
                    <a:ext uri="{9D8B030D-6E8A-4147-A177-3AD203B41FA5}">
                      <a16:colId xmlns:a16="http://schemas.microsoft.com/office/drawing/2014/main" val="123444873"/>
                    </a:ext>
                  </a:extLst>
                </a:gridCol>
              </a:tblGrid>
              <a:tr h="2242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등급</a:t>
                      </a:r>
                      <a:endParaRPr lang="ko-KR" altLang="en-US" sz="12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업체 주 명</a:t>
                      </a:r>
                      <a:endParaRPr lang="ko-KR" altLang="en-US" sz="12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사업자번호</a:t>
                      </a:r>
                      <a:endParaRPr lang="ko-KR" altLang="en-US" sz="12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업체</a:t>
                      </a:r>
                      <a:r>
                        <a:rPr lang="ko-KR" altLang="en-US" sz="1200" baseline="0" dirty="0" err="1" smtClean="0"/>
                        <a:t>명</a:t>
                      </a:r>
                      <a:endParaRPr lang="ko-KR" altLang="en-US" sz="12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연락처</a:t>
                      </a:r>
                      <a:endParaRPr lang="ko-KR" altLang="en-US" sz="12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업체 전화번호</a:t>
                      </a:r>
                      <a:endParaRPr lang="ko-KR" altLang="en-US" sz="12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8213500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우수맛집</a:t>
                      </a:r>
                      <a:endParaRPr lang="ko-KR" altLang="en-US" sz="900" dirty="0"/>
                    </a:p>
                  </a:txBody>
                  <a:tcPr marL="70592" marR="70592" marT="35296" marB="3529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이진호</a:t>
                      </a:r>
                      <a:endParaRPr lang="ko-KR" altLang="en-US" sz="9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123-11-12345</a:t>
                      </a:r>
                      <a:endParaRPr lang="ko-KR" altLang="en-US" sz="9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병규네치킨</a:t>
                      </a:r>
                      <a:endParaRPr lang="ko-KR" altLang="en-US" sz="9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010-1234-4561</a:t>
                      </a:r>
                      <a:endParaRPr lang="ko-KR" altLang="en-US" sz="9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042-123-1234</a:t>
                      </a:r>
                      <a:endParaRPr lang="ko-KR" altLang="en-US" sz="9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892354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우수맛집</a:t>
                      </a:r>
                      <a:endParaRPr lang="ko-KR" altLang="en-US" sz="900" dirty="0"/>
                    </a:p>
                  </a:txBody>
                  <a:tcPr marL="70592" marR="70592" marT="35296" marB="3529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이뱅규</a:t>
                      </a:r>
                      <a:endParaRPr lang="ko-KR" altLang="en-US" sz="9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123-11-12345</a:t>
                      </a:r>
                      <a:endParaRPr lang="ko-KR" altLang="en-US" sz="9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병규네통닥</a:t>
                      </a:r>
                      <a:endParaRPr lang="ko-KR" altLang="en-US" sz="9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010-1234-4568</a:t>
                      </a:r>
                      <a:endParaRPr lang="ko-KR" altLang="en-US" sz="9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042-123-1234</a:t>
                      </a:r>
                      <a:endParaRPr lang="ko-KR" altLang="en-US" sz="9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9886454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9743569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1794711"/>
                  </a:ext>
                </a:extLst>
              </a:tr>
              <a:tr h="212007"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7818064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1479664" y="4176362"/>
            <a:ext cx="287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6B44E"/>
                </a:solidFill>
              </a:rPr>
              <a:t>우수 맛집 관리</a:t>
            </a:r>
            <a:endParaRPr lang="ko-KR" altLang="en-US" dirty="0">
              <a:solidFill>
                <a:srgbClr val="26B44E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83328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968554" y="1106130"/>
            <a:ext cx="8166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731628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515780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070837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</a:t>
            </a:r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우수 맛집 리스트 관리</a:t>
            </a:r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341896" y="88694"/>
            <a:ext cx="1511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256841" y="79402"/>
            <a:ext cx="19559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S-PLS-009-009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 flipH="1">
            <a:off x="9424823" y="5632650"/>
            <a:ext cx="2550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관리자가 우수 맛집을 확인하는 페이지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9363634" y="2544019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59" name="타원 58"/>
          <p:cNvSpPr/>
          <p:nvPr/>
        </p:nvSpPr>
        <p:spPr>
          <a:xfrm>
            <a:off x="9361747" y="364005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625351" y="2558533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우수 맛집 리스트 관리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9625351" y="3613719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우수 맛집 리스트 출력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2983873" y="370452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63" name="타원 62"/>
          <p:cNvSpPr/>
          <p:nvPr/>
        </p:nvSpPr>
        <p:spPr>
          <a:xfrm>
            <a:off x="3199600" y="4235875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10738872" y="82125"/>
            <a:ext cx="843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03.28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739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1041865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 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71736" y="507076"/>
            <a:ext cx="10120264" cy="50707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⑤⑥⑦⑧⑨⑩⑪⑫⑬⑭⑮</a:t>
            </a:r>
            <a:r>
              <a:rPr lang="ko-KR" altLang="en-US" dirty="0"/>
              <a:t> 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 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11382"/>
            <a:ext cx="9260378" cy="58466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6630"/>
            <a:ext cx="9245659" cy="2194560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3164307" y="2688581"/>
            <a:ext cx="2956143" cy="275573"/>
            <a:chOff x="3319397" y="1314931"/>
            <a:chExt cx="2956143" cy="275573"/>
          </a:xfrm>
          <a:solidFill>
            <a:schemeClr val="bg1"/>
          </a:solidFill>
        </p:grpSpPr>
        <p:sp>
          <p:nvSpPr>
            <p:cNvPr id="27" name="직사각형 26"/>
            <p:cNvSpPr/>
            <p:nvPr/>
          </p:nvSpPr>
          <p:spPr>
            <a:xfrm>
              <a:off x="5599135" y="1314931"/>
              <a:ext cx="676405" cy="275573"/>
            </a:xfrm>
            <a:prstGeom prst="rect">
              <a:avLst/>
            </a:prstGeom>
            <a:grpFill/>
            <a:ln>
              <a:solidFill>
                <a:srgbClr val="25B0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검색</a:t>
              </a:r>
              <a:endPara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319397" y="1314931"/>
              <a:ext cx="2167003" cy="275573"/>
            </a:xfrm>
            <a:prstGeom prst="rect">
              <a:avLst/>
            </a:prstGeom>
            <a:grpFill/>
            <a:ln>
              <a:solidFill>
                <a:srgbClr val="25B0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검색하실 내용을 입력해주세요 </a:t>
              </a:r>
              <a:r>
                <a:rPr lang="ko-KR" altLang="en-US" sz="1400" dirty="0">
                  <a:solidFill>
                    <a:schemeClr val="bg2">
                      <a:lumMod val="90000"/>
                    </a:schemeClr>
                  </a:solidFill>
                </a:rPr>
                <a:t>▼</a:t>
              </a:r>
              <a:endParaRPr lang="ko-KR" altLang="en-US" sz="900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2100855" y="125255"/>
            <a:ext cx="1880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메인 화면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상중단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713791" y="68872"/>
            <a:ext cx="829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03.22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694587" y="604577"/>
            <a:ext cx="5670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[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일반회원</a:t>
            </a:r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로그인 후 보이는 메인 화면 </a:t>
            </a:r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상중단</a:t>
            </a:r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부분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305120" y="1106130"/>
            <a:ext cx="570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6" name="그림 55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520" y="4050785"/>
            <a:ext cx="1234800" cy="882000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24" y="4050786"/>
            <a:ext cx="1217904" cy="881999"/>
          </a:xfrm>
          <a:prstGeom prst="rect">
            <a:avLst/>
          </a:prstGeom>
        </p:spPr>
      </p:pic>
      <p:pic>
        <p:nvPicPr>
          <p:cNvPr id="58" name="그림 57"/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032" y="4050785"/>
            <a:ext cx="1234800" cy="882000"/>
          </a:xfrm>
          <a:prstGeom prst="rect">
            <a:avLst/>
          </a:prstGeom>
        </p:spPr>
      </p:pic>
      <p:pic>
        <p:nvPicPr>
          <p:cNvPr id="59" name="그림 58"/>
          <p:cNvPicPr preferRelativeResize="0"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736" y="4050785"/>
            <a:ext cx="1234800" cy="882000"/>
          </a:xfrm>
          <a:prstGeom prst="rect">
            <a:avLst/>
          </a:prstGeom>
        </p:spPr>
      </p:pic>
      <p:pic>
        <p:nvPicPr>
          <p:cNvPr id="60" name="그림 59"/>
          <p:cNvPicPr preferRelativeResize="0"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441" y="4050785"/>
            <a:ext cx="1234800" cy="8820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7234180" y="1106130"/>
            <a:ext cx="7102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마이 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920944" y="1106130"/>
            <a:ext cx="4904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558402" y="1106130"/>
            <a:ext cx="570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622" y="1449885"/>
            <a:ext cx="2258999" cy="1613571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888769" y="3724456"/>
            <a:ext cx="2060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100" b="1" dirty="0">
                <a:solidFill>
                  <a:srgbClr val="25B04C"/>
                </a:solidFill>
              </a:rPr>
              <a:t>내 </a:t>
            </a:r>
            <a:r>
              <a:rPr lang="ko-KR" altLang="en-US" sz="1100" b="1" dirty="0" smtClean="0">
                <a:solidFill>
                  <a:srgbClr val="25B04C"/>
                </a:solidFill>
              </a:rPr>
              <a:t>주변지역 </a:t>
            </a:r>
            <a:r>
              <a:rPr lang="en-US" altLang="ko-KR" sz="1100" b="1" dirty="0">
                <a:solidFill>
                  <a:srgbClr val="25B04C"/>
                </a:solidFill>
              </a:rPr>
              <a:t>EAT</a:t>
            </a:r>
            <a:r>
              <a:rPr lang="ko-KR" altLang="en-US" sz="1100" b="1" dirty="0">
                <a:solidFill>
                  <a:srgbClr val="25B04C"/>
                </a:solidFill>
              </a:rPr>
              <a:t>딜 </a:t>
            </a:r>
            <a:r>
              <a:rPr lang="en-US" altLang="ko-KR" sz="1100" b="1" dirty="0" smtClean="0">
                <a:solidFill>
                  <a:srgbClr val="25B04C"/>
                </a:solidFill>
              </a:rPr>
              <a:t>BEST5</a:t>
            </a:r>
            <a:endParaRPr lang="ko-KR" altLang="en-US" sz="1100" b="1" dirty="0">
              <a:solidFill>
                <a:srgbClr val="25B04C"/>
              </a:solidFill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520" y="5586609"/>
            <a:ext cx="1222834" cy="873453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062" y="5575389"/>
            <a:ext cx="1222834" cy="873453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925" y="5586609"/>
            <a:ext cx="1222834" cy="873453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544" y="5571991"/>
            <a:ext cx="1222834" cy="873453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407" y="5586609"/>
            <a:ext cx="1222834" cy="873453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1886234" y="5291228"/>
            <a:ext cx="20604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100" b="1" dirty="0" smtClean="0">
                <a:solidFill>
                  <a:srgbClr val="25B04C"/>
                </a:solidFill>
              </a:rPr>
              <a:t>관심 지역별 맛집 </a:t>
            </a:r>
            <a:r>
              <a:rPr lang="en-US" altLang="ko-KR" sz="1100" b="1" dirty="0" smtClean="0">
                <a:solidFill>
                  <a:srgbClr val="25B04C"/>
                </a:solidFill>
              </a:rPr>
              <a:t>BEST5</a:t>
            </a:r>
            <a:endParaRPr lang="ko-KR" altLang="en-US" sz="1100" b="1" dirty="0">
              <a:solidFill>
                <a:srgbClr val="25B04C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7791890" y="3798916"/>
            <a:ext cx="717540" cy="200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rgbClr val="25B04C"/>
                </a:solidFill>
              </a:rPr>
              <a:t>더 보기</a:t>
            </a:r>
            <a:r>
              <a:rPr lang="en-US" altLang="ko-KR" sz="900" dirty="0" smtClean="0">
                <a:solidFill>
                  <a:srgbClr val="25B04C"/>
                </a:solidFill>
              </a:rPr>
              <a:t>-&gt;</a:t>
            </a:r>
            <a:endParaRPr lang="ko-KR" altLang="en-US" sz="900" dirty="0">
              <a:solidFill>
                <a:srgbClr val="25B04C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7791890" y="5310671"/>
            <a:ext cx="717540" cy="200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rgbClr val="25B04C"/>
                </a:solidFill>
              </a:rPr>
              <a:t>더 보기</a:t>
            </a:r>
            <a:r>
              <a:rPr lang="en-US" altLang="ko-KR" sz="900" dirty="0" smtClean="0">
                <a:solidFill>
                  <a:srgbClr val="25B04C"/>
                </a:solidFill>
              </a:rPr>
              <a:t>-&gt;</a:t>
            </a:r>
            <a:endParaRPr lang="ko-KR" altLang="en-US" sz="900" dirty="0">
              <a:solidFill>
                <a:srgbClr val="25B04C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28138" y="4164677"/>
            <a:ext cx="1385157" cy="1761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전국 맛집 </a:t>
            </a:r>
            <a:r>
              <a:rPr lang="en-US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TOP10</a:t>
            </a:r>
            <a:r>
              <a:rPr lang="ko-KR" altLang="en-US" sz="900" dirty="0">
                <a:solidFill>
                  <a:schemeClr val="bg2">
                    <a:lumMod val="90000"/>
                  </a:schemeClr>
                </a:solidFill>
              </a:rPr>
              <a:t> ▼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28138" y="4375293"/>
            <a:ext cx="1385157" cy="20005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900" dirty="0" smtClean="0">
              <a:solidFill>
                <a:srgbClr val="8B8B8B"/>
              </a:solidFill>
            </a:endParaRPr>
          </a:p>
          <a:p>
            <a:endParaRPr lang="en-US" altLang="ko-KR" sz="900" dirty="0">
              <a:solidFill>
                <a:srgbClr val="8B8B8B"/>
              </a:solidFill>
            </a:endParaRPr>
          </a:p>
          <a:p>
            <a:endParaRPr lang="en-US" altLang="ko-KR" sz="900" dirty="0" smtClean="0">
              <a:solidFill>
                <a:srgbClr val="8B8B8B"/>
              </a:solidFill>
            </a:endParaRPr>
          </a:p>
          <a:p>
            <a:endParaRPr lang="en-US" altLang="ko-KR" sz="900" dirty="0">
              <a:solidFill>
                <a:srgbClr val="8B8B8B"/>
              </a:solidFill>
            </a:endParaRPr>
          </a:p>
          <a:p>
            <a:r>
              <a:rPr lang="ko-KR" altLang="en-US" sz="900" dirty="0" smtClean="0">
                <a:solidFill>
                  <a:srgbClr val="8B8B8B"/>
                </a:solidFill>
              </a:rPr>
              <a:t>① </a:t>
            </a:r>
            <a:r>
              <a:rPr lang="en-US" altLang="ko-KR" sz="900" dirty="0" smtClean="0">
                <a:solidFill>
                  <a:srgbClr val="8B8B8B"/>
                </a:solidFill>
              </a:rPr>
              <a:t>/</a:t>
            </a:r>
            <a:r>
              <a:rPr lang="ko-KR" altLang="en-US" sz="900" dirty="0">
                <a:solidFill>
                  <a:srgbClr val="8B8B8B"/>
                </a:solidFill>
              </a:rPr>
              <a:t>강남</a:t>
            </a:r>
            <a:r>
              <a:rPr lang="en-US" altLang="ko-KR" sz="900" dirty="0">
                <a:solidFill>
                  <a:srgbClr val="8B8B8B"/>
                </a:solidFill>
              </a:rPr>
              <a:t>/ </a:t>
            </a:r>
            <a:r>
              <a:rPr lang="ko-KR" altLang="en-US" sz="900" dirty="0" err="1" smtClean="0">
                <a:solidFill>
                  <a:srgbClr val="8B8B8B"/>
                </a:solidFill>
              </a:rPr>
              <a:t>버터핑거</a:t>
            </a:r>
            <a:endParaRPr lang="en-US" altLang="ko-KR" sz="900" dirty="0" smtClean="0">
              <a:solidFill>
                <a:srgbClr val="8B8B8B"/>
              </a:solidFill>
            </a:endParaRPr>
          </a:p>
          <a:p>
            <a:r>
              <a:rPr lang="ko-KR" altLang="en-US" sz="900" dirty="0">
                <a:solidFill>
                  <a:srgbClr val="8B8B8B"/>
                </a:solidFill>
              </a:rPr>
              <a:t>② </a:t>
            </a:r>
            <a:r>
              <a:rPr lang="en-US" altLang="ko-KR" sz="900" dirty="0" smtClean="0">
                <a:solidFill>
                  <a:srgbClr val="8B8B8B"/>
                </a:solidFill>
              </a:rPr>
              <a:t>/</a:t>
            </a:r>
            <a:r>
              <a:rPr lang="ko-KR" altLang="en-US" sz="900" dirty="0" smtClean="0">
                <a:solidFill>
                  <a:srgbClr val="8B8B8B"/>
                </a:solidFill>
              </a:rPr>
              <a:t>대전</a:t>
            </a:r>
            <a:r>
              <a:rPr lang="en-US" altLang="ko-KR" sz="900" dirty="0" smtClean="0">
                <a:solidFill>
                  <a:srgbClr val="8B8B8B"/>
                </a:solidFill>
              </a:rPr>
              <a:t>/ </a:t>
            </a:r>
            <a:r>
              <a:rPr lang="ko-KR" altLang="en-US" sz="900" dirty="0" err="1" smtClean="0">
                <a:solidFill>
                  <a:srgbClr val="8B8B8B"/>
                </a:solidFill>
              </a:rPr>
              <a:t>대전도시락</a:t>
            </a:r>
            <a:endParaRPr lang="en-US" altLang="ko-KR" sz="900" dirty="0" smtClean="0">
              <a:solidFill>
                <a:srgbClr val="8B8B8B"/>
              </a:solidFill>
            </a:endParaRPr>
          </a:p>
          <a:p>
            <a:r>
              <a:rPr lang="ko-KR" altLang="en-US" sz="900" dirty="0">
                <a:solidFill>
                  <a:srgbClr val="8B8B8B"/>
                </a:solidFill>
              </a:rPr>
              <a:t>③</a:t>
            </a:r>
            <a:r>
              <a:rPr lang="ko-KR" altLang="en-US" sz="900" dirty="0" smtClean="0">
                <a:solidFill>
                  <a:srgbClr val="8B8B8B"/>
                </a:solidFill>
              </a:rPr>
              <a:t> </a:t>
            </a:r>
            <a:r>
              <a:rPr lang="en-US" altLang="ko-KR" sz="900" dirty="0" smtClean="0">
                <a:solidFill>
                  <a:srgbClr val="8B8B8B"/>
                </a:solidFill>
              </a:rPr>
              <a:t>/</a:t>
            </a:r>
            <a:r>
              <a:rPr lang="ko-KR" altLang="en-US" sz="900" dirty="0" smtClean="0">
                <a:solidFill>
                  <a:srgbClr val="8B8B8B"/>
                </a:solidFill>
              </a:rPr>
              <a:t>대전</a:t>
            </a:r>
            <a:r>
              <a:rPr lang="en-US" altLang="ko-KR" sz="900" dirty="0" smtClean="0">
                <a:solidFill>
                  <a:srgbClr val="8B8B8B"/>
                </a:solidFill>
              </a:rPr>
              <a:t>/ </a:t>
            </a:r>
            <a:r>
              <a:rPr lang="ko-KR" altLang="en-US" sz="900" dirty="0" smtClean="0">
                <a:solidFill>
                  <a:srgbClr val="8B8B8B"/>
                </a:solidFill>
              </a:rPr>
              <a:t>토마토도시락</a:t>
            </a:r>
            <a:endParaRPr lang="en-US" altLang="ko-KR" sz="900" dirty="0" smtClean="0">
              <a:solidFill>
                <a:srgbClr val="8B8B8B"/>
              </a:solidFill>
            </a:endParaRPr>
          </a:p>
          <a:p>
            <a:r>
              <a:rPr lang="ko-KR" altLang="en-US" sz="900" dirty="0">
                <a:solidFill>
                  <a:srgbClr val="8B8B8B"/>
                </a:solidFill>
              </a:rPr>
              <a:t>④</a:t>
            </a:r>
            <a:r>
              <a:rPr lang="ko-KR" altLang="en-US" sz="900" dirty="0" smtClean="0">
                <a:solidFill>
                  <a:srgbClr val="8B8B8B"/>
                </a:solidFill>
              </a:rPr>
              <a:t> </a:t>
            </a:r>
            <a:r>
              <a:rPr lang="en-US" altLang="ko-KR" sz="900" dirty="0" smtClean="0">
                <a:solidFill>
                  <a:srgbClr val="8B8B8B"/>
                </a:solidFill>
              </a:rPr>
              <a:t>/</a:t>
            </a:r>
            <a:r>
              <a:rPr lang="ko-KR" altLang="en-US" sz="900" dirty="0" smtClean="0">
                <a:solidFill>
                  <a:srgbClr val="8B8B8B"/>
                </a:solidFill>
              </a:rPr>
              <a:t>대전</a:t>
            </a:r>
            <a:r>
              <a:rPr lang="en-US" altLang="ko-KR" sz="900" dirty="0" smtClean="0">
                <a:solidFill>
                  <a:srgbClr val="8B8B8B"/>
                </a:solidFill>
              </a:rPr>
              <a:t>/ </a:t>
            </a:r>
            <a:r>
              <a:rPr lang="ko-KR" altLang="en-US" sz="900" dirty="0" err="1" smtClean="0">
                <a:solidFill>
                  <a:srgbClr val="8B8B8B"/>
                </a:solidFill>
              </a:rPr>
              <a:t>은화수식당</a:t>
            </a:r>
            <a:endParaRPr lang="en-US" altLang="ko-KR" sz="900" dirty="0">
              <a:solidFill>
                <a:srgbClr val="8B8B8B"/>
              </a:solidFill>
            </a:endParaRPr>
          </a:p>
          <a:p>
            <a:r>
              <a:rPr lang="ko-KR" altLang="en-US" sz="900" dirty="0">
                <a:solidFill>
                  <a:srgbClr val="8B8B8B"/>
                </a:solidFill>
              </a:rPr>
              <a:t>⑤</a:t>
            </a:r>
            <a:r>
              <a:rPr lang="ko-KR" altLang="en-US" sz="900" dirty="0" smtClean="0">
                <a:solidFill>
                  <a:srgbClr val="8B8B8B"/>
                </a:solidFill>
              </a:rPr>
              <a:t> </a:t>
            </a:r>
            <a:r>
              <a:rPr lang="en-US" altLang="ko-KR" sz="900" dirty="0" smtClean="0">
                <a:solidFill>
                  <a:srgbClr val="8B8B8B"/>
                </a:solidFill>
              </a:rPr>
              <a:t>/</a:t>
            </a:r>
            <a:r>
              <a:rPr lang="ko-KR" altLang="en-US" sz="900" dirty="0" smtClean="0">
                <a:solidFill>
                  <a:srgbClr val="8B8B8B"/>
                </a:solidFill>
              </a:rPr>
              <a:t>강남</a:t>
            </a:r>
            <a:r>
              <a:rPr lang="en-US" altLang="ko-KR" sz="900" dirty="0" smtClean="0">
                <a:solidFill>
                  <a:srgbClr val="8B8B8B"/>
                </a:solidFill>
              </a:rPr>
              <a:t>/ </a:t>
            </a:r>
            <a:r>
              <a:rPr lang="ko-KR" altLang="en-US" sz="900" dirty="0" smtClean="0">
                <a:solidFill>
                  <a:srgbClr val="8B8B8B"/>
                </a:solidFill>
              </a:rPr>
              <a:t>맛집</a:t>
            </a:r>
            <a:endParaRPr lang="en-US" altLang="ko-KR" sz="900" dirty="0">
              <a:solidFill>
                <a:srgbClr val="8B8B8B"/>
              </a:solidFill>
            </a:endParaRPr>
          </a:p>
          <a:p>
            <a:r>
              <a:rPr lang="ko-KR" altLang="en-US" sz="900" dirty="0">
                <a:solidFill>
                  <a:srgbClr val="8B8B8B"/>
                </a:solidFill>
              </a:rPr>
              <a:t>⑥</a:t>
            </a:r>
            <a:r>
              <a:rPr lang="ko-KR" altLang="en-US" sz="900" dirty="0" smtClean="0">
                <a:solidFill>
                  <a:srgbClr val="8B8B8B"/>
                </a:solidFill>
              </a:rPr>
              <a:t> </a:t>
            </a:r>
            <a:r>
              <a:rPr lang="en-US" altLang="ko-KR" sz="900" dirty="0">
                <a:solidFill>
                  <a:srgbClr val="8B8B8B"/>
                </a:solidFill>
              </a:rPr>
              <a:t>/</a:t>
            </a:r>
            <a:r>
              <a:rPr lang="ko-KR" altLang="en-US" sz="900" dirty="0">
                <a:solidFill>
                  <a:srgbClr val="8B8B8B"/>
                </a:solidFill>
              </a:rPr>
              <a:t>강남</a:t>
            </a:r>
            <a:r>
              <a:rPr lang="en-US" altLang="ko-KR" sz="900" dirty="0">
                <a:solidFill>
                  <a:srgbClr val="8B8B8B"/>
                </a:solidFill>
              </a:rPr>
              <a:t>/ </a:t>
            </a:r>
            <a:r>
              <a:rPr lang="ko-KR" altLang="en-US" sz="900" dirty="0" err="1">
                <a:solidFill>
                  <a:srgbClr val="8B8B8B"/>
                </a:solidFill>
              </a:rPr>
              <a:t>버터핑거</a:t>
            </a:r>
            <a:endParaRPr lang="en-US" altLang="ko-KR" sz="900" dirty="0">
              <a:solidFill>
                <a:srgbClr val="8B8B8B"/>
              </a:solidFill>
            </a:endParaRPr>
          </a:p>
          <a:p>
            <a:r>
              <a:rPr lang="ko-KR" altLang="en-US" sz="900" dirty="0">
                <a:solidFill>
                  <a:srgbClr val="8B8B8B"/>
                </a:solidFill>
              </a:rPr>
              <a:t>⑦</a:t>
            </a:r>
            <a:r>
              <a:rPr lang="ko-KR" altLang="en-US" sz="900" dirty="0" smtClean="0">
                <a:solidFill>
                  <a:srgbClr val="8B8B8B"/>
                </a:solidFill>
              </a:rPr>
              <a:t> </a:t>
            </a:r>
            <a:r>
              <a:rPr lang="en-US" altLang="ko-KR" sz="900" dirty="0">
                <a:solidFill>
                  <a:srgbClr val="8B8B8B"/>
                </a:solidFill>
              </a:rPr>
              <a:t>/</a:t>
            </a:r>
            <a:r>
              <a:rPr lang="ko-KR" altLang="en-US" sz="900" dirty="0">
                <a:solidFill>
                  <a:srgbClr val="8B8B8B"/>
                </a:solidFill>
              </a:rPr>
              <a:t>강남</a:t>
            </a:r>
            <a:r>
              <a:rPr lang="en-US" altLang="ko-KR" sz="900" dirty="0">
                <a:solidFill>
                  <a:srgbClr val="8B8B8B"/>
                </a:solidFill>
              </a:rPr>
              <a:t>/ </a:t>
            </a:r>
            <a:r>
              <a:rPr lang="ko-KR" altLang="en-US" sz="900" dirty="0" err="1">
                <a:solidFill>
                  <a:srgbClr val="8B8B8B"/>
                </a:solidFill>
              </a:rPr>
              <a:t>버터핑거</a:t>
            </a:r>
            <a:endParaRPr lang="en-US" altLang="ko-KR" sz="900" dirty="0">
              <a:solidFill>
                <a:srgbClr val="8B8B8B"/>
              </a:solidFill>
            </a:endParaRPr>
          </a:p>
          <a:p>
            <a:r>
              <a:rPr lang="ko-KR" altLang="en-US" sz="900" dirty="0">
                <a:solidFill>
                  <a:srgbClr val="8B8B8B"/>
                </a:solidFill>
              </a:rPr>
              <a:t>⑧</a:t>
            </a:r>
            <a:r>
              <a:rPr lang="ko-KR" altLang="en-US" sz="900" dirty="0" smtClean="0">
                <a:solidFill>
                  <a:srgbClr val="8B8B8B"/>
                </a:solidFill>
              </a:rPr>
              <a:t> </a:t>
            </a:r>
            <a:r>
              <a:rPr lang="en-US" altLang="ko-KR" sz="900" dirty="0">
                <a:solidFill>
                  <a:srgbClr val="8B8B8B"/>
                </a:solidFill>
              </a:rPr>
              <a:t>/</a:t>
            </a:r>
            <a:r>
              <a:rPr lang="ko-KR" altLang="en-US" sz="900" dirty="0">
                <a:solidFill>
                  <a:srgbClr val="8B8B8B"/>
                </a:solidFill>
              </a:rPr>
              <a:t>강남</a:t>
            </a:r>
            <a:r>
              <a:rPr lang="en-US" altLang="ko-KR" sz="900" dirty="0">
                <a:solidFill>
                  <a:srgbClr val="8B8B8B"/>
                </a:solidFill>
              </a:rPr>
              <a:t>/ </a:t>
            </a:r>
            <a:r>
              <a:rPr lang="ko-KR" altLang="en-US" sz="900" dirty="0" err="1">
                <a:solidFill>
                  <a:srgbClr val="8B8B8B"/>
                </a:solidFill>
              </a:rPr>
              <a:t>버터핑거</a:t>
            </a:r>
            <a:endParaRPr lang="en-US" altLang="ko-KR" sz="900" dirty="0">
              <a:solidFill>
                <a:srgbClr val="8B8B8B"/>
              </a:solidFill>
            </a:endParaRPr>
          </a:p>
          <a:p>
            <a:r>
              <a:rPr lang="ko-KR" altLang="en-US" sz="900" dirty="0">
                <a:solidFill>
                  <a:srgbClr val="8B8B8B"/>
                </a:solidFill>
              </a:rPr>
              <a:t>⑨</a:t>
            </a:r>
            <a:r>
              <a:rPr lang="ko-KR" altLang="en-US" sz="900" dirty="0" smtClean="0">
                <a:solidFill>
                  <a:srgbClr val="8B8B8B"/>
                </a:solidFill>
              </a:rPr>
              <a:t> </a:t>
            </a:r>
            <a:r>
              <a:rPr lang="en-US" altLang="ko-KR" sz="900" dirty="0">
                <a:solidFill>
                  <a:srgbClr val="8B8B8B"/>
                </a:solidFill>
              </a:rPr>
              <a:t>/</a:t>
            </a:r>
            <a:r>
              <a:rPr lang="ko-KR" altLang="en-US" sz="900" dirty="0">
                <a:solidFill>
                  <a:srgbClr val="8B8B8B"/>
                </a:solidFill>
              </a:rPr>
              <a:t>강남</a:t>
            </a:r>
            <a:r>
              <a:rPr lang="en-US" altLang="ko-KR" sz="900" dirty="0">
                <a:solidFill>
                  <a:srgbClr val="8B8B8B"/>
                </a:solidFill>
              </a:rPr>
              <a:t>/ </a:t>
            </a:r>
            <a:r>
              <a:rPr lang="ko-KR" altLang="en-US" sz="900" dirty="0" err="1">
                <a:solidFill>
                  <a:srgbClr val="8B8B8B"/>
                </a:solidFill>
              </a:rPr>
              <a:t>버터핑거</a:t>
            </a:r>
            <a:endParaRPr lang="en-US" altLang="ko-KR" sz="900" dirty="0">
              <a:solidFill>
                <a:srgbClr val="8B8B8B"/>
              </a:solidFill>
            </a:endParaRPr>
          </a:p>
          <a:p>
            <a:r>
              <a:rPr lang="ko-KR" altLang="en-US" sz="900" dirty="0">
                <a:solidFill>
                  <a:srgbClr val="8B8B8B"/>
                </a:solidFill>
              </a:rPr>
              <a:t>⑩</a:t>
            </a:r>
            <a:r>
              <a:rPr lang="ko-KR" altLang="en-US" sz="900" dirty="0" smtClean="0">
                <a:solidFill>
                  <a:srgbClr val="8B8B8B"/>
                </a:solidFill>
              </a:rPr>
              <a:t> </a:t>
            </a:r>
            <a:r>
              <a:rPr lang="en-US" altLang="ko-KR" sz="900" dirty="0">
                <a:solidFill>
                  <a:srgbClr val="8B8B8B"/>
                </a:solidFill>
              </a:rPr>
              <a:t>/</a:t>
            </a:r>
            <a:r>
              <a:rPr lang="ko-KR" altLang="en-US" sz="900" dirty="0">
                <a:solidFill>
                  <a:srgbClr val="8B8B8B"/>
                </a:solidFill>
              </a:rPr>
              <a:t>강남</a:t>
            </a:r>
            <a:r>
              <a:rPr lang="en-US" altLang="ko-KR" sz="900" dirty="0">
                <a:solidFill>
                  <a:srgbClr val="8B8B8B"/>
                </a:solidFill>
              </a:rPr>
              <a:t>/ </a:t>
            </a:r>
            <a:r>
              <a:rPr lang="ko-KR" altLang="en-US" sz="900" dirty="0" err="1">
                <a:solidFill>
                  <a:srgbClr val="8B8B8B"/>
                </a:solidFill>
              </a:rPr>
              <a:t>버터핑거</a:t>
            </a:r>
            <a:endParaRPr lang="en-US" altLang="ko-KR" sz="900" dirty="0">
              <a:solidFill>
                <a:srgbClr val="8B8B8B"/>
              </a:solidFill>
            </a:endParaRPr>
          </a:p>
          <a:p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9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28600" indent="-228600">
              <a:buAutoNum type="arabicPeriod"/>
            </a:pPr>
            <a:endParaRPr lang="ko-KR" altLang="en-US" sz="9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769650" y="1106130"/>
            <a:ext cx="570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06" y="3525333"/>
            <a:ext cx="1114570" cy="796122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7838147" y="1106130"/>
            <a:ext cx="8265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관심지역설정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H="1" flipV="1">
            <a:off x="2318837" y="1807990"/>
            <a:ext cx="845470" cy="846820"/>
          </a:xfrm>
          <a:prstGeom prst="straightConnector1">
            <a:avLst/>
          </a:prstGeom>
          <a:ln>
            <a:solidFill>
              <a:srgbClr val="26B4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144503" y="1509866"/>
            <a:ext cx="2167003" cy="275573"/>
          </a:xfrm>
          <a:prstGeom prst="rect">
            <a:avLst/>
          </a:prstGeom>
          <a:solidFill>
            <a:schemeClr val="bg1"/>
          </a:solidFill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검색 </a:t>
            </a:r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히스토리가</a:t>
            </a:r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있는 경우 </a:t>
            </a:r>
            <a:r>
              <a:rPr lang="ko-KR" altLang="en-US" sz="1400" dirty="0" smtClean="0">
                <a:solidFill>
                  <a:schemeClr val="bg2">
                    <a:lumMod val="90000"/>
                  </a:schemeClr>
                </a:solidFill>
              </a:rPr>
              <a:t>▼</a:t>
            </a:r>
            <a:endParaRPr lang="ko-KR" altLang="en-US" sz="9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45068" y="1795517"/>
            <a:ext cx="2167003" cy="1570495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36522" y="1924428"/>
            <a:ext cx="1979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돈까스</a:t>
            </a:r>
            <a:endParaRPr lang="en-US" altLang="ko-KR" sz="1000" dirty="0" smtClean="0"/>
          </a:p>
          <a:p>
            <a:r>
              <a:rPr lang="ko-KR" altLang="en-US" sz="1000" dirty="0" smtClean="0"/>
              <a:t>치킨</a:t>
            </a:r>
            <a:endParaRPr lang="en-US" altLang="ko-KR" sz="1000" dirty="0" smtClean="0"/>
          </a:p>
          <a:p>
            <a:r>
              <a:rPr lang="ko-KR" altLang="en-US" sz="1000" dirty="0" smtClean="0"/>
              <a:t>삼겹살</a:t>
            </a:r>
            <a:endParaRPr lang="en-US" altLang="ko-KR" sz="1000" dirty="0" smtClean="0"/>
          </a:p>
          <a:p>
            <a:r>
              <a:rPr lang="ko-KR" altLang="en-US" sz="1000" dirty="0" smtClean="0"/>
              <a:t>대흥동</a:t>
            </a:r>
            <a:endParaRPr lang="ko-KR" altLang="en-US" sz="1000" dirty="0"/>
          </a:p>
        </p:txBody>
      </p:sp>
      <p:cxnSp>
        <p:nvCxnSpPr>
          <p:cNvPr id="72" name="직선 화살표 연결선 71"/>
          <p:cNvCxnSpPr/>
          <p:nvPr/>
        </p:nvCxnSpPr>
        <p:spPr>
          <a:xfrm flipV="1">
            <a:off x="5331310" y="1748542"/>
            <a:ext cx="864434" cy="940038"/>
          </a:xfrm>
          <a:prstGeom prst="straightConnector1">
            <a:avLst/>
          </a:prstGeom>
          <a:ln>
            <a:solidFill>
              <a:srgbClr val="26B4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6238445" y="1539371"/>
            <a:ext cx="2167003" cy="275573"/>
          </a:xfrm>
          <a:prstGeom prst="rect">
            <a:avLst/>
          </a:prstGeom>
          <a:solidFill>
            <a:schemeClr val="bg1"/>
          </a:solidFill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검색 </a:t>
            </a:r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히스토리가</a:t>
            </a:r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없는 경우 </a:t>
            </a:r>
            <a:r>
              <a:rPr lang="ko-KR" altLang="en-US" sz="1400" dirty="0" smtClean="0">
                <a:solidFill>
                  <a:schemeClr val="bg2">
                    <a:lumMod val="90000"/>
                  </a:schemeClr>
                </a:solidFill>
              </a:rPr>
              <a:t>▼</a:t>
            </a:r>
            <a:endParaRPr lang="ko-KR" altLang="en-US" sz="9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6230697" y="1825023"/>
            <a:ext cx="2167003" cy="375131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6323676" y="1879349"/>
            <a:ext cx="19798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검색 </a:t>
            </a:r>
            <a:r>
              <a:rPr lang="ko-KR" altLang="en-US" sz="1000" dirty="0" err="1" smtClean="0"/>
              <a:t>히스토리가</a:t>
            </a:r>
            <a:r>
              <a:rPr lang="ko-KR" altLang="en-US" sz="1000" dirty="0" smtClean="0"/>
              <a:t> 없습니다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63" name="타원 62"/>
          <p:cNvSpPr/>
          <p:nvPr/>
        </p:nvSpPr>
        <p:spPr>
          <a:xfrm>
            <a:off x="9411259" y="1757619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73" name="타원 72"/>
          <p:cNvSpPr/>
          <p:nvPr/>
        </p:nvSpPr>
        <p:spPr>
          <a:xfrm>
            <a:off x="9409372" y="216280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74" name="타원 73"/>
          <p:cNvSpPr/>
          <p:nvPr/>
        </p:nvSpPr>
        <p:spPr>
          <a:xfrm>
            <a:off x="9409373" y="255842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9409373" y="2953870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9425275" y="3537401"/>
            <a:ext cx="250307" cy="2370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</a:p>
        </p:txBody>
      </p:sp>
      <p:sp>
        <p:nvSpPr>
          <p:cNvPr id="83" name="타원 82"/>
          <p:cNvSpPr/>
          <p:nvPr/>
        </p:nvSpPr>
        <p:spPr>
          <a:xfrm>
            <a:off x="5662210" y="107399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9672976" y="1772133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명시된 각 페이지 이동 버튼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2760506" y="269640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9677850" y="2166552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맛집검색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필드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히스토리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기능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1635927" y="373010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9672976" y="2561583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접속지역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기반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BEST 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출력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1654368" y="530954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9674399" y="2962470"/>
            <a:ext cx="2476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이용자의 관심 지역 기반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BEST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맛집 출력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59102" y="361724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9692113" y="3525333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전국 맛집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TOP 10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출력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 flipH="1">
            <a:off x="9528239" y="5778117"/>
            <a:ext cx="2395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로그인 후 보이는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메인페이지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상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중단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우측 상단 각 페이지로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이동가능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맛집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더보기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가능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6282490" y="79402"/>
            <a:ext cx="19046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S-PLS-002-001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204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71736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0" y="2550676"/>
          <a:ext cx="1204240" cy="4307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4240">
                  <a:extLst>
                    <a:ext uri="{9D8B030D-6E8A-4147-A177-3AD203B41FA5}">
                      <a16:colId xmlns:a16="http://schemas.microsoft.com/office/drawing/2014/main" val="3850039213"/>
                    </a:ext>
                  </a:extLst>
                </a:gridCol>
              </a:tblGrid>
              <a:tr h="14357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회원 관리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306997"/>
                  </a:ext>
                </a:extLst>
              </a:tr>
              <a:tr h="14357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 관리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4241228"/>
                  </a:ext>
                </a:extLst>
              </a:tr>
              <a:tr h="14357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리뷰 관리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0339737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214324" y="3979483"/>
          <a:ext cx="1337684" cy="14514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7684">
                  <a:extLst>
                    <a:ext uri="{9D8B030D-6E8A-4147-A177-3AD203B41FA5}">
                      <a16:colId xmlns:a16="http://schemas.microsoft.com/office/drawing/2014/main" val="3215510046"/>
                    </a:ext>
                  </a:extLst>
                </a:gridCol>
              </a:tblGrid>
              <a:tr h="491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EAT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딜 신청 현황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40024"/>
                  </a:ext>
                </a:extLst>
              </a:tr>
              <a:tr h="4798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EAT</a:t>
                      </a:r>
                      <a:r>
                        <a:rPr lang="ko-KR" altLang="en-US" sz="1200" dirty="0" smtClean="0"/>
                        <a:t>딜 </a:t>
                      </a:r>
                      <a:r>
                        <a:rPr lang="en-US" altLang="ko-KR" sz="1200" dirty="0" smtClean="0"/>
                        <a:t>Q&amp;A</a:t>
                      </a:r>
                      <a:r>
                        <a:rPr lang="ko-KR" altLang="en-US" sz="1200" dirty="0" smtClean="0"/>
                        <a:t>관리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0429352"/>
                  </a:ext>
                </a:extLst>
              </a:tr>
              <a:tr h="4798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EAT</a:t>
                      </a:r>
                      <a:r>
                        <a:rPr lang="ko-KR" altLang="en-US" sz="1200" dirty="0" smtClean="0"/>
                        <a:t>딜 전체 매출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386514"/>
                  </a:ext>
                </a:extLst>
              </a:tr>
            </a:tbl>
          </a:graphicData>
        </a:graphic>
      </p:graphicFrame>
      <p:sp>
        <p:nvSpPr>
          <p:cNvPr id="28" name="왼쪽 화살표 27"/>
          <p:cNvSpPr/>
          <p:nvPr/>
        </p:nvSpPr>
        <p:spPr>
          <a:xfrm>
            <a:off x="964276" y="4600446"/>
            <a:ext cx="250048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왼쪽 화살표 28"/>
          <p:cNvSpPr/>
          <p:nvPr/>
        </p:nvSpPr>
        <p:spPr>
          <a:xfrm>
            <a:off x="2437068" y="3979483"/>
            <a:ext cx="250048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165079"/>
              </p:ext>
            </p:extLst>
          </p:nvPr>
        </p:nvGraphicFramePr>
        <p:xfrm>
          <a:off x="2726339" y="3979483"/>
          <a:ext cx="5278817" cy="16673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2485">
                  <a:extLst>
                    <a:ext uri="{9D8B030D-6E8A-4147-A177-3AD203B41FA5}">
                      <a16:colId xmlns:a16="http://schemas.microsoft.com/office/drawing/2014/main" val="3310751476"/>
                    </a:ext>
                  </a:extLst>
                </a:gridCol>
                <a:gridCol w="1072485">
                  <a:extLst>
                    <a:ext uri="{9D8B030D-6E8A-4147-A177-3AD203B41FA5}">
                      <a16:colId xmlns:a16="http://schemas.microsoft.com/office/drawing/2014/main" val="505859198"/>
                    </a:ext>
                  </a:extLst>
                </a:gridCol>
                <a:gridCol w="1156097">
                  <a:extLst>
                    <a:ext uri="{9D8B030D-6E8A-4147-A177-3AD203B41FA5}">
                      <a16:colId xmlns:a16="http://schemas.microsoft.com/office/drawing/2014/main" val="225139320"/>
                    </a:ext>
                  </a:extLst>
                </a:gridCol>
                <a:gridCol w="988875">
                  <a:extLst>
                    <a:ext uri="{9D8B030D-6E8A-4147-A177-3AD203B41FA5}">
                      <a16:colId xmlns:a16="http://schemas.microsoft.com/office/drawing/2014/main" val="3000631058"/>
                    </a:ext>
                  </a:extLst>
                </a:gridCol>
                <a:gridCol w="988875">
                  <a:extLst>
                    <a:ext uri="{9D8B030D-6E8A-4147-A177-3AD203B41FA5}">
                      <a16:colId xmlns:a16="http://schemas.microsoft.com/office/drawing/2014/main" val="1076623414"/>
                    </a:ext>
                  </a:extLst>
                </a:gridCol>
              </a:tblGrid>
              <a:tr h="2242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업체 이름</a:t>
                      </a:r>
                      <a:endParaRPr lang="ko-KR" altLang="en-US" sz="12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EAT</a:t>
                      </a:r>
                      <a:r>
                        <a:rPr lang="ko-KR" altLang="en-US" sz="1200" dirty="0" smtClean="0"/>
                        <a:t>딜 이름</a:t>
                      </a:r>
                      <a:endParaRPr lang="ko-KR" altLang="en-US" sz="12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사업자번호</a:t>
                      </a:r>
                      <a:endParaRPr lang="ko-KR" altLang="en-US" sz="12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신청날짜</a:t>
                      </a:r>
                      <a:endParaRPr lang="ko-KR" altLang="en-US" sz="12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상태</a:t>
                      </a:r>
                      <a:endParaRPr lang="ko-KR" altLang="en-US" sz="12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8213500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병규네</a:t>
                      </a:r>
                      <a:r>
                        <a:rPr lang="ko-KR" altLang="en-US" sz="900" dirty="0" smtClean="0"/>
                        <a:t> 통닭</a:t>
                      </a:r>
                      <a:endParaRPr lang="ko-KR" altLang="en-US" sz="900" dirty="0"/>
                    </a:p>
                  </a:txBody>
                  <a:tcPr marL="70592" marR="70592" marT="35296" marB="3529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통닭 </a:t>
                      </a:r>
                      <a:r>
                        <a:rPr lang="en-US" altLang="ko-KR" sz="900" dirty="0" smtClean="0"/>
                        <a:t>2</a:t>
                      </a:r>
                      <a:r>
                        <a:rPr lang="ko-KR" altLang="en-US" sz="900" dirty="0" smtClean="0"/>
                        <a:t>인 </a:t>
                      </a:r>
                      <a:r>
                        <a:rPr lang="en-US" altLang="ko-KR" sz="900" dirty="0" smtClean="0"/>
                        <a:t>set</a:t>
                      </a:r>
                      <a:endParaRPr lang="ko-KR" altLang="en-US" sz="9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123-11-12345</a:t>
                      </a:r>
                      <a:endParaRPr lang="ko-KR" altLang="en-US" sz="9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19.03.28</a:t>
                      </a:r>
                      <a:endParaRPr lang="ko-KR" altLang="en-US" sz="9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승인</a:t>
                      </a:r>
                      <a:endParaRPr lang="ko-KR" altLang="en-US" sz="9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892354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0592" marR="70592" marT="35296" marB="3529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반려</a:t>
                      </a:r>
                      <a:endParaRPr lang="ko-KR" altLang="en-US" sz="9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9886454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9743569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1794711"/>
                  </a:ext>
                </a:extLst>
              </a:tr>
              <a:tr h="212007"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7818064"/>
                  </a:ext>
                </a:extLst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2646358" y="3610151"/>
            <a:ext cx="2524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26B44E"/>
                </a:solidFill>
              </a:rPr>
              <a:t>EAT</a:t>
            </a:r>
            <a:r>
              <a:rPr lang="ko-KR" altLang="en-US" dirty="0" smtClean="0">
                <a:solidFill>
                  <a:srgbClr val="26B44E"/>
                </a:solidFill>
              </a:rPr>
              <a:t>딜 신청 현황</a:t>
            </a:r>
            <a:endParaRPr lang="ko-KR" altLang="en-US" dirty="0">
              <a:solidFill>
                <a:srgbClr val="26B44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083328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968554" y="1106130"/>
            <a:ext cx="8166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731628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515780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070837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</a:t>
            </a:r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EAT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신청 관리</a:t>
            </a:r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341896" y="88694"/>
            <a:ext cx="1511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279283" y="79402"/>
            <a:ext cx="1911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S-PLS-009-010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 flipH="1">
            <a:off x="9424823" y="5736162"/>
            <a:ext cx="2550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관리자가 등록 신청 된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리스트를 확인하고 승인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반려 하는 페이지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9363634" y="2544019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58" name="타원 57"/>
          <p:cNvSpPr/>
          <p:nvPr/>
        </p:nvSpPr>
        <p:spPr>
          <a:xfrm>
            <a:off x="9361747" y="364005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625351" y="2558533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등록 신청 현황 조회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625351" y="3613719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등록 신청 리스트 출력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2158453" y="388054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62" name="타원 61"/>
          <p:cNvSpPr/>
          <p:nvPr/>
        </p:nvSpPr>
        <p:spPr>
          <a:xfrm>
            <a:off x="4455239" y="3683892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10738872" y="82125"/>
            <a:ext cx="843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03.28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844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71736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98151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0" y="2550676"/>
          <a:ext cx="1204240" cy="4307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4240">
                  <a:extLst>
                    <a:ext uri="{9D8B030D-6E8A-4147-A177-3AD203B41FA5}">
                      <a16:colId xmlns:a16="http://schemas.microsoft.com/office/drawing/2014/main" val="3850039213"/>
                    </a:ext>
                  </a:extLst>
                </a:gridCol>
              </a:tblGrid>
              <a:tr h="14357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회원 관리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306997"/>
                  </a:ext>
                </a:extLst>
              </a:tr>
              <a:tr h="14357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 관리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4241228"/>
                  </a:ext>
                </a:extLst>
              </a:tr>
              <a:tr h="14357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리뷰 관리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0339737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214324" y="3979483"/>
          <a:ext cx="1337684" cy="14514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7684">
                  <a:extLst>
                    <a:ext uri="{9D8B030D-6E8A-4147-A177-3AD203B41FA5}">
                      <a16:colId xmlns:a16="http://schemas.microsoft.com/office/drawing/2014/main" val="3215510046"/>
                    </a:ext>
                  </a:extLst>
                </a:gridCol>
              </a:tblGrid>
              <a:tr h="491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EAT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딜 신청 현황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40024"/>
                  </a:ext>
                </a:extLst>
              </a:tr>
              <a:tr h="4798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EAT</a:t>
                      </a:r>
                      <a:r>
                        <a:rPr lang="ko-KR" altLang="en-US" sz="1200" dirty="0" smtClean="0"/>
                        <a:t>딜 </a:t>
                      </a:r>
                      <a:r>
                        <a:rPr lang="en-US" altLang="ko-KR" sz="1200" dirty="0" smtClean="0"/>
                        <a:t>Q&amp;A</a:t>
                      </a:r>
                      <a:r>
                        <a:rPr lang="ko-KR" altLang="en-US" sz="1200" dirty="0" smtClean="0"/>
                        <a:t>관리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0429352"/>
                  </a:ext>
                </a:extLst>
              </a:tr>
              <a:tr h="4798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EAT</a:t>
                      </a:r>
                      <a:r>
                        <a:rPr lang="ko-KR" altLang="en-US" sz="1200" dirty="0" smtClean="0"/>
                        <a:t>딜 전체 매출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386514"/>
                  </a:ext>
                </a:extLst>
              </a:tr>
            </a:tbl>
          </a:graphicData>
        </a:graphic>
      </p:graphicFrame>
      <p:sp>
        <p:nvSpPr>
          <p:cNvPr id="28" name="왼쪽 화살표 27"/>
          <p:cNvSpPr/>
          <p:nvPr/>
        </p:nvSpPr>
        <p:spPr>
          <a:xfrm>
            <a:off x="964276" y="4600446"/>
            <a:ext cx="250048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왼쪽 화살표 28"/>
          <p:cNvSpPr/>
          <p:nvPr/>
        </p:nvSpPr>
        <p:spPr>
          <a:xfrm>
            <a:off x="2437068" y="3979483"/>
            <a:ext cx="250048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2726339" y="3979483"/>
          <a:ext cx="5278817" cy="16673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9704">
                  <a:extLst>
                    <a:ext uri="{9D8B030D-6E8A-4147-A177-3AD203B41FA5}">
                      <a16:colId xmlns:a16="http://schemas.microsoft.com/office/drawing/2014/main" val="3310751476"/>
                    </a:ext>
                  </a:extLst>
                </a:gridCol>
                <a:gridCol w="1319704">
                  <a:extLst>
                    <a:ext uri="{9D8B030D-6E8A-4147-A177-3AD203B41FA5}">
                      <a16:colId xmlns:a16="http://schemas.microsoft.com/office/drawing/2014/main" val="505859198"/>
                    </a:ext>
                  </a:extLst>
                </a:gridCol>
                <a:gridCol w="1422589">
                  <a:extLst>
                    <a:ext uri="{9D8B030D-6E8A-4147-A177-3AD203B41FA5}">
                      <a16:colId xmlns:a16="http://schemas.microsoft.com/office/drawing/2014/main" val="225139320"/>
                    </a:ext>
                  </a:extLst>
                </a:gridCol>
                <a:gridCol w="1216820">
                  <a:extLst>
                    <a:ext uri="{9D8B030D-6E8A-4147-A177-3AD203B41FA5}">
                      <a16:colId xmlns:a16="http://schemas.microsoft.com/office/drawing/2014/main" val="3000631058"/>
                    </a:ext>
                  </a:extLst>
                </a:gridCol>
              </a:tblGrid>
              <a:tr h="2242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업체 이름</a:t>
                      </a:r>
                      <a:endParaRPr lang="ko-KR" altLang="en-US" sz="12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EAT</a:t>
                      </a:r>
                      <a:r>
                        <a:rPr lang="ko-KR" altLang="en-US" sz="1200" dirty="0" smtClean="0"/>
                        <a:t>딜 이름</a:t>
                      </a:r>
                      <a:endParaRPr lang="ko-KR" altLang="en-US" sz="12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사업자번호</a:t>
                      </a:r>
                      <a:endParaRPr lang="ko-KR" altLang="en-US" sz="12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신청날짜</a:t>
                      </a:r>
                      <a:endParaRPr lang="ko-KR" altLang="en-US" sz="12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8213500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병규네</a:t>
                      </a:r>
                      <a:r>
                        <a:rPr lang="ko-KR" altLang="en-US" sz="900" dirty="0" smtClean="0"/>
                        <a:t> 통닭</a:t>
                      </a:r>
                      <a:endParaRPr lang="ko-KR" altLang="en-US" sz="900" dirty="0"/>
                    </a:p>
                  </a:txBody>
                  <a:tcPr marL="70592" marR="70592" marT="35296" marB="3529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통닭 </a:t>
                      </a:r>
                      <a:r>
                        <a:rPr lang="en-US" altLang="ko-KR" sz="900" dirty="0" smtClean="0"/>
                        <a:t>2</a:t>
                      </a:r>
                      <a:r>
                        <a:rPr lang="ko-KR" altLang="en-US" sz="900" dirty="0" smtClean="0"/>
                        <a:t>인 </a:t>
                      </a:r>
                      <a:r>
                        <a:rPr lang="en-US" altLang="ko-KR" sz="900" dirty="0" smtClean="0"/>
                        <a:t>set</a:t>
                      </a:r>
                      <a:endParaRPr lang="ko-KR" altLang="en-US" sz="9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123-11-12345</a:t>
                      </a:r>
                      <a:endParaRPr lang="ko-KR" altLang="en-US" sz="9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19.03.28</a:t>
                      </a:r>
                      <a:endParaRPr lang="ko-KR" altLang="en-US" sz="9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892354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0592" marR="70592" marT="35296" marB="3529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9886454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9743569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1794711"/>
                  </a:ext>
                </a:extLst>
              </a:tr>
              <a:tr h="212007"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7818064"/>
                  </a:ext>
                </a:extLst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2646358" y="3610151"/>
            <a:ext cx="2524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26B44E"/>
                </a:solidFill>
              </a:rPr>
              <a:t>EAT</a:t>
            </a:r>
            <a:r>
              <a:rPr lang="ko-KR" altLang="en-US" dirty="0" smtClean="0">
                <a:solidFill>
                  <a:srgbClr val="26B44E"/>
                </a:solidFill>
              </a:rPr>
              <a:t>딜 신청 현황</a:t>
            </a:r>
            <a:endParaRPr lang="ko-KR" altLang="en-US" dirty="0">
              <a:solidFill>
                <a:srgbClr val="26B44E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H="1">
            <a:off x="5070764" y="3765665"/>
            <a:ext cx="515389" cy="5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4951209" y="2929986"/>
            <a:ext cx="4309169" cy="349470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4874594" y="2907375"/>
            <a:ext cx="188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26B44E"/>
                </a:solidFill>
              </a:rPr>
              <a:t>EAT</a:t>
            </a:r>
            <a:r>
              <a:rPr lang="ko-KR" altLang="en-US" dirty="0" smtClean="0">
                <a:solidFill>
                  <a:srgbClr val="26B44E"/>
                </a:solidFill>
              </a:rPr>
              <a:t>딜 등록신청</a:t>
            </a:r>
            <a:endParaRPr lang="ko-KR" altLang="en-US" dirty="0">
              <a:solidFill>
                <a:srgbClr val="26B44E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090714" y="3266025"/>
            <a:ext cx="1231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EAT</a:t>
            </a:r>
            <a:r>
              <a:rPr lang="ko-KR" altLang="en-US" sz="1400" dirty="0" smtClean="0"/>
              <a:t>딜 이름 </a:t>
            </a:r>
            <a:r>
              <a:rPr lang="en-US" altLang="ko-KR" sz="1400" dirty="0" smtClean="0"/>
              <a:t>:</a:t>
            </a:r>
            <a:endParaRPr lang="ko-KR" altLang="en-US" sz="1400" dirty="0"/>
          </a:p>
        </p:txBody>
      </p:sp>
      <p:sp>
        <p:nvSpPr>
          <p:cNvPr id="42" name="타원 41"/>
          <p:cNvSpPr/>
          <p:nvPr/>
        </p:nvSpPr>
        <p:spPr>
          <a:xfrm>
            <a:off x="5032524" y="3415654"/>
            <a:ext cx="45719" cy="45719"/>
          </a:xfrm>
          <a:prstGeom prst="ellipse">
            <a:avLst/>
          </a:prstGeom>
          <a:solidFill>
            <a:srgbClr val="26B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6B44E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442926" y="3288591"/>
            <a:ext cx="2044931" cy="2768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통닭</a:t>
            </a:r>
            <a:r>
              <a:rPr lang="en-US" altLang="ko-KR" sz="1400" dirty="0" smtClean="0">
                <a:solidFill>
                  <a:schemeClr val="tx1"/>
                </a:solidFill>
              </a:rPr>
              <a:t> 2</a:t>
            </a:r>
            <a:r>
              <a:rPr lang="ko-KR" altLang="en-US" sz="1400" dirty="0" smtClean="0">
                <a:solidFill>
                  <a:schemeClr val="tx1"/>
                </a:solidFill>
              </a:rPr>
              <a:t>인 </a:t>
            </a:r>
            <a:r>
              <a:rPr lang="en-US" altLang="ko-KR" sz="1400" dirty="0" smtClean="0">
                <a:solidFill>
                  <a:schemeClr val="tx1"/>
                </a:solidFill>
              </a:rPr>
              <a:t>SET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090714" y="3645012"/>
            <a:ext cx="1231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메뉴</a:t>
            </a:r>
            <a:r>
              <a:rPr lang="en-US" altLang="ko-KR" sz="1400" dirty="0" smtClean="0"/>
              <a:t>:</a:t>
            </a:r>
            <a:endParaRPr lang="ko-KR" altLang="en-US" sz="1400" dirty="0"/>
          </a:p>
        </p:txBody>
      </p:sp>
      <p:sp>
        <p:nvSpPr>
          <p:cNvPr id="45" name="타원 44"/>
          <p:cNvSpPr/>
          <p:nvPr/>
        </p:nvSpPr>
        <p:spPr>
          <a:xfrm>
            <a:off x="5032524" y="3794641"/>
            <a:ext cx="45719" cy="45719"/>
          </a:xfrm>
          <a:prstGeom prst="ellipse">
            <a:avLst/>
          </a:prstGeom>
          <a:solidFill>
            <a:srgbClr val="26B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6B44E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442926" y="3667577"/>
            <a:ext cx="2044931" cy="10399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후라이드</a:t>
            </a:r>
            <a:r>
              <a:rPr lang="en-US" altLang="ko-KR" sz="1400" dirty="0" smtClean="0">
                <a:solidFill>
                  <a:schemeClr val="tx1"/>
                </a:solidFill>
              </a:rPr>
              <a:t>1</a:t>
            </a:r>
            <a:r>
              <a:rPr lang="ko-KR" altLang="en-US" sz="1400" dirty="0" smtClean="0">
                <a:solidFill>
                  <a:schemeClr val="tx1"/>
                </a:solidFill>
              </a:rPr>
              <a:t>마리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앙념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1</a:t>
            </a:r>
            <a:r>
              <a:rPr lang="ko-KR" altLang="en-US" sz="1400" dirty="0" smtClean="0">
                <a:solidFill>
                  <a:schemeClr val="tx1"/>
                </a:solidFill>
              </a:rPr>
              <a:t>마리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112925" y="4787069"/>
            <a:ext cx="1231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EAT</a:t>
            </a:r>
            <a:r>
              <a:rPr lang="ko-KR" altLang="en-US" sz="1400" dirty="0" smtClean="0"/>
              <a:t>딜 수량</a:t>
            </a:r>
            <a:r>
              <a:rPr lang="en-US" altLang="ko-KR" sz="1400" dirty="0" smtClean="0"/>
              <a:t>:</a:t>
            </a:r>
            <a:endParaRPr lang="ko-KR" altLang="en-US" sz="1400" dirty="0"/>
          </a:p>
        </p:txBody>
      </p:sp>
      <p:sp>
        <p:nvSpPr>
          <p:cNvPr id="48" name="타원 47"/>
          <p:cNvSpPr/>
          <p:nvPr/>
        </p:nvSpPr>
        <p:spPr>
          <a:xfrm>
            <a:off x="5054735" y="4936698"/>
            <a:ext cx="45719" cy="45719"/>
          </a:xfrm>
          <a:prstGeom prst="ellipse">
            <a:avLst/>
          </a:prstGeom>
          <a:solidFill>
            <a:srgbClr val="26B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6B44E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465137" y="4809635"/>
            <a:ext cx="2044931" cy="2852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123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124007" y="5172222"/>
            <a:ext cx="1231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가격 </a:t>
            </a:r>
            <a:r>
              <a:rPr lang="en-US" altLang="ko-KR" sz="1400" dirty="0" smtClean="0"/>
              <a:t>:</a:t>
            </a:r>
            <a:endParaRPr lang="ko-KR" altLang="en-US" sz="1400" dirty="0"/>
          </a:p>
        </p:txBody>
      </p:sp>
      <p:sp>
        <p:nvSpPr>
          <p:cNvPr id="51" name="타원 50"/>
          <p:cNvSpPr/>
          <p:nvPr/>
        </p:nvSpPr>
        <p:spPr>
          <a:xfrm>
            <a:off x="5065817" y="5321851"/>
            <a:ext cx="45719" cy="45719"/>
          </a:xfrm>
          <a:prstGeom prst="ellipse">
            <a:avLst/>
          </a:prstGeom>
          <a:solidFill>
            <a:srgbClr val="26B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6B44E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476220" y="5194788"/>
            <a:ext cx="1235076" cy="2852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13,000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757080" y="5194788"/>
            <a:ext cx="1231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원</a:t>
            </a:r>
            <a:endParaRPr lang="ko-KR" altLang="en-US" sz="1400" dirty="0"/>
          </a:p>
        </p:txBody>
      </p:sp>
      <p:sp>
        <p:nvSpPr>
          <p:cNvPr id="54" name="TextBox 53"/>
          <p:cNvSpPr txBox="1"/>
          <p:nvPr/>
        </p:nvSpPr>
        <p:spPr>
          <a:xfrm>
            <a:off x="5115049" y="5539898"/>
            <a:ext cx="123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EAT</a:t>
            </a:r>
            <a:r>
              <a:rPr lang="ko-KR" altLang="en-US" sz="1100" dirty="0" smtClean="0"/>
              <a:t>딜 유효기간 </a:t>
            </a:r>
            <a:r>
              <a:rPr lang="en-US" altLang="ko-KR" sz="1100" dirty="0" smtClean="0"/>
              <a:t>:</a:t>
            </a:r>
            <a:endParaRPr lang="ko-KR" altLang="en-US" sz="1100" dirty="0"/>
          </a:p>
        </p:txBody>
      </p:sp>
      <p:sp>
        <p:nvSpPr>
          <p:cNvPr id="55" name="타원 54"/>
          <p:cNvSpPr/>
          <p:nvPr/>
        </p:nvSpPr>
        <p:spPr>
          <a:xfrm>
            <a:off x="5056859" y="5689527"/>
            <a:ext cx="45719" cy="45719"/>
          </a:xfrm>
          <a:prstGeom prst="ellipse">
            <a:avLst/>
          </a:prstGeom>
          <a:solidFill>
            <a:srgbClr val="26B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6B44E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467261" y="5562464"/>
            <a:ext cx="2044931" cy="2768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EAT</a:t>
            </a:r>
            <a:r>
              <a:rPr lang="ko-KR" altLang="en-US" sz="1400" dirty="0" smtClean="0">
                <a:solidFill>
                  <a:schemeClr val="tx1"/>
                </a:solidFill>
              </a:rPr>
              <a:t>딜 구매 후 한달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60" name="직선 화살표 연결선 59"/>
          <p:cNvCxnSpPr/>
          <p:nvPr/>
        </p:nvCxnSpPr>
        <p:spPr>
          <a:xfrm flipH="1">
            <a:off x="3782291" y="3461373"/>
            <a:ext cx="1168918" cy="902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6328756" y="6031406"/>
            <a:ext cx="769338" cy="275573"/>
          </a:xfrm>
          <a:prstGeom prst="rect">
            <a:avLst/>
          </a:prstGeom>
          <a:noFill/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235733" y="6031406"/>
            <a:ext cx="769338" cy="275573"/>
          </a:xfrm>
          <a:prstGeom prst="rect">
            <a:avLst/>
          </a:prstGeom>
          <a:noFill/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반려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8091600" y="6031406"/>
            <a:ext cx="769338" cy="275573"/>
          </a:xfrm>
          <a:prstGeom prst="rect">
            <a:avLst/>
          </a:prstGeom>
          <a:noFill/>
          <a:ln>
            <a:solidFill>
              <a:srgbClr val="25B0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돌아가기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062211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083328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968554" y="1106130"/>
            <a:ext cx="8166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731628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515780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2072635" y="513857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</a:t>
            </a:r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EAT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등록 신청 승인 및 반려</a:t>
            </a:r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2341896" y="88694"/>
            <a:ext cx="1511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6306535" y="79402"/>
            <a:ext cx="18565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S-PLS-009-011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9363634" y="2440503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74" name="타원 73"/>
          <p:cNvSpPr/>
          <p:nvPr/>
        </p:nvSpPr>
        <p:spPr>
          <a:xfrm>
            <a:off x="9361747" y="2924068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75" name="타원 74"/>
          <p:cNvSpPr/>
          <p:nvPr/>
        </p:nvSpPr>
        <p:spPr>
          <a:xfrm>
            <a:off x="9361748" y="3354524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9361746" y="381581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9625351" y="2455017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등록 신청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정보 출력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9625351" y="2897730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등록 신청 승인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9625351" y="3357680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등록 신청 반려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626774" y="3793403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신청 리스트로 돌아가기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 flipH="1">
            <a:off x="9424823" y="5632650"/>
            <a:ext cx="2550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관리자가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등록 신청을 승인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반려 하는 페이지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등록 정보가 부적절하다고 판단되면 반려 할 수 있음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6609858" y="2955442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87" name="타원 86"/>
          <p:cNvSpPr/>
          <p:nvPr/>
        </p:nvSpPr>
        <p:spPr>
          <a:xfrm>
            <a:off x="6617287" y="632089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88" name="타원 87"/>
          <p:cNvSpPr/>
          <p:nvPr/>
        </p:nvSpPr>
        <p:spPr>
          <a:xfrm>
            <a:off x="7495248" y="632521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8362703" y="632089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1976761" y="2620804"/>
            <a:ext cx="2618452" cy="9331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 smtClean="0">
                <a:solidFill>
                  <a:sysClr val="windowText" lastClr="000000"/>
                </a:solidFill>
              </a:rPr>
              <a:t>반려 하시겠습니까</a:t>
            </a:r>
            <a:r>
              <a:rPr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2564873" y="3219361"/>
            <a:ext cx="645043" cy="283125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ysClr val="windowText" lastClr="000000"/>
                </a:solidFill>
              </a:rPr>
              <a:t>확인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3265951" y="3224983"/>
            <a:ext cx="645043" cy="283125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ysClr val="windowText" lastClr="000000"/>
                </a:solidFill>
              </a:rPr>
              <a:t>취소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01" name="직선 화살표 연결선 100"/>
          <p:cNvCxnSpPr/>
          <p:nvPr/>
        </p:nvCxnSpPr>
        <p:spPr>
          <a:xfrm flipH="1" flipV="1">
            <a:off x="4309566" y="3535579"/>
            <a:ext cx="3310836" cy="2495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타원 101"/>
          <p:cNvSpPr/>
          <p:nvPr/>
        </p:nvSpPr>
        <p:spPr>
          <a:xfrm>
            <a:off x="5056859" y="5689527"/>
            <a:ext cx="45719" cy="45719"/>
          </a:xfrm>
          <a:prstGeom prst="ellipse">
            <a:avLst/>
          </a:prstGeom>
          <a:solidFill>
            <a:srgbClr val="26B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6B44E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2147003" y="5800313"/>
            <a:ext cx="2618452" cy="9331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 smtClean="0">
                <a:solidFill>
                  <a:sysClr val="windowText" lastClr="000000"/>
                </a:solidFill>
              </a:rPr>
              <a:t>등록하시겠습니까</a:t>
            </a:r>
            <a:r>
              <a:rPr lang="en-US" altLang="ko-KR" sz="1600" dirty="0" smtClean="0">
                <a:solidFill>
                  <a:sysClr val="windowText" lastClr="000000"/>
                </a:solidFill>
              </a:rPr>
              <a:t>?</a:t>
            </a:r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2735115" y="6398870"/>
            <a:ext cx="645043" cy="283125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ysClr val="windowText" lastClr="000000"/>
                </a:solidFill>
              </a:rPr>
              <a:t>확인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3436193" y="6404492"/>
            <a:ext cx="645043" cy="283125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ysClr val="windowText" lastClr="000000"/>
                </a:solidFill>
              </a:rPr>
              <a:t>취소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106" name="직선 화살표 연결선 105"/>
          <p:cNvCxnSpPr>
            <a:endCxn id="103" idx="3"/>
          </p:cNvCxnSpPr>
          <p:nvPr/>
        </p:nvCxnSpPr>
        <p:spPr>
          <a:xfrm flipH="1">
            <a:off x="4765455" y="6169193"/>
            <a:ext cx="1563301" cy="97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10738872" y="82125"/>
            <a:ext cx="843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03.28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480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71736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0" y="2550676"/>
          <a:ext cx="1204240" cy="4307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4240">
                  <a:extLst>
                    <a:ext uri="{9D8B030D-6E8A-4147-A177-3AD203B41FA5}">
                      <a16:colId xmlns:a16="http://schemas.microsoft.com/office/drawing/2014/main" val="3850039213"/>
                    </a:ext>
                  </a:extLst>
                </a:gridCol>
              </a:tblGrid>
              <a:tr h="14357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회원 관리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306997"/>
                  </a:ext>
                </a:extLst>
              </a:tr>
              <a:tr h="14357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 관리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4241228"/>
                  </a:ext>
                </a:extLst>
              </a:tr>
              <a:tr h="14357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리뷰 관리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0339737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1214324" y="3979483"/>
          <a:ext cx="1337684" cy="14514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7684">
                  <a:extLst>
                    <a:ext uri="{9D8B030D-6E8A-4147-A177-3AD203B41FA5}">
                      <a16:colId xmlns:a16="http://schemas.microsoft.com/office/drawing/2014/main" val="3215510046"/>
                    </a:ext>
                  </a:extLst>
                </a:gridCol>
              </a:tblGrid>
              <a:tr h="491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EAT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딜 신청 현황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40024"/>
                  </a:ext>
                </a:extLst>
              </a:tr>
              <a:tr h="4798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EAT</a:t>
                      </a:r>
                      <a:r>
                        <a:rPr lang="ko-KR" altLang="en-US" sz="1200" dirty="0" smtClean="0"/>
                        <a:t>딜 </a:t>
                      </a:r>
                      <a:r>
                        <a:rPr lang="en-US" altLang="ko-KR" sz="1200" dirty="0" smtClean="0"/>
                        <a:t>Q&amp;A</a:t>
                      </a:r>
                      <a:r>
                        <a:rPr lang="ko-KR" altLang="en-US" sz="1200" dirty="0" smtClean="0"/>
                        <a:t>관리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0429352"/>
                  </a:ext>
                </a:extLst>
              </a:tr>
              <a:tr h="4798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EAT</a:t>
                      </a:r>
                      <a:r>
                        <a:rPr lang="ko-KR" altLang="en-US" sz="1200" dirty="0" smtClean="0"/>
                        <a:t>딜 전체 매출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386514"/>
                  </a:ext>
                </a:extLst>
              </a:tr>
            </a:tbl>
          </a:graphicData>
        </a:graphic>
      </p:graphicFrame>
      <p:sp>
        <p:nvSpPr>
          <p:cNvPr id="29" name="왼쪽 화살표 28"/>
          <p:cNvSpPr/>
          <p:nvPr/>
        </p:nvSpPr>
        <p:spPr>
          <a:xfrm>
            <a:off x="964276" y="4600446"/>
            <a:ext cx="250048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왼쪽 화살표 29"/>
          <p:cNvSpPr/>
          <p:nvPr/>
        </p:nvSpPr>
        <p:spPr>
          <a:xfrm>
            <a:off x="2383102" y="4600446"/>
            <a:ext cx="168906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/>
          </p:nvPr>
        </p:nvGraphicFramePr>
        <p:xfrm>
          <a:off x="2826327" y="3619679"/>
          <a:ext cx="5141321" cy="25899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4895">
                  <a:extLst>
                    <a:ext uri="{9D8B030D-6E8A-4147-A177-3AD203B41FA5}">
                      <a16:colId xmlns:a16="http://schemas.microsoft.com/office/drawing/2014/main" val="1259027790"/>
                    </a:ext>
                  </a:extLst>
                </a:gridCol>
                <a:gridCol w="1537854">
                  <a:extLst>
                    <a:ext uri="{9D8B030D-6E8A-4147-A177-3AD203B41FA5}">
                      <a16:colId xmlns:a16="http://schemas.microsoft.com/office/drawing/2014/main" val="571915176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49874750"/>
                    </a:ext>
                  </a:extLst>
                </a:gridCol>
                <a:gridCol w="1180407">
                  <a:extLst>
                    <a:ext uri="{9D8B030D-6E8A-4147-A177-3AD203B41FA5}">
                      <a16:colId xmlns:a16="http://schemas.microsoft.com/office/drawing/2014/main" val="78050183"/>
                    </a:ext>
                  </a:extLst>
                </a:gridCol>
                <a:gridCol w="710637">
                  <a:extLst>
                    <a:ext uri="{9D8B030D-6E8A-4147-A177-3AD203B41FA5}">
                      <a16:colId xmlns:a16="http://schemas.microsoft.com/office/drawing/2014/main" val="2307841413"/>
                    </a:ext>
                  </a:extLst>
                </a:gridCol>
              </a:tblGrid>
              <a:tr h="4167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날짜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Q&amp;A </a:t>
                      </a:r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업체</a:t>
                      </a:r>
                      <a:r>
                        <a:rPr lang="ko-KR" altLang="en-US" sz="800" baseline="0" dirty="0" smtClean="0"/>
                        <a:t> 이름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EAT</a:t>
                      </a:r>
                      <a:r>
                        <a:rPr lang="ko-KR" altLang="en-US" sz="800" dirty="0" smtClean="0"/>
                        <a:t>딜 이름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답변 여부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0877029"/>
                  </a:ext>
                </a:extLst>
              </a:tr>
              <a:tr h="4167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19.03.28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</a:t>
                      </a:r>
                      <a:r>
                        <a:rPr lang="ko-KR" altLang="en-US" sz="800" dirty="0" smtClean="0"/>
                        <a:t>인 </a:t>
                      </a:r>
                      <a:r>
                        <a:rPr lang="en-US" altLang="ko-KR" sz="800" dirty="0" smtClean="0"/>
                        <a:t>set</a:t>
                      </a:r>
                      <a:r>
                        <a:rPr lang="ko-KR" altLang="en-US" sz="800" dirty="0" smtClean="0"/>
                        <a:t>인데 </a:t>
                      </a:r>
                      <a:r>
                        <a:rPr lang="en-US" altLang="ko-KR" sz="800" dirty="0" smtClean="0"/>
                        <a:t>4</a:t>
                      </a:r>
                      <a:r>
                        <a:rPr lang="ko-KR" altLang="en-US" sz="800" dirty="0" smtClean="0"/>
                        <a:t>명이 가도 되나요</a:t>
                      </a:r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병규네짜장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짜장</a:t>
                      </a:r>
                      <a:r>
                        <a:rPr lang="en-US" altLang="ko-KR" sz="800" dirty="0" smtClean="0"/>
                        <a:t>3</a:t>
                      </a:r>
                      <a:r>
                        <a:rPr lang="ko-KR" altLang="en-US" sz="800" dirty="0" smtClean="0"/>
                        <a:t>인</a:t>
                      </a:r>
                      <a:r>
                        <a:rPr lang="en-US" altLang="ko-KR" sz="800" dirty="0" smtClean="0"/>
                        <a:t>set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O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3508658"/>
                  </a:ext>
                </a:extLst>
              </a:tr>
              <a:tr h="4587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19.03.28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</a:t>
                      </a:r>
                      <a:r>
                        <a:rPr lang="ko-KR" altLang="en-US" sz="800" dirty="0" smtClean="0"/>
                        <a:t>인 </a:t>
                      </a:r>
                      <a:r>
                        <a:rPr lang="en-US" altLang="ko-KR" sz="800" dirty="0" smtClean="0"/>
                        <a:t>set</a:t>
                      </a:r>
                      <a:r>
                        <a:rPr lang="ko-KR" altLang="en-US" sz="800" dirty="0" smtClean="0"/>
                        <a:t>인데 </a:t>
                      </a:r>
                      <a:r>
                        <a:rPr lang="en-US" altLang="ko-KR" sz="800" dirty="0" smtClean="0"/>
                        <a:t>4</a:t>
                      </a:r>
                      <a:r>
                        <a:rPr lang="ko-KR" altLang="en-US" sz="800" dirty="0" smtClean="0"/>
                        <a:t>명이 가도 되나요</a:t>
                      </a:r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병규네통닭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짜장</a:t>
                      </a:r>
                      <a:r>
                        <a:rPr lang="en-US" altLang="ko-KR" sz="800" dirty="0" smtClean="0"/>
                        <a:t>2</a:t>
                      </a:r>
                      <a:r>
                        <a:rPr lang="ko-KR" altLang="en-US" sz="800" dirty="0" smtClean="0"/>
                        <a:t>인</a:t>
                      </a:r>
                      <a:r>
                        <a:rPr lang="en-US" altLang="ko-KR" sz="800" dirty="0" smtClean="0"/>
                        <a:t>set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x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9378163"/>
                  </a:ext>
                </a:extLst>
              </a:tr>
              <a:tr h="324428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3726169"/>
                  </a:ext>
                </a:extLst>
              </a:tr>
              <a:tr h="324428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6291139"/>
                  </a:ext>
                </a:extLst>
              </a:tr>
              <a:tr h="324428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5384264"/>
                  </a:ext>
                </a:extLst>
              </a:tr>
              <a:tr h="32442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2204397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5728297" y="3305854"/>
            <a:ext cx="980900" cy="258281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ysClr val="windowText" lastClr="000000"/>
                </a:solidFill>
              </a:rPr>
              <a:t>전체보기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789627" y="3313431"/>
            <a:ext cx="1178020" cy="258281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ysClr val="windowText" lastClr="000000"/>
                </a:solidFill>
              </a:rPr>
              <a:t>미답변</a:t>
            </a:r>
            <a:r>
              <a:rPr lang="ko-KR" altLang="en-US" sz="1000" dirty="0" smtClean="0">
                <a:solidFill>
                  <a:sysClr val="windowText" lastClr="000000"/>
                </a:solidFill>
              </a:rPr>
              <a:t> </a:t>
            </a:r>
            <a:r>
              <a:rPr lang="en-US" altLang="ko-KR" sz="1000" dirty="0" smtClean="0">
                <a:solidFill>
                  <a:sysClr val="windowText" lastClr="000000"/>
                </a:solidFill>
              </a:rPr>
              <a:t>Q&amp;A</a:t>
            </a:r>
            <a:r>
              <a:rPr lang="ko-KR" altLang="en-US" sz="1000" dirty="0" smtClean="0">
                <a:solidFill>
                  <a:sysClr val="windowText" lastClr="000000"/>
                </a:solidFill>
              </a:rPr>
              <a:t>보기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5" name="왼쪽 화살표 34"/>
          <p:cNvSpPr/>
          <p:nvPr/>
        </p:nvSpPr>
        <p:spPr>
          <a:xfrm rot="16200000">
            <a:off x="6077618" y="3046254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3231118" y="3194803"/>
            <a:ext cx="2028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26B44E"/>
                </a:solidFill>
              </a:rPr>
              <a:t> EAT</a:t>
            </a:r>
            <a:r>
              <a:rPr lang="ko-KR" altLang="en-US" dirty="0" smtClean="0">
                <a:solidFill>
                  <a:srgbClr val="26B44E"/>
                </a:solidFill>
              </a:rPr>
              <a:t>딜 </a:t>
            </a:r>
            <a:r>
              <a:rPr lang="en-US" altLang="ko-KR" dirty="0" smtClean="0">
                <a:solidFill>
                  <a:srgbClr val="26B44E"/>
                </a:solidFill>
              </a:rPr>
              <a:t>Q&amp;A</a:t>
            </a:r>
            <a:r>
              <a:rPr lang="ko-KR" altLang="en-US" dirty="0" smtClean="0">
                <a:solidFill>
                  <a:srgbClr val="26B44E"/>
                </a:solidFill>
              </a:rPr>
              <a:t>관리</a:t>
            </a:r>
            <a:endParaRPr lang="ko-KR" altLang="en-US" dirty="0">
              <a:solidFill>
                <a:srgbClr val="26B44E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072635" y="516098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</a:t>
            </a:r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EAT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</a:t>
            </a:r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Q&amp;A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</a:t>
            </a:r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341896" y="88694"/>
            <a:ext cx="1511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287298" y="79402"/>
            <a:ext cx="18950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S-PLS-009-012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083328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68554" y="1106130"/>
            <a:ext cx="8166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731628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515780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9363634" y="2440503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46" name="타원 45"/>
          <p:cNvSpPr/>
          <p:nvPr/>
        </p:nvSpPr>
        <p:spPr>
          <a:xfrm>
            <a:off x="9361747" y="2924068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47" name="타원 46"/>
          <p:cNvSpPr/>
          <p:nvPr/>
        </p:nvSpPr>
        <p:spPr>
          <a:xfrm>
            <a:off x="9361748" y="3354524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9361746" y="381581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625351" y="2455017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Q&amp;A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625351" y="2897730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Q&amp;A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출력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625351" y="3357680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전체보기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626774" y="3793403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미답변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Q&amp;A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보기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 flipH="1">
            <a:off x="9424823" y="5632650"/>
            <a:ext cx="2550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관리자가 전체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Q&amp;A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확인하고 답변을 달 수 있는 페이지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2445642" y="4813248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59" name="타원 58"/>
          <p:cNvSpPr/>
          <p:nvPr/>
        </p:nvSpPr>
        <p:spPr>
          <a:xfrm>
            <a:off x="5049331" y="3290725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60" name="타원 59"/>
          <p:cNvSpPr/>
          <p:nvPr/>
        </p:nvSpPr>
        <p:spPr>
          <a:xfrm>
            <a:off x="6116689" y="2729103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7281213" y="301542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0738872" y="82125"/>
            <a:ext cx="843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03.28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240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71736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995813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881039" y="1106130"/>
            <a:ext cx="8057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 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44113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428265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0" y="2550676"/>
          <a:ext cx="1204240" cy="4307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4240">
                  <a:extLst>
                    <a:ext uri="{9D8B030D-6E8A-4147-A177-3AD203B41FA5}">
                      <a16:colId xmlns:a16="http://schemas.microsoft.com/office/drawing/2014/main" val="3850039213"/>
                    </a:ext>
                  </a:extLst>
                </a:gridCol>
              </a:tblGrid>
              <a:tr h="14357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회원 관리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306997"/>
                  </a:ext>
                </a:extLst>
              </a:tr>
              <a:tr h="14357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 관리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4241228"/>
                  </a:ext>
                </a:extLst>
              </a:tr>
              <a:tr h="14357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리뷰 관리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0339737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1214324" y="3979483"/>
          <a:ext cx="1337684" cy="14514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7684">
                  <a:extLst>
                    <a:ext uri="{9D8B030D-6E8A-4147-A177-3AD203B41FA5}">
                      <a16:colId xmlns:a16="http://schemas.microsoft.com/office/drawing/2014/main" val="3215510046"/>
                    </a:ext>
                  </a:extLst>
                </a:gridCol>
              </a:tblGrid>
              <a:tr h="491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EAT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딜 신청 현황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40024"/>
                  </a:ext>
                </a:extLst>
              </a:tr>
              <a:tr h="4798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EAT</a:t>
                      </a:r>
                      <a:r>
                        <a:rPr lang="ko-KR" altLang="en-US" sz="1200" dirty="0" smtClean="0"/>
                        <a:t>딜 </a:t>
                      </a:r>
                      <a:r>
                        <a:rPr lang="en-US" altLang="ko-KR" sz="1200" dirty="0" smtClean="0"/>
                        <a:t>Q&amp;A</a:t>
                      </a:r>
                      <a:r>
                        <a:rPr lang="ko-KR" altLang="en-US" sz="1200" dirty="0" smtClean="0"/>
                        <a:t>관리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0429352"/>
                  </a:ext>
                </a:extLst>
              </a:tr>
              <a:tr h="4798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EAT</a:t>
                      </a:r>
                      <a:r>
                        <a:rPr lang="ko-KR" altLang="en-US" sz="1200" dirty="0" smtClean="0"/>
                        <a:t>딜 전체 매출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386514"/>
                  </a:ext>
                </a:extLst>
              </a:tr>
            </a:tbl>
          </a:graphicData>
        </a:graphic>
      </p:graphicFrame>
      <p:sp>
        <p:nvSpPr>
          <p:cNvPr id="29" name="왼쪽 화살표 28"/>
          <p:cNvSpPr/>
          <p:nvPr/>
        </p:nvSpPr>
        <p:spPr>
          <a:xfrm>
            <a:off x="964276" y="4600446"/>
            <a:ext cx="250048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왼쪽 화살표 29"/>
          <p:cNvSpPr/>
          <p:nvPr/>
        </p:nvSpPr>
        <p:spPr>
          <a:xfrm>
            <a:off x="2383102" y="4600446"/>
            <a:ext cx="168906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/>
          </p:nvPr>
        </p:nvGraphicFramePr>
        <p:xfrm>
          <a:off x="2826327" y="3619679"/>
          <a:ext cx="5141321" cy="21732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4895">
                  <a:extLst>
                    <a:ext uri="{9D8B030D-6E8A-4147-A177-3AD203B41FA5}">
                      <a16:colId xmlns:a16="http://schemas.microsoft.com/office/drawing/2014/main" val="1259027790"/>
                    </a:ext>
                  </a:extLst>
                </a:gridCol>
                <a:gridCol w="1537854">
                  <a:extLst>
                    <a:ext uri="{9D8B030D-6E8A-4147-A177-3AD203B41FA5}">
                      <a16:colId xmlns:a16="http://schemas.microsoft.com/office/drawing/2014/main" val="571915176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49874750"/>
                    </a:ext>
                  </a:extLst>
                </a:gridCol>
                <a:gridCol w="1180407">
                  <a:extLst>
                    <a:ext uri="{9D8B030D-6E8A-4147-A177-3AD203B41FA5}">
                      <a16:colId xmlns:a16="http://schemas.microsoft.com/office/drawing/2014/main" val="78050183"/>
                    </a:ext>
                  </a:extLst>
                </a:gridCol>
                <a:gridCol w="710637">
                  <a:extLst>
                    <a:ext uri="{9D8B030D-6E8A-4147-A177-3AD203B41FA5}">
                      <a16:colId xmlns:a16="http://schemas.microsoft.com/office/drawing/2014/main" val="2307841413"/>
                    </a:ext>
                  </a:extLst>
                </a:gridCol>
              </a:tblGrid>
              <a:tr h="4167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날짜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Q&amp;A </a:t>
                      </a:r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업체</a:t>
                      </a:r>
                      <a:r>
                        <a:rPr lang="ko-KR" altLang="en-US" sz="800" baseline="0" dirty="0" smtClean="0"/>
                        <a:t> 이름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EAT</a:t>
                      </a:r>
                      <a:r>
                        <a:rPr lang="ko-KR" altLang="en-US" sz="800" dirty="0" smtClean="0"/>
                        <a:t>딜 이름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답변 여부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0877029"/>
                  </a:ext>
                </a:extLst>
              </a:tr>
              <a:tr h="4587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19.03.28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</a:t>
                      </a:r>
                      <a:r>
                        <a:rPr lang="ko-KR" altLang="en-US" sz="800" dirty="0" smtClean="0"/>
                        <a:t>인 </a:t>
                      </a:r>
                      <a:r>
                        <a:rPr lang="en-US" altLang="ko-KR" sz="800" dirty="0" smtClean="0"/>
                        <a:t>set</a:t>
                      </a:r>
                      <a:r>
                        <a:rPr lang="ko-KR" altLang="en-US" sz="800" dirty="0" smtClean="0"/>
                        <a:t>인데 </a:t>
                      </a:r>
                      <a:r>
                        <a:rPr lang="en-US" altLang="ko-KR" sz="800" dirty="0" smtClean="0"/>
                        <a:t>4</a:t>
                      </a:r>
                      <a:r>
                        <a:rPr lang="ko-KR" altLang="en-US" sz="800" dirty="0" smtClean="0"/>
                        <a:t>명이 가도 되나요</a:t>
                      </a:r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병규네통닭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짜장</a:t>
                      </a:r>
                      <a:r>
                        <a:rPr lang="en-US" altLang="ko-KR" sz="800" dirty="0" smtClean="0"/>
                        <a:t>2</a:t>
                      </a:r>
                      <a:r>
                        <a:rPr lang="ko-KR" altLang="en-US" sz="800" dirty="0" smtClean="0"/>
                        <a:t>인</a:t>
                      </a:r>
                      <a:r>
                        <a:rPr lang="en-US" altLang="ko-KR" sz="800" dirty="0" smtClean="0"/>
                        <a:t>set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x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9378163"/>
                  </a:ext>
                </a:extLst>
              </a:tr>
              <a:tr h="324428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3726169"/>
                  </a:ext>
                </a:extLst>
              </a:tr>
              <a:tr h="324428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6291139"/>
                  </a:ext>
                </a:extLst>
              </a:tr>
              <a:tr h="324428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5384264"/>
                  </a:ext>
                </a:extLst>
              </a:tr>
              <a:tr h="32442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2204397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5728297" y="3305854"/>
            <a:ext cx="980900" cy="258281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ysClr val="windowText" lastClr="000000"/>
                </a:solidFill>
              </a:rPr>
              <a:t>전체보기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789627" y="3313431"/>
            <a:ext cx="1178020" cy="258281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ysClr val="windowText" lastClr="000000"/>
                </a:solidFill>
              </a:rPr>
              <a:t>미답변</a:t>
            </a:r>
            <a:r>
              <a:rPr lang="ko-KR" altLang="en-US" sz="1000" dirty="0" smtClean="0">
                <a:solidFill>
                  <a:sysClr val="windowText" lastClr="000000"/>
                </a:solidFill>
              </a:rPr>
              <a:t> </a:t>
            </a:r>
            <a:r>
              <a:rPr lang="en-US" altLang="ko-KR" sz="1000" dirty="0" smtClean="0">
                <a:solidFill>
                  <a:sysClr val="windowText" lastClr="000000"/>
                </a:solidFill>
              </a:rPr>
              <a:t>Q&amp;A</a:t>
            </a:r>
            <a:r>
              <a:rPr lang="ko-KR" altLang="en-US" sz="1000" dirty="0" smtClean="0">
                <a:solidFill>
                  <a:sysClr val="windowText" lastClr="000000"/>
                </a:solidFill>
              </a:rPr>
              <a:t>보기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5" name="왼쪽 화살표 34"/>
          <p:cNvSpPr/>
          <p:nvPr/>
        </p:nvSpPr>
        <p:spPr>
          <a:xfrm rot="16200000">
            <a:off x="7281258" y="3061557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3231118" y="3194803"/>
            <a:ext cx="2028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26B44E"/>
                </a:solidFill>
              </a:rPr>
              <a:t> EAT</a:t>
            </a:r>
            <a:r>
              <a:rPr lang="ko-KR" altLang="en-US" dirty="0" smtClean="0">
                <a:solidFill>
                  <a:srgbClr val="26B44E"/>
                </a:solidFill>
              </a:rPr>
              <a:t>딜 </a:t>
            </a:r>
            <a:r>
              <a:rPr lang="en-US" altLang="ko-KR" dirty="0" smtClean="0">
                <a:solidFill>
                  <a:srgbClr val="26B44E"/>
                </a:solidFill>
              </a:rPr>
              <a:t>Q&amp;A</a:t>
            </a:r>
            <a:r>
              <a:rPr lang="ko-KR" altLang="en-US" dirty="0" smtClean="0">
                <a:solidFill>
                  <a:srgbClr val="26B44E"/>
                </a:solidFill>
              </a:rPr>
              <a:t>관리</a:t>
            </a:r>
            <a:endParaRPr lang="ko-KR" altLang="en-US" dirty="0">
              <a:solidFill>
                <a:srgbClr val="26B44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072635" y="516098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</a:t>
            </a:r>
            <a:r>
              <a: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EAT</a:t>
            </a:r>
            <a:r>
              <a:rPr lang="ko-KR" altLang="en-US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</a:t>
            </a:r>
            <a:r>
              <a: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Q&amp;A</a:t>
            </a:r>
            <a:r>
              <a:rPr lang="ko-KR" altLang="en-US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</a:t>
            </a:r>
            <a:r>
              <a: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341896" y="88694"/>
            <a:ext cx="1511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284893" y="79402"/>
            <a:ext cx="18998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S-PLS-009-013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 flipH="1">
            <a:off x="9424823" y="5632650"/>
            <a:ext cx="2550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미답변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Q&amp;A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보기를 클릭한 페이지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미답변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Q&amp;A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 전체 출력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0742880" y="82125"/>
            <a:ext cx="835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03.29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95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71736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0" y="2550676"/>
          <a:ext cx="1204240" cy="4307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4240">
                  <a:extLst>
                    <a:ext uri="{9D8B030D-6E8A-4147-A177-3AD203B41FA5}">
                      <a16:colId xmlns:a16="http://schemas.microsoft.com/office/drawing/2014/main" val="3850039213"/>
                    </a:ext>
                  </a:extLst>
                </a:gridCol>
              </a:tblGrid>
              <a:tr h="14357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회원 관리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306997"/>
                  </a:ext>
                </a:extLst>
              </a:tr>
              <a:tr h="14357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 관리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4241228"/>
                  </a:ext>
                </a:extLst>
              </a:tr>
              <a:tr h="14357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리뷰 관리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0339737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1214324" y="3979483"/>
          <a:ext cx="1337684" cy="14514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7684">
                  <a:extLst>
                    <a:ext uri="{9D8B030D-6E8A-4147-A177-3AD203B41FA5}">
                      <a16:colId xmlns:a16="http://schemas.microsoft.com/office/drawing/2014/main" val="3215510046"/>
                    </a:ext>
                  </a:extLst>
                </a:gridCol>
              </a:tblGrid>
              <a:tr h="491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EAT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딜 신청 현황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40024"/>
                  </a:ext>
                </a:extLst>
              </a:tr>
              <a:tr h="4798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EAT</a:t>
                      </a:r>
                      <a:r>
                        <a:rPr lang="ko-KR" altLang="en-US" sz="1200" dirty="0" smtClean="0"/>
                        <a:t>딜 </a:t>
                      </a:r>
                      <a:r>
                        <a:rPr lang="en-US" altLang="ko-KR" sz="1200" dirty="0" smtClean="0"/>
                        <a:t>Q&amp;A</a:t>
                      </a:r>
                      <a:r>
                        <a:rPr lang="ko-KR" altLang="en-US" sz="1200" dirty="0" smtClean="0"/>
                        <a:t>관리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0429352"/>
                  </a:ext>
                </a:extLst>
              </a:tr>
              <a:tr h="4798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EAT</a:t>
                      </a:r>
                      <a:r>
                        <a:rPr lang="ko-KR" altLang="en-US" sz="1200" dirty="0" smtClean="0"/>
                        <a:t>딜 전체 매출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386514"/>
                  </a:ext>
                </a:extLst>
              </a:tr>
            </a:tbl>
          </a:graphicData>
        </a:graphic>
      </p:graphicFrame>
      <p:sp>
        <p:nvSpPr>
          <p:cNvPr id="29" name="왼쪽 화살표 28"/>
          <p:cNvSpPr/>
          <p:nvPr/>
        </p:nvSpPr>
        <p:spPr>
          <a:xfrm>
            <a:off x="964276" y="4600446"/>
            <a:ext cx="250048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왼쪽 화살표 29"/>
          <p:cNvSpPr/>
          <p:nvPr/>
        </p:nvSpPr>
        <p:spPr>
          <a:xfrm>
            <a:off x="2383102" y="4600446"/>
            <a:ext cx="168906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/>
          </p:nvPr>
        </p:nvGraphicFramePr>
        <p:xfrm>
          <a:off x="2826327" y="3619679"/>
          <a:ext cx="5141321" cy="25899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4895">
                  <a:extLst>
                    <a:ext uri="{9D8B030D-6E8A-4147-A177-3AD203B41FA5}">
                      <a16:colId xmlns:a16="http://schemas.microsoft.com/office/drawing/2014/main" val="1259027790"/>
                    </a:ext>
                  </a:extLst>
                </a:gridCol>
                <a:gridCol w="1537854">
                  <a:extLst>
                    <a:ext uri="{9D8B030D-6E8A-4147-A177-3AD203B41FA5}">
                      <a16:colId xmlns:a16="http://schemas.microsoft.com/office/drawing/2014/main" val="571915176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49874750"/>
                    </a:ext>
                  </a:extLst>
                </a:gridCol>
                <a:gridCol w="1180407">
                  <a:extLst>
                    <a:ext uri="{9D8B030D-6E8A-4147-A177-3AD203B41FA5}">
                      <a16:colId xmlns:a16="http://schemas.microsoft.com/office/drawing/2014/main" val="78050183"/>
                    </a:ext>
                  </a:extLst>
                </a:gridCol>
                <a:gridCol w="710637">
                  <a:extLst>
                    <a:ext uri="{9D8B030D-6E8A-4147-A177-3AD203B41FA5}">
                      <a16:colId xmlns:a16="http://schemas.microsoft.com/office/drawing/2014/main" val="2307841413"/>
                    </a:ext>
                  </a:extLst>
                </a:gridCol>
              </a:tblGrid>
              <a:tr h="4167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날짜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Q&amp;A </a:t>
                      </a:r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업체</a:t>
                      </a:r>
                      <a:r>
                        <a:rPr lang="ko-KR" altLang="en-US" sz="800" baseline="0" dirty="0" smtClean="0"/>
                        <a:t> 이름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EAT</a:t>
                      </a:r>
                      <a:r>
                        <a:rPr lang="ko-KR" altLang="en-US" sz="800" dirty="0" smtClean="0"/>
                        <a:t>딜 이름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답변 여부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0877029"/>
                  </a:ext>
                </a:extLst>
              </a:tr>
              <a:tr h="4167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19.03.28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3</a:t>
                      </a:r>
                      <a:r>
                        <a:rPr lang="ko-KR" altLang="en-US" sz="800" dirty="0" smtClean="0"/>
                        <a:t>인 </a:t>
                      </a:r>
                      <a:r>
                        <a:rPr lang="en-US" altLang="ko-KR" sz="800" dirty="0" smtClean="0"/>
                        <a:t>set</a:t>
                      </a:r>
                      <a:r>
                        <a:rPr lang="ko-KR" altLang="en-US" sz="800" dirty="0" smtClean="0"/>
                        <a:t>인데 </a:t>
                      </a:r>
                      <a:r>
                        <a:rPr lang="en-US" altLang="ko-KR" sz="800" dirty="0" smtClean="0"/>
                        <a:t>4</a:t>
                      </a:r>
                      <a:r>
                        <a:rPr lang="ko-KR" altLang="en-US" sz="800" dirty="0" smtClean="0"/>
                        <a:t>명이 가도 되나요</a:t>
                      </a:r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병규네짜장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짜장</a:t>
                      </a:r>
                      <a:r>
                        <a:rPr lang="en-US" altLang="ko-KR" sz="800" dirty="0" smtClean="0"/>
                        <a:t>3</a:t>
                      </a:r>
                      <a:r>
                        <a:rPr lang="ko-KR" altLang="en-US" sz="800" dirty="0" smtClean="0"/>
                        <a:t>인</a:t>
                      </a:r>
                      <a:r>
                        <a:rPr lang="en-US" altLang="ko-KR" sz="800" dirty="0" smtClean="0"/>
                        <a:t>set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O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3508658"/>
                  </a:ext>
                </a:extLst>
              </a:tr>
              <a:tr h="4587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19.03.28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</a:t>
                      </a:r>
                      <a:r>
                        <a:rPr lang="ko-KR" altLang="en-US" sz="800" dirty="0" smtClean="0"/>
                        <a:t>인 </a:t>
                      </a:r>
                      <a:r>
                        <a:rPr lang="en-US" altLang="ko-KR" sz="800" dirty="0" smtClean="0"/>
                        <a:t>set</a:t>
                      </a:r>
                      <a:r>
                        <a:rPr lang="ko-KR" altLang="en-US" sz="800" dirty="0" smtClean="0"/>
                        <a:t>인데 </a:t>
                      </a:r>
                      <a:r>
                        <a:rPr lang="en-US" altLang="ko-KR" sz="800" dirty="0" smtClean="0"/>
                        <a:t>4</a:t>
                      </a:r>
                      <a:r>
                        <a:rPr lang="ko-KR" altLang="en-US" sz="800" dirty="0" smtClean="0"/>
                        <a:t>명이 가도 되나요</a:t>
                      </a:r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병규네통닭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짜장</a:t>
                      </a:r>
                      <a:r>
                        <a:rPr lang="en-US" altLang="ko-KR" sz="800" dirty="0" smtClean="0"/>
                        <a:t>2</a:t>
                      </a:r>
                      <a:r>
                        <a:rPr lang="ko-KR" altLang="en-US" sz="800" dirty="0" smtClean="0"/>
                        <a:t>인</a:t>
                      </a:r>
                      <a:r>
                        <a:rPr lang="en-US" altLang="ko-KR" sz="800" dirty="0" smtClean="0"/>
                        <a:t>set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x</a:t>
                      </a:r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9378163"/>
                  </a:ext>
                </a:extLst>
              </a:tr>
              <a:tr h="324428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3726169"/>
                  </a:ext>
                </a:extLst>
              </a:tr>
              <a:tr h="324428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6291139"/>
                  </a:ext>
                </a:extLst>
              </a:tr>
              <a:tr h="324428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5384264"/>
                  </a:ext>
                </a:extLst>
              </a:tr>
              <a:tr h="32442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57931" marR="57931" marT="28966" marB="2896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2204397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5728297" y="3305854"/>
            <a:ext cx="980900" cy="258281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ysClr val="windowText" lastClr="000000"/>
                </a:solidFill>
              </a:rPr>
              <a:t>전체보기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789627" y="3313431"/>
            <a:ext cx="1178020" cy="258281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ysClr val="windowText" lastClr="000000"/>
                </a:solidFill>
              </a:rPr>
              <a:t>미답변</a:t>
            </a:r>
            <a:r>
              <a:rPr lang="ko-KR" altLang="en-US" sz="1000" dirty="0" smtClean="0">
                <a:solidFill>
                  <a:sysClr val="windowText" lastClr="000000"/>
                </a:solidFill>
              </a:rPr>
              <a:t> </a:t>
            </a:r>
            <a:r>
              <a:rPr lang="en-US" altLang="ko-KR" sz="1000" dirty="0" smtClean="0">
                <a:solidFill>
                  <a:sysClr val="windowText" lastClr="000000"/>
                </a:solidFill>
              </a:rPr>
              <a:t>Q&amp;A</a:t>
            </a:r>
            <a:r>
              <a:rPr lang="ko-KR" altLang="en-US" sz="1000" dirty="0" smtClean="0">
                <a:solidFill>
                  <a:sysClr val="windowText" lastClr="000000"/>
                </a:solidFill>
              </a:rPr>
              <a:t>보기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5" name="왼쪽 화살표 34"/>
          <p:cNvSpPr/>
          <p:nvPr/>
        </p:nvSpPr>
        <p:spPr>
          <a:xfrm rot="16200000">
            <a:off x="6077618" y="3046254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3231118" y="3194803"/>
            <a:ext cx="2028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26B44E"/>
                </a:solidFill>
              </a:rPr>
              <a:t> EAT</a:t>
            </a:r>
            <a:r>
              <a:rPr lang="ko-KR" altLang="en-US" dirty="0" smtClean="0">
                <a:solidFill>
                  <a:srgbClr val="26B44E"/>
                </a:solidFill>
              </a:rPr>
              <a:t>딜 </a:t>
            </a:r>
            <a:r>
              <a:rPr lang="en-US" altLang="ko-KR" dirty="0" smtClean="0">
                <a:solidFill>
                  <a:srgbClr val="26B44E"/>
                </a:solidFill>
              </a:rPr>
              <a:t>Q&amp;A</a:t>
            </a:r>
            <a:r>
              <a:rPr lang="ko-KR" altLang="en-US" dirty="0" smtClean="0">
                <a:solidFill>
                  <a:srgbClr val="26B44E"/>
                </a:solidFill>
              </a:rPr>
              <a:t>관리</a:t>
            </a:r>
            <a:endParaRPr lang="ko-KR" altLang="en-US" dirty="0">
              <a:solidFill>
                <a:srgbClr val="26B44E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120565" y="3093499"/>
            <a:ext cx="2028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26B44E"/>
                </a:solidFill>
              </a:rPr>
              <a:t>Q&amp;A</a:t>
            </a:r>
            <a:r>
              <a:rPr lang="ko-KR" altLang="en-US" dirty="0" smtClean="0">
                <a:solidFill>
                  <a:srgbClr val="26B44E"/>
                </a:solidFill>
              </a:rPr>
              <a:t>관리</a:t>
            </a:r>
            <a:endParaRPr lang="ko-KR" altLang="en-US" dirty="0">
              <a:solidFill>
                <a:srgbClr val="26B44E"/>
              </a:solidFill>
            </a:endParaRPr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/>
          </p:nvPr>
        </p:nvGraphicFramePr>
        <p:xfrm>
          <a:off x="4753319" y="3863281"/>
          <a:ext cx="2275806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5806">
                  <a:extLst>
                    <a:ext uri="{9D8B030D-6E8A-4147-A177-3AD203B41FA5}">
                      <a16:colId xmlns:a16="http://schemas.microsoft.com/office/drawing/2014/main" val="479889944"/>
                    </a:ext>
                  </a:extLst>
                </a:gridCol>
              </a:tblGrid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진행중 </a:t>
                      </a:r>
                      <a:r>
                        <a:rPr lang="en-US" altLang="ko-KR" dirty="0" smtClean="0"/>
                        <a:t>EAT</a:t>
                      </a:r>
                      <a:r>
                        <a:rPr lang="ko-KR" altLang="en-US" dirty="0" smtClean="0"/>
                        <a:t>딜</a:t>
                      </a:r>
                      <a:r>
                        <a:rPr lang="ko-KR" altLang="en-US" baseline="0" dirty="0" smtClean="0"/>
                        <a:t> 보기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55984"/>
                  </a:ext>
                </a:extLst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EAT</a:t>
                      </a:r>
                      <a:r>
                        <a:rPr lang="ko-KR" altLang="en-US" dirty="0" smtClean="0"/>
                        <a:t>딜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ko-KR" altLang="en-US" dirty="0" smtClean="0"/>
                        <a:t>관련 신청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622988"/>
                  </a:ext>
                </a:extLst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Q&amp;A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843195"/>
                  </a:ext>
                </a:extLst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매출현황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653652"/>
                  </a:ext>
                </a:extLst>
              </a:tr>
            </a:tbl>
          </a:graphicData>
        </a:graphic>
      </p:graphicFrame>
      <p:sp>
        <p:nvSpPr>
          <p:cNvPr id="40" name="왼쪽 화살표 39"/>
          <p:cNvSpPr/>
          <p:nvPr/>
        </p:nvSpPr>
        <p:spPr>
          <a:xfrm>
            <a:off x="6738180" y="4672765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7228246" y="3495496"/>
            <a:ext cx="980900" cy="258281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ysClr val="windowText" lastClr="000000"/>
                </a:solidFill>
              </a:rPr>
              <a:t>전체보기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2" name="왼쪽 화살표 41"/>
          <p:cNvSpPr/>
          <p:nvPr/>
        </p:nvSpPr>
        <p:spPr>
          <a:xfrm rot="16200000">
            <a:off x="7500545" y="3200475"/>
            <a:ext cx="290945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4610121" y="2828098"/>
            <a:ext cx="4596938" cy="37866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4733706" y="3161403"/>
            <a:ext cx="164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26B44E"/>
                </a:solidFill>
              </a:rPr>
              <a:t>Q&amp;A </a:t>
            </a:r>
            <a:r>
              <a:rPr lang="ko-KR" altLang="en-US" dirty="0" smtClean="0">
                <a:solidFill>
                  <a:srgbClr val="26B44E"/>
                </a:solidFill>
              </a:rPr>
              <a:t>보기</a:t>
            </a:r>
            <a:endParaRPr lang="ko-KR" altLang="en-US" dirty="0">
              <a:solidFill>
                <a:srgbClr val="26B44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842876" y="3530735"/>
            <a:ext cx="3848793" cy="1066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 smtClean="0">
                <a:solidFill>
                  <a:srgbClr val="26B44E"/>
                </a:solidFill>
              </a:rPr>
              <a:t>Q&amp;A </a:t>
            </a:r>
            <a:r>
              <a:rPr lang="ko-KR" altLang="en-US" sz="1600" dirty="0" smtClean="0">
                <a:solidFill>
                  <a:srgbClr val="26B44E"/>
                </a:solidFill>
              </a:rPr>
              <a:t>내용 </a:t>
            </a:r>
            <a:endParaRPr lang="ko-KR" altLang="en-US" sz="1600" dirty="0">
              <a:solidFill>
                <a:srgbClr val="26B44E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952440" y="3846655"/>
            <a:ext cx="3595599" cy="648447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r>
              <a:rPr lang="ko-KR" altLang="en-US" sz="1200" dirty="0" smtClean="0">
                <a:solidFill>
                  <a:schemeClr val="tx1"/>
                </a:solidFill>
              </a:rPr>
              <a:t>인 </a:t>
            </a:r>
            <a:r>
              <a:rPr lang="en-US" altLang="ko-KR" sz="1200" dirty="0" smtClean="0">
                <a:solidFill>
                  <a:schemeClr val="tx1"/>
                </a:solidFill>
              </a:rPr>
              <a:t>set</a:t>
            </a:r>
            <a:r>
              <a:rPr lang="ko-KR" altLang="en-US" sz="1200" dirty="0" smtClean="0">
                <a:solidFill>
                  <a:schemeClr val="tx1"/>
                </a:solidFill>
              </a:rPr>
              <a:t>인데 </a:t>
            </a:r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r>
              <a:rPr lang="ko-KR" altLang="en-US" sz="1200" dirty="0" smtClean="0">
                <a:solidFill>
                  <a:schemeClr val="tx1"/>
                </a:solidFill>
              </a:rPr>
              <a:t>명이 가도 되나요</a:t>
            </a:r>
            <a:r>
              <a:rPr lang="en-US" altLang="ko-KR" sz="1200" dirty="0" smtClean="0">
                <a:solidFill>
                  <a:schemeClr val="tx1"/>
                </a:solidFill>
              </a:rPr>
              <a:t>?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842876" y="4751020"/>
            <a:ext cx="3848793" cy="1066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 smtClean="0">
                <a:solidFill>
                  <a:srgbClr val="26B44E"/>
                </a:solidFill>
              </a:rPr>
              <a:t>답변 하기 </a:t>
            </a:r>
            <a:endParaRPr lang="ko-KR" altLang="en-US" sz="1600" dirty="0">
              <a:solidFill>
                <a:srgbClr val="26B44E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952440" y="5066940"/>
            <a:ext cx="3595599" cy="648447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응 안됨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7995151" y="6050211"/>
            <a:ext cx="693423" cy="306887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ysClr val="windowText" lastClr="000000"/>
                </a:solidFill>
              </a:rPr>
              <a:t>확인</a:t>
            </a:r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 flipH="1">
            <a:off x="4131424" y="4156364"/>
            <a:ext cx="478697" cy="440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7192904" y="6054451"/>
            <a:ext cx="693423" cy="306887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ysClr val="windowText" lastClr="000000"/>
                </a:solidFill>
              </a:rPr>
              <a:t>삭제</a:t>
            </a:r>
            <a:endParaRPr lang="ko-KR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995813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881039" y="1106130"/>
            <a:ext cx="8057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 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644113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428265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072635" y="516098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</a:t>
            </a:r>
            <a:r>
              <a: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EAT</a:t>
            </a:r>
            <a:r>
              <a:rPr lang="ko-KR" altLang="en-US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</a:t>
            </a:r>
            <a:r>
              <a: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Q&amp;A</a:t>
            </a:r>
            <a:r>
              <a:rPr lang="ko-KR" altLang="en-US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</a:t>
            </a:r>
            <a:r>
              <a: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341896" y="88694"/>
            <a:ext cx="1511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6277680" y="79402"/>
            <a:ext cx="19143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S-PLS-009-014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9363634" y="2440503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60" name="타원 59"/>
          <p:cNvSpPr/>
          <p:nvPr/>
        </p:nvSpPr>
        <p:spPr>
          <a:xfrm>
            <a:off x="9361747" y="2924068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61" name="타원 60"/>
          <p:cNvSpPr/>
          <p:nvPr/>
        </p:nvSpPr>
        <p:spPr>
          <a:xfrm>
            <a:off x="9361748" y="3354524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9361746" y="381581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9625351" y="2455017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Q&amp;A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내용 출력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9625351" y="2897730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답변 입력 필드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9625351" y="3357680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Q&amp;A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삭제 버튼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9626774" y="3793403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답변달기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버튼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7500677" y="4089709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69" name="타원 68"/>
          <p:cNvSpPr/>
          <p:nvPr/>
        </p:nvSpPr>
        <p:spPr>
          <a:xfrm>
            <a:off x="5832735" y="5299972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70" name="타원 69"/>
          <p:cNvSpPr/>
          <p:nvPr/>
        </p:nvSpPr>
        <p:spPr>
          <a:xfrm>
            <a:off x="6852947" y="6084453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8723283" y="6074522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 flipH="1">
            <a:off x="9424823" y="5632650"/>
            <a:ext cx="2550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미답변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Q&amp;A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클릭하면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Q&amp;A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내용이 출력되고 삭제 및 </a:t>
            </a:r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답변달기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가능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0742880" y="82125"/>
            <a:ext cx="835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03.29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944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71736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0" y="2550676"/>
          <a:ext cx="1204240" cy="4307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4240">
                  <a:extLst>
                    <a:ext uri="{9D8B030D-6E8A-4147-A177-3AD203B41FA5}">
                      <a16:colId xmlns:a16="http://schemas.microsoft.com/office/drawing/2014/main" val="3850039213"/>
                    </a:ext>
                  </a:extLst>
                </a:gridCol>
              </a:tblGrid>
              <a:tr h="14357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회원 관리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306997"/>
                  </a:ext>
                </a:extLst>
              </a:tr>
              <a:tr h="14357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 관리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4241228"/>
                  </a:ext>
                </a:extLst>
              </a:tr>
              <a:tr h="14357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리뷰 관리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0339737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1214324" y="3979483"/>
          <a:ext cx="1337684" cy="14514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7684">
                  <a:extLst>
                    <a:ext uri="{9D8B030D-6E8A-4147-A177-3AD203B41FA5}">
                      <a16:colId xmlns:a16="http://schemas.microsoft.com/office/drawing/2014/main" val="3215510046"/>
                    </a:ext>
                  </a:extLst>
                </a:gridCol>
              </a:tblGrid>
              <a:tr h="491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EAT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딜 신청 현황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40024"/>
                  </a:ext>
                </a:extLst>
              </a:tr>
              <a:tr h="4798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EAT</a:t>
                      </a:r>
                      <a:r>
                        <a:rPr lang="ko-KR" altLang="en-US" sz="1200" dirty="0" smtClean="0"/>
                        <a:t>딜 </a:t>
                      </a:r>
                      <a:r>
                        <a:rPr lang="en-US" altLang="ko-KR" sz="1200" dirty="0" smtClean="0"/>
                        <a:t>Q&amp;A</a:t>
                      </a:r>
                      <a:r>
                        <a:rPr lang="ko-KR" altLang="en-US" sz="1200" dirty="0" smtClean="0"/>
                        <a:t>관리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0429352"/>
                  </a:ext>
                </a:extLst>
              </a:tr>
              <a:tr h="4798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EAT</a:t>
                      </a:r>
                      <a:r>
                        <a:rPr lang="ko-KR" altLang="en-US" sz="1200" dirty="0" smtClean="0"/>
                        <a:t>딜 전체 매출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386514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2726339" y="3979483"/>
          <a:ext cx="5278817" cy="16673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9704">
                  <a:extLst>
                    <a:ext uri="{9D8B030D-6E8A-4147-A177-3AD203B41FA5}">
                      <a16:colId xmlns:a16="http://schemas.microsoft.com/office/drawing/2014/main" val="3310751476"/>
                    </a:ext>
                  </a:extLst>
                </a:gridCol>
                <a:gridCol w="1319704">
                  <a:extLst>
                    <a:ext uri="{9D8B030D-6E8A-4147-A177-3AD203B41FA5}">
                      <a16:colId xmlns:a16="http://schemas.microsoft.com/office/drawing/2014/main" val="505859198"/>
                    </a:ext>
                  </a:extLst>
                </a:gridCol>
                <a:gridCol w="1422589">
                  <a:extLst>
                    <a:ext uri="{9D8B030D-6E8A-4147-A177-3AD203B41FA5}">
                      <a16:colId xmlns:a16="http://schemas.microsoft.com/office/drawing/2014/main" val="225139320"/>
                    </a:ext>
                  </a:extLst>
                </a:gridCol>
                <a:gridCol w="1216820">
                  <a:extLst>
                    <a:ext uri="{9D8B030D-6E8A-4147-A177-3AD203B41FA5}">
                      <a16:colId xmlns:a16="http://schemas.microsoft.com/office/drawing/2014/main" val="3000631058"/>
                    </a:ext>
                  </a:extLst>
                </a:gridCol>
              </a:tblGrid>
              <a:tr h="2242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업체 이름</a:t>
                      </a:r>
                      <a:endParaRPr lang="ko-KR" altLang="en-US" sz="12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EAT</a:t>
                      </a:r>
                      <a:r>
                        <a:rPr lang="ko-KR" altLang="en-US" sz="1200" dirty="0" smtClean="0"/>
                        <a:t>딜 이름</a:t>
                      </a:r>
                      <a:endParaRPr lang="ko-KR" altLang="en-US" sz="12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판매금액</a:t>
                      </a:r>
                      <a:endParaRPr lang="ko-KR" altLang="en-US" sz="12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EAT</a:t>
                      </a:r>
                      <a:r>
                        <a:rPr lang="ko-KR" altLang="en-US" sz="1200" dirty="0" smtClean="0"/>
                        <a:t>딜 상태</a:t>
                      </a:r>
                      <a:endParaRPr lang="ko-KR" altLang="en-US" sz="12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8213500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병규네</a:t>
                      </a:r>
                      <a:r>
                        <a:rPr lang="ko-KR" altLang="en-US" sz="900" dirty="0" smtClean="0"/>
                        <a:t> 통닭</a:t>
                      </a:r>
                      <a:endParaRPr lang="ko-KR" altLang="en-US" sz="900" dirty="0"/>
                    </a:p>
                  </a:txBody>
                  <a:tcPr marL="70592" marR="70592" marT="35296" marB="3529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통닭 </a:t>
                      </a:r>
                      <a:r>
                        <a:rPr lang="en-US" altLang="ko-KR" sz="900" dirty="0" smtClean="0"/>
                        <a:t>2</a:t>
                      </a:r>
                      <a:r>
                        <a:rPr lang="ko-KR" altLang="en-US" sz="900" dirty="0" smtClean="0"/>
                        <a:t>인 </a:t>
                      </a:r>
                      <a:r>
                        <a:rPr lang="en-US" altLang="ko-KR" sz="900" dirty="0" smtClean="0"/>
                        <a:t>set</a:t>
                      </a:r>
                      <a:endParaRPr lang="ko-KR" altLang="en-US" sz="9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999,999,999</a:t>
                      </a:r>
                      <a:r>
                        <a:rPr lang="ko-KR" altLang="en-US" sz="900" dirty="0" smtClean="0"/>
                        <a:t>원</a:t>
                      </a:r>
                      <a:endParaRPr lang="ko-KR" altLang="en-US" sz="9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진행중</a:t>
                      </a:r>
                      <a:endParaRPr lang="ko-KR" altLang="en-US" sz="9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892354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병규네</a:t>
                      </a:r>
                      <a:r>
                        <a:rPr lang="ko-KR" altLang="en-US" sz="900" dirty="0" smtClean="0"/>
                        <a:t> 짜장</a:t>
                      </a:r>
                      <a:endParaRPr lang="ko-KR" altLang="en-US" sz="900" dirty="0"/>
                    </a:p>
                  </a:txBody>
                  <a:tcPr marL="70592" marR="70592" marT="35296" marB="3529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짜장 </a:t>
                      </a:r>
                      <a:r>
                        <a:rPr lang="en-US" altLang="ko-KR" sz="900" dirty="0" smtClean="0"/>
                        <a:t>2</a:t>
                      </a:r>
                      <a:r>
                        <a:rPr lang="ko-KR" altLang="en-US" sz="900" dirty="0" smtClean="0"/>
                        <a:t>인 </a:t>
                      </a:r>
                      <a:r>
                        <a:rPr lang="en-US" altLang="ko-KR" sz="900" dirty="0" smtClean="0"/>
                        <a:t>set</a:t>
                      </a:r>
                      <a:endParaRPr lang="ko-KR" altLang="en-US" sz="9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99,999,999</a:t>
                      </a:r>
                      <a:r>
                        <a:rPr lang="ko-KR" altLang="en-US" sz="900" dirty="0" smtClean="0"/>
                        <a:t>원</a:t>
                      </a:r>
                      <a:endParaRPr lang="ko-KR" altLang="en-US" sz="9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종료</a:t>
                      </a:r>
                      <a:endParaRPr lang="ko-KR" altLang="en-US" sz="9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9886454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9743569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1794711"/>
                  </a:ext>
                </a:extLst>
              </a:tr>
              <a:tr h="212007"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7818064"/>
                  </a:ext>
                </a:extLst>
              </a:tr>
            </a:tbl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2646358" y="3610151"/>
            <a:ext cx="2524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26B44E"/>
                </a:solidFill>
              </a:rPr>
              <a:t>EAT</a:t>
            </a:r>
            <a:r>
              <a:rPr lang="ko-KR" altLang="en-US" dirty="0" smtClean="0">
                <a:solidFill>
                  <a:srgbClr val="26B44E"/>
                </a:solidFill>
              </a:rPr>
              <a:t>딜 전체 매출</a:t>
            </a:r>
            <a:endParaRPr lang="ko-KR" altLang="en-US" dirty="0">
              <a:solidFill>
                <a:srgbClr val="26B44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921085" y="3677795"/>
            <a:ext cx="980900" cy="258281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ysClr val="windowText" lastClr="000000"/>
                </a:solidFill>
              </a:rPr>
              <a:t>전체보기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960123" y="3677794"/>
            <a:ext cx="980900" cy="258281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ysClr val="windowText" lastClr="000000"/>
                </a:solidFill>
              </a:rPr>
              <a:t>진행중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994342" y="3681363"/>
            <a:ext cx="980900" cy="258281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ysClr val="windowText" lastClr="000000"/>
                </a:solidFill>
              </a:rPr>
              <a:t>종료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4" name="왼쪽 화살표 33"/>
          <p:cNvSpPr/>
          <p:nvPr/>
        </p:nvSpPr>
        <p:spPr>
          <a:xfrm>
            <a:off x="2375009" y="5079355"/>
            <a:ext cx="168906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왼쪽 화살표 34"/>
          <p:cNvSpPr/>
          <p:nvPr/>
        </p:nvSpPr>
        <p:spPr>
          <a:xfrm rot="16200000">
            <a:off x="5170411" y="3386728"/>
            <a:ext cx="325577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995813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881039" y="1106130"/>
            <a:ext cx="8057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 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644113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428265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072635" y="516098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</a:t>
            </a:r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EAT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전체 매출 조회 </a:t>
            </a:r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341896" y="88694"/>
            <a:ext cx="1511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282489" y="79402"/>
            <a:ext cx="19046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S-PLS-009-015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9363634" y="2440503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45" name="타원 44"/>
          <p:cNvSpPr/>
          <p:nvPr/>
        </p:nvSpPr>
        <p:spPr>
          <a:xfrm>
            <a:off x="9361747" y="2924068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46" name="타원 45"/>
          <p:cNvSpPr/>
          <p:nvPr/>
        </p:nvSpPr>
        <p:spPr>
          <a:xfrm>
            <a:off x="9361748" y="3354524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9361746" y="381581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625351" y="2455017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전체 매출 조회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625351" y="2897730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전체 출력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625351" y="3357680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진행중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만 출력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626774" y="3793403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종료된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만 출력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 flipH="1">
            <a:off x="9424823" y="5632650"/>
            <a:ext cx="2550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관리자가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딜로 발생한 전체 매출을 확인 가능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진행중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종료된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딜만 보기 가능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2314398" y="543098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54" name="타원 53"/>
          <p:cNvSpPr/>
          <p:nvPr/>
        </p:nvSpPr>
        <p:spPr>
          <a:xfrm>
            <a:off x="5226798" y="3011648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55" name="타원 54"/>
          <p:cNvSpPr/>
          <p:nvPr/>
        </p:nvSpPr>
        <p:spPr>
          <a:xfrm>
            <a:off x="6325419" y="332977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7458371" y="332977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en-US" altLang="ko-KR" sz="1100" dirty="0" smtClean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0742880" y="82125"/>
            <a:ext cx="835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03.29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5619404" y="5757866"/>
            <a:ext cx="1066790" cy="258281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ysClr val="windowText" lastClr="000000"/>
                </a:solidFill>
              </a:rPr>
              <a:t>판매금액 총합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: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686194" y="5757866"/>
            <a:ext cx="1350106" cy="258281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ysClr val="windowText" lastClr="000000"/>
                </a:solidFill>
              </a:rPr>
              <a:t>999,999,999,999,999,999,999,999,999,99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28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71736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0" y="2550676"/>
          <a:ext cx="1204240" cy="4307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4240">
                  <a:extLst>
                    <a:ext uri="{9D8B030D-6E8A-4147-A177-3AD203B41FA5}">
                      <a16:colId xmlns:a16="http://schemas.microsoft.com/office/drawing/2014/main" val="3850039213"/>
                    </a:ext>
                  </a:extLst>
                </a:gridCol>
              </a:tblGrid>
              <a:tr h="14357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회원 관리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306997"/>
                  </a:ext>
                </a:extLst>
              </a:tr>
              <a:tr h="14357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 관리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4241228"/>
                  </a:ext>
                </a:extLst>
              </a:tr>
              <a:tr h="14357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리뷰 관리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0339737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1214324" y="3979483"/>
          <a:ext cx="1337684" cy="14514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7684">
                  <a:extLst>
                    <a:ext uri="{9D8B030D-6E8A-4147-A177-3AD203B41FA5}">
                      <a16:colId xmlns:a16="http://schemas.microsoft.com/office/drawing/2014/main" val="3215510046"/>
                    </a:ext>
                  </a:extLst>
                </a:gridCol>
              </a:tblGrid>
              <a:tr h="491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EAT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딜 신청 현황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40024"/>
                  </a:ext>
                </a:extLst>
              </a:tr>
              <a:tr h="4798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EAT</a:t>
                      </a:r>
                      <a:r>
                        <a:rPr lang="ko-KR" altLang="en-US" sz="1200" dirty="0" smtClean="0"/>
                        <a:t>딜 </a:t>
                      </a:r>
                      <a:r>
                        <a:rPr lang="en-US" altLang="ko-KR" sz="1200" dirty="0" smtClean="0"/>
                        <a:t>Q&amp;A</a:t>
                      </a:r>
                      <a:r>
                        <a:rPr lang="ko-KR" altLang="en-US" sz="1200" dirty="0" smtClean="0"/>
                        <a:t>관리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0429352"/>
                  </a:ext>
                </a:extLst>
              </a:tr>
              <a:tr h="4798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EAT</a:t>
                      </a:r>
                      <a:r>
                        <a:rPr lang="ko-KR" altLang="en-US" sz="1200" dirty="0" smtClean="0"/>
                        <a:t>딜 전체 매출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386514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2726339" y="3979483"/>
          <a:ext cx="5278817" cy="16673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9704">
                  <a:extLst>
                    <a:ext uri="{9D8B030D-6E8A-4147-A177-3AD203B41FA5}">
                      <a16:colId xmlns:a16="http://schemas.microsoft.com/office/drawing/2014/main" val="3310751476"/>
                    </a:ext>
                  </a:extLst>
                </a:gridCol>
                <a:gridCol w="1319704">
                  <a:extLst>
                    <a:ext uri="{9D8B030D-6E8A-4147-A177-3AD203B41FA5}">
                      <a16:colId xmlns:a16="http://schemas.microsoft.com/office/drawing/2014/main" val="505859198"/>
                    </a:ext>
                  </a:extLst>
                </a:gridCol>
                <a:gridCol w="1422589">
                  <a:extLst>
                    <a:ext uri="{9D8B030D-6E8A-4147-A177-3AD203B41FA5}">
                      <a16:colId xmlns:a16="http://schemas.microsoft.com/office/drawing/2014/main" val="225139320"/>
                    </a:ext>
                  </a:extLst>
                </a:gridCol>
                <a:gridCol w="1216820">
                  <a:extLst>
                    <a:ext uri="{9D8B030D-6E8A-4147-A177-3AD203B41FA5}">
                      <a16:colId xmlns:a16="http://schemas.microsoft.com/office/drawing/2014/main" val="3000631058"/>
                    </a:ext>
                  </a:extLst>
                </a:gridCol>
              </a:tblGrid>
              <a:tr h="2242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업체 이름</a:t>
                      </a:r>
                      <a:endParaRPr lang="ko-KR" altLang="en-US" sz="12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EAT</a:t>
                      </a:r>
                      <a:r>
                        <a:rPr lang="ko-KR" altLang="en-US" sz="1200" dirty="0" smtClean="0"/>
                        <a:t>딜 이름</a:t>
                      </a:r>
                      <a:endParaRPr lang="ko-KR" altLang="en-US" sz="12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판매금액</a:t>
                      </a:r>
                      <a:endParaRPr lang="ko-KR" altLang="en-US" sz="12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EAT</a:t>
                      </a:r>
                      <a:r>
                        <a:rPr lang="ko-KR" altLang="en-US" sz="1200" dirty="0" smtClean="0"/>
                        <a:t>딜 상태</a:t>
                      </a:r>
                      <a:endParaRPr lang="ko-KR" altLang="en-US" sz="12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8213500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병규네</a:t>
                      </a:r>
                      <a:r>
                        <a:rPr lang="ko-KR" altLang="en-US" sz="900" dirty="0" smtClean="0"/>
                        <a:t> 통닭</a:t>
                      </a:r>
                      <a:endParaRPr lang="ko-KR" altLang="en-US" sz="900" dirty="0"/>
                    </a:p>
                  </a:txBody>
                  <a:tcPr marL="70592" marR="70592" marT="35296" marB="3529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통닭 </a:t>
                      </a:r>
                      <a:r>
                        <a:rPr lang="en-US" altLang="ko-KR" sz="900" dirty="0" smtClean="0"/>
                        <a:t>2</a:t>
                      </a:r>
                      <a:r>
                        <a:rPr lang="ko-KR" altLang="en-US" sz="900" dirty="0" smtClean="0"/>
                        <a:t>인 </a:t>
                      </a:r>
                      <a:r>
                        <a:rPr lang="en-US" altLang="ko-KR" sz="900" dirty="0" smtClean="0"/>
                        <a:t>set</a:t>
                      </a:r>
                      <a:endParaRPr lang="ko-KR" altLang="en-US" sz="9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999,999,999</a:t>
                      </a:r>
                      <a:r>
                        <a:rPr lang="ko-KR" altLang="en-US" sz="900" dirty="0" smtClean="0"/>
                        <a:t>원</a:t>
                      </a:r>
                      <a:endParaRPr lang="ko-KR" altLang="en-US" sz="9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진행중</a:t>
                      </a:r>
                      <a:endParaRPr lang="ko-KR" altLang="en-US" sz="9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892354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0592" marR="70592" marT="35296" marB="3529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9886454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9743569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1794711"/>
                  </a:ext>
                </a:extLst>
              </a:tr>
              <a:tr h="212007"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7818064"/>
                  </a:ext>
                </a:extLst>
              </a:tr>
            </a:tbl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2646358" y="3610151"/>
            <a:ext cx="2524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26B44E"/>
                </a:solidFill>
              </a:rPr>
              <a:t>EAT</a:t>
            </a:r>
            <a:r>
              <a:rPr lang="ko-KR" altLang="en-US" dirty="0" smtClean="0">
                <a:solidFill>
                  <a:srgbClr val="26B44E"/>
                </a:solidFill>
              </a:rPr>
              <a:t>딜 전체 매출</a:t>
            </a:r>
            <a:endParaRPr lang="ko-KR" altLang="en-US" dirty="0">
              <a:solidFill>
                <a:srgbClr val="26B44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921085" y="3677795"/>
            <a:ext cx="980900" cy="258281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ysClr val="windowText" lastClr="000000"/>
                </a:solidFill>
              </a:rPr>
              <a:t>전체보기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960123" y="3677794"/>
            <a:ext cx="980900" cy="258281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ysClr val="windowText" lastClr="000000"/>
                </a:solidFill>
              </a:rPr>
              <a:t>진행중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994342" y="3681363"/>
            <a:ext cx="980900" cy="258281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ysClr val="windowText" lastClr="000000"/>
                </a:solidFill>
              </a:rPr>
              <a:t>종료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4" name="왼쪽 화살표 33"/>
          <p:cNvSpPr/>
          <p:nvPr/>
        </p:nvSpPr>
        <p:spPr>
          <a:xfrm>
            <a:off x="2375009" y="5079355"/>
            <a:ext cx="168906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왼쪽 화살표 34"/>
          <p:cNvSpPr/>
          <p:nvPr/>
        </p:nvSpPr>
        <p:spPr>
          <a:xfrm rot="16200000">
            <a:off x="6287785" y="3386900"/>
            <a:ext cx="325577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995813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881039" y="1106130"/>
            <a:ext cx="8057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 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644113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428265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072635" y="516098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</a:t>
            </a:r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진행 중 </a:t>
            </a:r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만 보기</a:t>
            </a:r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341896" y="88694"/>
            <a:ext cx="1511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278482" y="79402"/>
            <a:ext cx="1912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S-PLS-009-016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 flipH="1">
            <a:off x="9424823" y="5632650"/>
            <a:ext cx="2550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진행중인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 보기 화면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0742880" y="82125"/>
            <a:ext cx="835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03.29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619404" y="5757866"/>
            <a:ext cx="1066790" cy="258281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ysClr val="windowText" lastClr="000000"/>
                </a:solidFill>
              </a:rPr>
              <a:t>판매금액 총합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: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686194" y="5757866"/>
            <a:ext cx="1350106" cy="258281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ysClr val="windowText" lastClr="000000"/>
                </a:solidFill>
              </a:rPr>
              <a:t>999,999,999,999,999,999,999,999,999,99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66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71736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0" y="2550676"/>
          <a:ext cx="1204240" cy="4307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4240">
                  <a:extLst>
                    <a:ext uri="{9D8B030D-6E8A-4147-A177-3AD203B41FA5}">
                      <a16:colId xmlns:a16="http://schemas.microsoft.com/office/drawing/2014/main" val="3850039213"/>
                    </a:ext>
                  </a:extLst>
                </a:gridCol>
              </a:tblGrid>
              <a:tr h="14357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회원 관리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306997"/>
                  </a:ext>
                </a:extLst>
              </a:tr>
              <a:tr h="14357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 관리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4241228"/>
                  </a:ext>
                </a:extLst>
              </a:tr>
              <a:tr h="14357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리뷰 관리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0339737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1214324" y="3979483"/>
          <a:ext cx="1337684" cy="14514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7684">
                  <a:extLst>
                    <a:ext uri="{9D8B030D-6E8A-4147-A177-3AD203B41FA5}">
                      <a16:colId xmlns:a16="http://schemas.microsoft.com/office/drawing/2014/main" val="3215510046"/>
                    </a:ext>
                  </a:extLst>
                </a:gridCol>
              </a:tblGrid>
              <a:tr h="491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EAT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딜 신청 현황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40024"/>
                  </a:ext>
                </a:extLst>
              </a:tr>
              <a:tr h="4798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EAT</a:t>
                      </a:r>
                      <a:r>
                        <a:rPr lang="ko-KR" altLang="en-US" sz="1200" dirty="0" smtClean="0"/>
                        <a:t>딜 </a:t>
                      </a:r>
                      <a:r>
                        <a:rPr lang="en-US" altLang="ko-KR" sz="1200" dirty="0" smtClean="0"/>
                        <a:t>Q&amp;A</a:t>
                      </a:r>
                      <a:r>
                        <a:rPr lang="ko-KR" altLang="en-US" sz="1200" dirty="0" smtClean="0"/>
                        <a:t>관리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0429352"/>
                  </a:ext>
                </a:extLst>
              </a:tr>
              <a:tr h="4798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EAT</a:t>
                      </a:r>
                      <a:r>
                        <a:rPr lang="ko-KR" altLang="en-US" sz="1200" dirty="0" smtClean="0"/>
                        <a:t>딜 전체 매출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386514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2726339" y="3979483"/>
          <a:ext cx="5278817" cy="16673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9704">
                  <a:extLst>
                    <a:ext uri="{9D8B030D-6E8A-4147-A177-3AD203B41FA5}">
                      <a16:colId xmlns:a16="http://schemas.microsoft.com/office/drawing/2014/main" val="3310751476"/>
                    </a:ext>
                  </a:extLst>
                </a:gridCol>
                <a:gridCol w="1319704">
                  <a:extLst>
                    <a:ext uri="{9D8B030D-6E8A-4147-A177-3AD203B41FA5}">
                      <a16:colId xmlns:a16="http://schemas.microsoft.com/office/drawing/2014/main" val="505859198"/>
                    </a:ext>
                  </a:extLst>
                </a:gridCol>
                <a:gridCol w="1422589">
                  <a:extLst>
                    <a:ext uri="{9D8B030D-6E8A-4147-A177-3AD203B41FA5}">
                      <a16:colId xmlns:a16="http://schemas.microsoft.com/office/drawing/2014/main" val="225139320"/>
                    </a:ext>
                  </a:extLst>
                </a:gridCol>
                <a:gridCol w="1216820">
                  <a:extLst>
                    <a:ext uri="{9D8B030D-6E8A-4147-A177-3AD203B41FA5}">
                      <a16:colId xmlns:a16="http://schemas.microsoft.com/office/drawing/2014/main" val="3000631058"/>
                    </a:ext>
                  </a:extLst>
                </a:gridCol>
              </a:tblGrid>
              <a:tr h="2242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업체 이름</a:t>
                      </a:r>
                      <a:endParaRPr lang="ko-KR" altLang="en-US" sz="12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EAT</a:t>
                      </a:r>
                      <a:r>
                        <a:rPr lang="ko-KR" altLang="en-US" sz="1200" dirty="0" smtClean="0"/>
                        <a:t>딜 이름</a:t>
                      </a:r>
                      <a:endParaRPr lang="ko-KR" altLang="en-US" sz="12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판매금액</a:t>
                      </a:r>
                      <a:endParaRPr lang="ko-KR" altLang="en-US" sz="12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EAT</a:t>
                      </a:r>
                      <a:r>
                        <a:rPr lang="ko-KR" altLang="en-US" sz="1200" dirty="0" smtClean="0"/>
                        <a:t>딜 상태</a:t>
                      </a:r>
                      <a:endParaRPr lang="ko-KR" altLang="en-US" sz="12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8213500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병규네</a:t>
                      </a:r>
                      <a:r>
                        <a:rPr lang="ko-KR" altLang="en-US" sz="900" dirty="0" smtClean="0"/>
                        <a:t> 통닭</a:t>
                      </a:r>
                      <a:endParaRPr lang="ko-KR" altLang="en-US" sz="900" dirty="0"/>
                    </a:p>
                  </a:txBody>
                  <a:tcPr marL="70592" marR="70592" marT="35296" marB="3529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통닭 </a:t>
                      </a:r>
                      <a:r>
                        <a:rPr lang="en-US" altLang="ko-KR" sz="900" dirty="0" smtClean="0"/>
                        <a:t>2</a:t>
                      </a:r>
                      <a:r>
                        <a:rPr lang="ko-KR" altLang="en-US" sz="900" dirty="0" smtClean="0"/>
                        <a:t>인 </a:t>
                      </a:r>
                      <a:r>
                        <a:rPr lang="en-US" altLang="ko-KR" sz="900" dirty="0" smtClean="0"/>
                        <a:t>set</a:t>
                      </a:r>
                      <a:endParaRPr lang="ko-KR" altLang="en-US" sz="9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999,999,999</a:t>
                      </a:r>
                      <a:r>
                        <a:rPr lang="ko-KR" altLang="en-US" sz="900" dirty="0" smtClean="0"/>
                        <a:t>원</a:t>
                      </a:r>
                      <a:endParaRPr lang="ko-KR" altLang="en-US" sz="9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종료</a:t>
                      </a:r>
                      <a:endParaRPr lang="ko-KR" altLang="en-US" sz="9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892354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0592" marR="70592" marT="35296" marB="3529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9886454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9743569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1794711"/>
                  </a:ext>
                </a:extLst>
              </a:tr>
              <a:tr h="212007"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7818064"/>
                  </a:ext>
                </a:extLst>
              </a:tr>
            </a:tbl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2646358" y="3610151"/>
            <a:ext cx="2524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26B44E"/>
                </a:solidFill>
              </a:rPr>
              <a:t>EAT</a:t>
            </a:r>
            <a:r>
              <a:rPr lang="ko-KR" altLang="en-US" dirty="0" smtClean="0">
                <a:solidFill>
                  <a:srgbClr val="26B44E"/>
                </a:solidFill>
              </a:rPr>
              <a:t>딜 전체 매출</a:t>
            </a:r>
            <a:endParaRPr lang="ko-KR" altLang="en-US" dirty="0">
              <a:solidFill>
                <a:srgbClr val="26B44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921085" y="3677795"/>
            <a:ext cx="980900" cy="258281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ysClr val="windowText" lastClr="000000"/>
                </a:solidFill>
              </a:rPr>
              <a:t>전체보기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960123" y="3677794"/>
            <a:ext cx="980900" cy="258281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ysClr val="windowText" lastClr="000000"/>
                </a:solidFill>
              </a:rPr>
              <a:t>진행중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994342" y="3681363"/>
            <a:ext cx="980900" cy="258281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ysClr val="windowText" lastClr="000000"/>
                </a:solidFill>
              </a:rPr>
              <a:t>종료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34" name="왼쪽 화살표 33"/>
          <p:cNvSpPr/>
          <p:nvPr/>
        </p:nvSpPr>
        <p:spPr>
          <a:xfrm>
            <a:off x="2375009" y="5079355"/>
            <a:ext cx="168906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왼쪽 화살표 34"/>
          <p:cNvSpPr/>
          <p:nvPr/>
        </p:nvSpPr>
        <p:spPr>
          <a:xfrm rot="16200000">
            <a:off x="7282350" y="3450507"/>
            <a:ext cx="325577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995813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881039" y="1106130"/>
            <a:ext cx="8057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 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644113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428265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072635" y="516098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</a:t>
            </a:r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종료된 </a:t>
            </a:r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 만 보기</a:t>
            </a:r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341896" y="88694"/>
            <a:ext cx="1511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282489" y="79402"/>
            <a:ext cx="19046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S-PLS-009-017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 flipH="1">
            <a:off x="9424823" y="5632650"/>
            <a:ext cx="2550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종료된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딜만 출력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0742880" y="82125"/>
            <a:ext cx="835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03.29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619404" y="5757866"/>
            <a:ext cx="1066790" cy="258281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ysClr val="windowText" lastClr="000000"/>
                </a:solidFill>
              </a:rPr>
              <a:t>판매금액 총합</a:t>
            </a:r>
            <a:r>
              <a:rPr lang="en-US" altLang="ko-KR" sz="1000" dirty="0">
                <a:solidFill>
                  <a:sysClr val="windowText" lastClr="000000"/>
                </a:solidFill>
              </a:rPr>
              <a:t>: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686194" y="5757866"/>
            <a:ext cx="1350106" cy="258281"/>
          </a:xfrm>
          <a:prstGeom prst="rect">
            <a:avLst/>
          </a:prstGeom>
          <a:solidFill>
            <a:schemeClr val="bg1"/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ysClr val="windowText" lastClr="000000"/>
                </a:solidFill>
              </a:rPr>
              <a:t>999,999,999,999,999,999,999,999,999,99</a:t>
            </a:r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67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71736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0" y="2550676"/>
          <a:ext cx="1204240" cy="4307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4240">
                  <a:extLst>
                    <a:ext uri="{9D8B030D-6E8A-4147-A177-3AD203B41FA5}">
                      <a16:colId xmlns:a16="http://schemas.microsoft.com/office/drawing/2014/main" val="3850039213"/>
                    </a:ext>
                  </a:extLst>
                </a:gridCol>
              </a:tblGrid>
              <a:tr h="14357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회원 관리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306997"/>
                  </a:ext>
                </a:extLst>
              </a:tr>
              <a:tr h="14357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 관리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4241228"/>
                  </a:ext>
                </a:extLst>
              </a:tr>
              <a:tr h="14357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리뷰 관리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0339737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1579417" y="3979483"/>
          <a:ext cx="7473142" cy="16673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68285">
                  <a:extLst>
                    <a:ext uri="{9D8B030D-6E8A-4147-A177-3AD203B41FA5}">
                      <a16:colId xmlns:a16="http://schemas.microsoft.com/office/drawing/2014/main" val="3310751476"/>
                    </a:ext>
                  </a:extLst>
                </a:gridCol>
                <a:gridCol w="1868285">
                  <a:extLst>
                    <a:ext uri="{9D8B030D-6E8A-4147-A177-3AD203B41FA5}">
                      <a16:colId xmlns:a16="http://schemas.microsoft.com/office/drawing/2014/main" val="505859198"/>
                    </a:ext>
                  </a:extLst>
                </a:gridCol>
                <a:gridCol w="2013938">
                  <a:extLst>
                    <a:ext uri="{9D8B030D-6E8A-4147-A177-3AD203B41FA5}">
                      <a16:colId xmlns:a16="http://schemas.microsoft.com/office/drawing/2014/main" val="225139320"/>
                    </a:ext>
                  </a:extLst>
                </a:gridCol>
                <a:gridCol w="1722634">
                  <a:extLst>
                    <a:ext uri="{9D8B030D-6E8A-4147-A177-3AD203B41FA5}">
                      <a16:colId xmlns:a16="http://schemas.microsoft.com/office/drawing/2014/main" val="3000631058"/>
                    </a:ext>
                  </a:extLst>
                </a:gridCol>
              </a:tblGrid>
              <a:tr h="2242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리뷰 작성자 이름</a:t>
                      </a:r>
                      <a:endParaRPr lang="ko-KR" altLang="en-US" sz="12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리뷰 내용</a:t>
                      </a:r>
                      <a:endParaRPr lang="ko-KR" altLang="en-US" sz="12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업체이름</a:t>
                      </a:r>
                      <a:endParaRPr lang="ko-KR" altLang="en-US" sz="12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신고 횟수</a:t>
                      </a:r>
                      <a:endParaRPr lang="ko-KR" altLang="en-US" sz="12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8213500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이진호</a:t>
                      </a:r>
                      <a:endParaRPr lang="ko-KR" altLang="en-US" sz="900" dirty="0"/>
                    </a:p>
                  </a:txBody>
                  <a:tcPr marL="70592" marR="70592" marT="35296" marB="3529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이거 먹으면 돈이 남아도는 인간</a:t>
                      </a:r>
                      <a:endParaRPr lang="ko-KR" altLang="en-US" sz="9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돈과돼지</a:t>
                      </a:r>
                      <a:endParaRPr lang="ko-KR" altLang="en-US" sz="9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10</a:t>
                      </a:r>
                      <a:endParaRPr lang="ko-KR" altLang="en-US" sz="9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892354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0592" marR="70592" marT="35296" marB="3529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9886454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9743569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1794711"/>
                  </a:ext>
                </a:extLst>
              </a:tr>
              <a:tr h="212007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7818064"/>
                  </a:ext>
                </a:extLst>
              </a:tr>
            </a:tbl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1579417" y="3598709"/>
            <a:ext cx="2524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6B44E"/>
                </a:solidFill>
              </a:rPr>
              <a:t>리뷰 관리</a:t>
            </a:r>
            <a:endParaRPr lang="ko-KR" altLang="en-US" dirty="0">
              <a:solidFill>
                <a:srgbClr val="26B44E"/>
              </a:solidFill>
            </a:endParaRPr>
          </a:p>
        </p:txBody>
      </p:sp>
      <p:sp>
        <p:nvSpPr>
          <p:cNvPr id="34" name="왼쪽 화살표 33"/>
          <p:cNvSpPr/>
          <p:nvPr/>
        </p:nvSpPr>
        <p:spPr>
          <a:xfrm>
            <a:off x="1030777" y="6093507"/>
            <a:ext cx="168906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995813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881039" y="1106130"/>
            <a:ext cx="8057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 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644113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428265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072635" y="516098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</a:t>
            </a:r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신고 횟수 </a:t>
            </a:r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altLang="en-US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이상 리뷰 관리</a:t>
            </a:r>
            <a:r>
              <a:rPr lang="en-US" altLang="ko-KR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341896" y="88694"/>
            <a:ext cx="1511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280886" y="79402"/>
            <a:ext cx="1907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S-PLS-009-018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9363634" y="246638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41" name="타원 40"/>
          <p:cNvSpPr/>
          <p:nvPr/>
        </p:nvSpPr>
        <p:spPr>
          <a:xfrm>
            <a:off x="9361747" y="3398518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625351" y="2480895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리뷰 관리 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625351" y="3372180"/>
            <a:ext cx="2476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신고 횟수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 상만 출력되는 리스트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 flipH="1">
            <a:off x="9424823" y="5632650"/>
            <a:ext cx="2550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관리자가 리뷰를 관리하는 페이지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신고횟수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 이상인 리뷰만 출력됨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1300537" y="6098626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52" name="타원 51"/>
          <p:cNvSpPr/>
          <p:nvPr/>
        </p:nvSpPr>
        <p:spPr>
          <a:xfrm>
            <a:off x="2755939" y="3658221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10742880" y="82125"/>
            <a:ext cx="835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03.29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91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4131425" cy="507076"/>
            <a:chOff x="-1" y="0"/>
            <a:chExt cx="4131425" cy="507076"/>
          </a:xfrm>
        </p:grpSpPr>
        <p:sp>
          <p:nvSpPr>
            <p:cNvPr id="4" name="직사각형 3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PageTitle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134188" y="2770"/>
            <a:ext cx="4131425" cy="507076"/>
            <a:chOff x="-1" y="0"/>
            <a:chExt cx="4131425" cy="507076"/>
          </a:xfrm>
        </p:grpSpPr>
        <p:sp>
          <p:nvSpPr>
            <p:cNvPr id="10" name="직사각형 9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Screen ID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265613" y="0"/>
            <a:ext cx="3926387" cy="507076"/>
            <a:chOff x="-1" y="0"/>
            <a:chExt cx="4131425" cy="507076"/>
          </a:xfrm>
        </p:grpSpPr>
        <p:sp>
          <p:nvSpPr>
            <p:cNvPr id="13" name="직사각형 12"/>
            <p:cNvSpPr/>
            <p:nvPr/>
          </p:nvSpPr>
          <p:spPr>
            <a:xfrm>
              <a:off x="-1" y="0"/>
              <a:ext cx="2061556" cy="507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Date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69868" y="0"/>
              <a:ext cx="2061556" cy="507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743" y="507076"/>
            <a:ext cx="2057812" cy="507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71736" y="507076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260378" y="1014152"/>
            <a:ext cx="2931622" cy="5843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260378" y="101415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Description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60378" y="4915592"/>
            <a:ext cx="2931622" cy="540328"/>
          </a:xfrm>
          <a:prstGeom prst="rect">
            <a:avLst/>
          </a:prstGeom>
          <a:solidFill>
            <a:srgbClr val="9DC3E6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화면설명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91" y="1174522"/>
            <a:ext cx="1715812" cy="161357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1032629"/>
            <a:ext cx="9260378" cy="294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2555694"/>
            <a:ext cx="9260378" cy="0"/>
          </a:xfrm>
          <a:prstGeom prst="line">
            <a:avLst/>
          </a:prstGeom>
          <a:ln>
            <a:solidFill>
              <a:srgbClr val="25B0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8" b="20040"/>
          <a:stretch/>
        </p:blipFill>
        <p:spPr>
          <a:xfrm>
            <a:off x="80048" y="860953"/>
            <a:ext cx="229361" cy="505496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0" y="2550676"/>
          <a:ext cx="1204240" cy="4307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4240">
                  <a:extLst>
                    <a:ext uri="{9D8B030D-6E8A-4147-A177-3AD203B41FA5}">
                      <a16:colId xmlns:a16="http://schemas.microsoft.com/office/drawing/2014/main" val="3850039213"/>
                    </a:ext>
                  </a:extLst>
                </a:gridCol>
              </a:tblGrid>
              <a:tr h="14357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회원 관리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306997"/>
                  </a:ext>
                </a:extLst>
              </a:tr>
              <a:tr h="14357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 관리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4241228"/>
                  </a:ext>
                </a:extLst>
              </a:tr>
              <a:tr h="14357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리뷰 관리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0339737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1579417" y="3979483"/>
          <a:ext cx="7473142" cy="16673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68285">
                  <a:extLst>
                    <a:ext uri="{9D8B030D-6E8A-4147-A177-3AD203B41FA5}">
                      <a16:colId xmlns:a16="http://schemas.microsoft.com/office/drawing/2014/main" val="3310751476"/>
                    </a:ext>
                  </a:extLst>
                </a:gridCol>
                <a:gridCol w="1868285">
                  <a:extLst>
                    <a:ext uri="{9D8B030D-6E8A-4147-A177-3AD203B41FA5}">
                      <a16:colId xmlns:a16="http://schemas.microsoft.com/office/drawing/2014/main" val="505859198"/>
                    </a:ext>
                  </a:extLst>
                </a:gridCol>
                <a:gridCol w="2013938">
                  <a:extLst>
                    <a:ext uri="{9D8B030D-6E8A-4147-A177-3AD203B41FA5}">
                      <a16:colId xmlns:a16="http://schemas.microsoft.com/office/drawing/2014/main" val="225139320"/>
                    </a:ext>
                  </a:extLst>
                </a:gridCol>
                <a:gridCol w="1722634">
                  <a:extLst>
                    <a:ext uri="{9D8B030D-6E8A-4147-A177-3AD203B41FA5}">
                      <a16:colId xmlns:a16="http://schemas.microsoft.com/office/drawing/2014/main" val="3000631058"/>
                    </a:ext>
                  </a:extLst>
                </a:gridCol>
              </a:tblGrid>
              <a:tr h="2242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리뷰 작성자 이름</a:t>
                      </a:r>
                      <a:endParaRPr lang="ko-KR" altLang="en-US" sz="12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리뷰 내용</a:t>
                      </a:r>
                      <a:endParaRPr lang="ko-KR" altLang="en-US" sz="12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업체이름</a:t>
                      </a:r>
                      <a:endParaRPr lang="ko-KR" altLang="en-US" sz="12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신고 횟수</a:t>
                      </a:r>
                      <a:endParaRPr lang="ko-KR" altLang="en-US" sz="12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8213500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이진호</a:t>
                      </a:r>
                      <a:endParaRPr lang="ko-KR" altLang="en-US" sz="900" dirty="0"/>
                    </a:p>
                  </a:txBody>
                  <a:tcPr marL="70592" marR="70592" marT="35296" marB="3529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이거 먹으면 돈이 남아도는 인간</a:t>
                      </a:r>
                      <a:endParaRPr lang="ko-KR" altLang="en-US" sz="9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돈과돼지</a:t>
                      </a:r>
                      <a:endParaRPr lang="ko-KR" altLang="en-US" sz="9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10</a:t>
                      </a:r>
                      <a:endParaRPr lang="ko-KR" altLang="en-US" sz="9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892354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0592" marR="70592" marT="35296" marB="35296" anchor="ctr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0592" marR="70592" marT="35296" marB="35296" anchor="ctr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9886454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9743569"/>
                  </a:ext>
                </a:extLst>
              </a:tr>
              <a:tr h="286287"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1794711"/>
                  </a:ext>
                </a:extLst>
              </a:tr>
              <a:tr h="212007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marL="70592" marR="70592" marT="35296" marB="35296">
                    <a:lnL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B4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7818064"/>
                  </a:ext>
                </a:extLst>
              </a:tr>
            </a:tbl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1579417" y="3610151"/>
            <a:ext cx="2524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6B44E"/>
                </a:solidFill>
              </a:rPr>
              <a:t>리뷰 관리</a:t>
            </a:r>
            <a:endParaRPr lang="ko-KR" altLang="en-US" dirty="0">
              <a:solidFill>
                <a:srgbClr val="26B44E"/>
              </a:solidFill>
            </a:endParaRPr>
          </a:p>
        </p:txBody>
      </p:sp>
      <p:sp>
        <p:nvSpPr>
          <p:cNvPr id="34" name="왼쪽 화살표 33"/>
          <p:cNvSpPr/>
          <p:nvPr/>
        </p:nvSpPr>
        <p:spPr>
          <a:xfrm>
            <a:off x="1030777" y="6093507"/>
            <a:ext cx="168906" cy="212802"/>
          </a:xfrm>
          <a:prstGeom prst="leftArrow">
            <a:avLst>
              <a:gd name="adj1" fmla="val 50000"/>
              <a:gd name="adj2" fmla="val 42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995813" y="1106130"/>
            <a:ext cx="587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881039" y="1106130"/>
            <a:ext cx="8057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 페이지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644113" y="1106130"/>
            <a:ext cx="506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EAT</a:t>
            </a:r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딜</a:t>
            </a:r>
            <a:endParaRPr lang="ko-KR" altLang="en-US" sz="800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596897" y="1106130"/>
            <a:ext cx="610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로그아웃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428265" y="1106130"/>
            <a:ext cx="608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25B04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고객센터</a:t>
            </a:r>
            <a:endParaRPr lang="ko-KR" altLang="en-US" dirty="0">
              <a:solidFill>
                <a:srgbClr val="25B04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 flipV="1">
            <a:off x="3632662" y="3259163"/>
            <a:ext cx="1632741" cy="1138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5265403" y="1852226"/>
            <a:ext cx="3127479" cy="19425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5265403" y="2269376"/>
            <a:ext cx="31274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27548" y="1930864"/>
            <a:ext cx="1314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리뷰관리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5297538" y="2299475"/>
            <a:ext cx="3095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/>
              <a:t>리뷰내용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이거 먹으면 돈이 남아도는 인간 진짜 </a:t>
            </a:r>
            <a:r>
              <a:rPr lang="ko-KR" altLang="en-US" sz="1600" dirty="0" err="1" smtClean="0"/>
              <a:t>돈아까움</a:t>
            </a:r>
            <a:endParaRPr lang="ko-KR" altLang="en-US" sz="1600" dirty="0"/>
          </a:p>
        </p:txBody>
      </p:sp>
      <p:cxnSp>
        <p:nvCxnSpPr>
          <p:cNvPr id="55" name="직선 연결선 54"/>
          <p:cNvCxnSpPr/>
          <p:nvPr/>
        </p:nvCxnSpPr>
        <p:spPr>
          <a:xfrm>
            <a:off x="5265402" y="2884250"/>
            <a:ext cx="31274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5265402" y="3228417"/>
            <a:ext cx="31274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327548" y="2842012"/>
            <a:ext cx="1314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평점 </a:t>
            </a:r>
            <a:r>
              <a:rPr lang="en-US" altLang="ko-KR" dirty="0" smtClean="0"/>
              <a:t>:</a:t>
            </a:r>
            <a:endParaRPr lang="ko-KR" altLang="en-US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34" y="2883705"/>
            <a:ext cx="352862" cy="352862"/>
          </a:xfrm>
          <a:prstGeom prst="rect">
            <a:avLst/>
          </a:prstGeom>
        </p:spPr>
      </p:pic>
      <p:sp>
        <p:nvSpPr>
          <p:cNvPr id="59" name="모서리가 둥근 직사각형 58"/>
          <p:cNvSpPr/>
          <p:nvPr/>
        </p:nvSpPr>
        <p:spPr>
          <a:xfrm>
            <a:off x="6641986" y="3390597"/>
            <a:ext cx="825206" cy="302568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삭제하기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7509482" y="3384037"/>
            <a:ext cx="825206" cy="302568"/>
          </a:xfrm>
          <a:prstGeom prst="roundRect">
            <a:avLst/>
          </a:prstGeom>
          <a:solidFill>
            <a:schemeClr val="bg1">
              <a:alpha val="66000"/>
            </a:schemeClr>
          </a:solidFill>
          <a:ln>
            <a:solidFill>
              <a:srgbClr val="26B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26B44E"/>
                </a:solidFill>
              </a:rPr>
              <a:t>돌아가기</a:t>
            </a:r>
            <a:endParaRPr lang="ko-KR" altLang="en-US" sz="1400" dirty="0">
              <a:solidFill>
                <a:srgbClr val="26B44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072635" y="516098"/>
            <a:ext cx="10120264" cy="5070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</a:t>
            </a:r>
            <a:r>
              <a: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신고 횟수 </a:t>
            </a:r>
            <a:r>
              <a: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altLang="en-US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이상 리뷰 </a:t>
            </a:r>
            <a:r>
              <a:rPr lang="ko-KR" altLang="en-US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삭제</a:t>
            </a:r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341896" y="88694"/>
            <a:ext cx="1511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관리자페이지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284092" y="79402"/>
            <a:ext cx="19014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S-PLS-009-019</a:t>
            </a:r>
            <a:endParaRPr lang="ko-KR" altLang="en-US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9363634" y="2440503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45" name="타원 44"/>
          <p:cNvSpPr/>
          <p:nvPr/>
        </p:nvSpPr>
        <p:spPr>
          <a:xfrm>
            <a:off x="9361747" y="3424398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625351" y="2455017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해당 리뷰 삭제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625351" y="3398060"/>
            <a:ext cx="2476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리뷰 관리로 돌아가기</a:t>
            </a:r>
            <a:endPara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 flipH="1">
            <a:off x="9424823" y="5632650"/>
            <a:ext cx="2550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신고 횟수 </a:t>
            </a:r>
            <a:r>
              <a:rPr lang="en-US" altLang="ko-KR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 </a:t>
            </a:r>
            <a:r>
              <a:rPr lang="ko-KR" altLang="en-US" sz="1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이상 리뷰 삭제</a:t>
            </a:r>
            <a:endParaRPr lang="en-US" altLang="ko-KR" sz="1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6328747" y="3421075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</p:txBody>
      </p:sp>
      <p:sp>
        <p:nvSpPr>
          <p:cNvPr id="62" name="타원 61"/>
          <p:cNvSpPr/>
          <p:nvPr/>
        </p:nvSpPr>
        <p:spPr>
          <a:xfrm>
            <a:off x="8445992" y="3410167"/>
            <a:ext cx="250307" cy="2503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10742880" y="82125"/>
            <a:ext cx="835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03.29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787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2482</TotalTime>
  <Words>11498</Words>
  <Application>Microsoft Office PowerPoint</Application>
  <PresentationFormat>와이드스크린</PresentationFormat>
  <Paragraphs>4863</Paragraphs>
  <Slides>108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108</vt:i4>
      </vt:variant>
    </vt:vector>
  </HeadingPairs>
  <TitlesOfParts>
    <vt:vector size="114" baseType="lpstr">
      <vt:lpstr>더페이스샵 잉크립퀴드체</vt:lpstr>
      <vt:lpstr>Wingdings</vt:lpstr>
      <vt:lpstr>배달의민족 도현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이진호</dc:creator>
  <cp:lastModifiedBy>이진호</cp:lastModifiedBy>
  <cp:revision>710</cp:revision>
  <dcterms:created xsi:type="dcterms:W3CDTF">2019-03-22T07:40:23Z</dcterms:created>
  <dcterms:modified xsi:type="dcterms:W3CDTF">2019-04-02T06:45:34Z</dcterms:modified>
</cp:coreProperties>
</file>